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7" r:id="rId2"/>
    <p:sldId id="281" r:id="rId3"/>
    <p:sldId id="268" r:id="rId4"/>
    <p:sldId id="269" r:id="rId5"/>
    <p:sldId id="270" r:id="rId6"/>
    <p:sldId id="262" r:id="rId7"/>
    <p:sldId id="263" r:id="rId8"/>
    <p:sldId id="264" r:id="rId9"/>
    <p:sldId id="273" r:id="rId10"/>
    <p:sldId id="283" r:id="rId11"/>
    <p:sldId id="276" r:id="rId12"/>
    <p:sldId id="277" r:id="rId13"/>
    <p:sldId id="282" r:id="rId14"/>
    <p:sldId id="278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3CF4D-1C1B-49EA-8F79-2DDDD6734C88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BEC70-B076-47C2-8C9C-0558ED441D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431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tyimages.com/pictures/jesus-christ-75454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Říká</a:t>
            </a:r>
            <a:r>
              <a:rPr lang="cs-CZ" baseline="0" dirty="0" smtClean="0"/>
              <a:t> to, poklekne a ukáže nad hlavou (bez otočení) lidu + zvonění předtím, při ukázání, nebo i v celém průběhu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F9508-6D7A-4133-B9CB-CD035050D148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3734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Lovis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Corinth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BEC70-B076-47C2-8C9C-0558ED441D3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1739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Jesus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Christ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Annas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fresco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by Giovanni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Canavesio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1491, in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Notre-Dame des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Fontaines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Chapel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Brigue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France, 15th </a:t>
            </a:r>
            <a:r>
              <a:rPr lang="cs-CZ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century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BEC70-B076-47C2-8C9C-0558ED441D37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2218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352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903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0400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0095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1948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31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4045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3683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139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220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998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8277A-CEEB-45A0-9414-B68C544AB590}" type="datetimeFigureOut">
              <a:rPr lang="cs-CZ" smtClean="0"/>
              <a:t>7.12.2017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A2909-F22C-42D9-9467-86DDFBAA55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797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cs-CZ" sz="3200" dirty="0" smtClean="0"/>
              <a:t>Středověk jako „smíšená kultura“ (</a:t>
            </a:r>
            <a:r>
              <a:rPr lang="cs-CZ" sz="3200" dirty="0" err="1" smtClean="0"/>
              <a:t>mixed</a:t>
            </a:r>
            <a:r>
              <a:rPr lang="cs-CZ" sz="3200" dirty="0" smtClean="0"/>
              <a:t> </a:t>
            </a:r>
            <a:r>
              <a:rPr lang="cs-CZ" sz="3200" dirty="0" err="1" smtClean="0"/>
              <a:t>culture</a:t>
            </a:r>
            <a:r>
              <a:rPr lang="cs-CZ" sz="3200" dirty="0" smtClean="0"/>
              <a:t>)</a:t>
            </a:r>
            <a:endParaRPr lang="cs-CZ" sz="32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2843808" y="170080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/>
              <a:t>ORALITA + TEXTUALITA</a:t>
            </a:r>
            <a:endParaRPr lang="cs-CZ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6" y="2348880"/>
            <a:ext cx="2581022" cy="357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/>
          <p:cNvSpPr/>
          <p:nvPr/>
        </p:nvSpPr>
        <p:spPr>
          <a:xfrm>
            <a:off x="179512" y="6068035"/>
            <a:ext cx="3264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1600" i="1" dirty="0" err="1" smtClean="0"/>
              <a:t>Necrologium</a:t>
            </a:r>
            <a:r>
              <a:rPr lang="cs-CZ" sz="1600" i="1" dirty="0" smtClean="0"/>
              <a:t> </a:t>
            </a:r>
            <a:r>
              <a:rPr lang="cs-CZ" sz="1600" i="1" dirty="0" err="1" smtClean="0"/>
              <a:t>monasterii</a:t>
            </a:r>
            <a:r>
              <a:rPr lang="cs-CZ" sz="1600" i="1" dirty="0" smtClean="0"/>
              <a:t> </a:t>
            </a:r>
            <a:r>
              <a:rPr lang="cs-CZ" sz="1600" i="1" dirty="0" err="1" smtClean="0"/>
              <a:t>Třebonensis</a:t>
            </a:r>
            <a:r>
              <a:rPr lang="cs-CZ" sz="1600" i="1" dirty="0" smtClean="0"/>
              <a:t>,</a:t>
            </a:r>
          </a:p>
          <a:p>
            <a:pPr algn="ctr"/>
            <a:r>
              <a:rPr lang="cs-CZ" sz="1600" dirty="0" smtClean="0"/>
              <a:t>XIV.G.17, NK ČR, f. 126v</a:t>
            </a:r>
            <a:endParaRPr lang="cs-CZ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348880"/>
            <a:ext cx="5106144" cy="340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3851920" y="6068035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smtClean="0"/>
              <a:t>Dalimilova kronika</a:t>
            </a:r>
            <a:r>
              <a:rPr lang="cs-CZ" dirty="0" smtClean="0"/>
              <a:t>, Pařížský zlomek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0805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25992" y="980728"/>
            <a:ext cx="3469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„</a:t>
            </a:r>
            <a:r>
              <a:rPr lang="en-US" sz="2000" i="1" u="sng" dirty="0" smtClean="0"/>
              <a:t>occasion</a:t>
            </a:r>
            <a:r>
              <a:rPr lang="en-US" sz="2000" i="1" dirty="0" smtClean="0"/>
              <a:t> in which as a </a:t>
            </a:r>
            <a:r>
              <a:rPr lang="en-US" sz="2000" i="1" u="sng" dirty="0" smtClean="0"/>
              <a:t>culture or society </a:t>
            </a:r>
            <a:r>
              <a:rPr lang="en-US" sz="2000" i="1" dirty="0" smtClean="0"/>
              <a:t>we </a:t>
            </a:r>
            <a:r>
              <a:rPr lang="en-US" sz="2000" i="1" u="sng" dirty="0" smtClean="0"/>
              <a:t>reflect upon and define ourselves</a:t>
            </a:r>
            <a:r>
              <a:rPr lang="en-US" sz="2000" i="1" dirty="0" smtClean="0"/>
              <a:t>, </a:t>
            </a:r>
            <a:r>
              <a:rPr lang="en-US" sz="2000" i="1" u="sng" dirty="0" smtClean="0"/>
              <a:t>dramatize</a:t>
            </a:r>
            <a:r>
              <a:rPr lang="en-US" sz="2000" i="1" dirty="0" smtClean="0"/>
              <a:t> our collective </a:t>
            </a:r>
            <a:r>
              <a:rPr lang="en-US" sz="2000" i="1" u="sng" dirty="0" smtClean="0"/>
              <a:t>myths and history</a:t>
            </a:r>
            <a:r>
              <a:rPr lang="en-US" sz="2000" i="1" dirty="0" smtClean="0"/>
              <a:t>, present ourselves with alternatives, and eventually </a:t>
            </a:r>
            <a:r>
              <a:rPr lang="en-US" sz="2000" i="1" u="sng" dirty="0" smtClean="0"/>
              <a:t>change</a:t>
            </a:r>
            <a:r>
              <a:rPr lang="en-US" sz="2000" i="1" dirty="0" smtClean="0"/>
              <a:t> in some ways while remaining the same in others</a:t>
            </a:r>
            <a:r>
              <a:rPr lang="en-US" sz="2000" dirty="0" smtClean="0"/>
              <a:t>”</a:t>
            </a:r>
            <a:endParaRPr lang="cs-CZ" sz="2000" dirty="0" smtClean="0"/>
          </a:p>
          <a:p>
            <a:endParaRPr lang="cs-CZ" sz="800" dirty="0" smtClean="0"/>
          </a:p>
          <a:p>
            <a:pPr algn="r"/>
            <a:endParaRPr lang="cs-CZ" sz="2000" b="1" dirty="0" smtClean="0"/>
          </a:p>
          <a:p>
            <a:pPr algn="r"/>
            <a:endParaRPr lang="cs-CZ" sz="2000" b="1" dirty="0"/>
          </a:p>
          <a:p>
            <a:pPr algn="r"/>
            <a:r>
              <a:rPr lang="cs-CZ" sz="2000" b="1" dirty="0" smtClean="0"/>
              <a:t>John </a:t>
            </a:r>
            <a:r>
              <a:rPr lang="cs-CZ" sz="2000" b="1" dirty="0" err="1" smtClean="0"/>
              <a:t>MacAloon</a:t>
            </a:r>
            <a:r>
              <a:rPr lang="cs-CZ" sz="2000" dirty="0"/>
              <a:t>:</a:t>
            </a:r>
            <a:r>
              <a:rPr lang="cs-CZ" sz="2000" dirty="0" smtClean="0"/>
              <a:t> </a:t>
            </a:r>
            <a:r>
              <a:rPr lang="en-US" sz="2000" i="1" dirty="0"/>
              <a:t>Rite, Drama, Festival, Spectacle: Rehearsals Toward a Theory of </a:t>
            </a:r>
            <a:r>
              <a:rPr lang="en-US" sz="2000" b="1" i="1" dirty="0"/>
              <a:t>Cultural </a:t>
            </a:r>
            <a:r>
              <a:rPr lang="en-US" sz="2000" b="1" i="1" dirty="0" smtClean="0"/>
              <a:t>Performance</a:t>
            </a:r>
            <a:r>
              <a:rPr lang="cs-CZ" sz="2000" b="1" i="1" dirty="0" smtClean="0"/>
              <a:t> </a:t>
            </a:r>
            <a:r>
              <a:rPr lang="cs-CZ" sz="2000" dirty="0" smtClean="0"/>
              <a:t>(1984)</a:t>
            </a:r>
            <a:endParaRPr lang="cs-CZ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027" y="980728"/>
            <a:ext cx="4176713" cy="486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83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-16363"/>
            <a:ext cx="4608512" cy="68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382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8376" y="476672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STŘEDOVĚKÁ PERFORMATIVITA -</a:t>
            </a:r>
            <a:endParaRPr lang="cs-CZ" dirty="0"/>
          </a:p>
        </p:txBody>
      </p:sp>
      <p:sp>
        <p:nvSpPr>
          <p:cNvPr id="3" name="Nadpis 1"/>
          <p:cNvSpPr txBox="1">
            <a:spLocks/>
          </p:cNvSpPr>
          <p:nvPr/>
        </p:nvSpPr>
        <p:spPr>
          <a:xfrm>
            <a:off x="1763688" y="2204864"/>
            <a:ext cx="5698976" cy="720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600" smtClean="0"/>
              <a:t>1) Moc slova</a:t>
            </a:r>
            <a:endParaRPr lang="cs-CZ" sz="3600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1793776" y="3284984"/>
            <a:ext cx="5698976" cy="720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600" smtClean="0"/>
              <a:t>2) Percepce → akce</a:t>
            </a:r>
            <a:endParaRPr lang="cs-CZ" sz="3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31" t="5468" r="9294" b="6147"/>
          <a:stretch/>
        </p:blipFill>
        <p:spPr bwMode="auto">
          <a:xfrm rot="5400000">
            <a:off x="4232176" y="2646218"/>
            <a:ext cx="762000" cy="673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42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50504" y="476672"/>
            <a:ext cx="5698976" cy="92211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sz="3600" dirty="0" smtClean="0"/>
              <a:t>1) Moc slova</a:t>
            </a:r>
            <a:endParaRPr lang="cs-CZ" sz="3600" dirty="0"/>
          </a:p>
        </p:txBody>
      </p:sp>
      <p:sp>
        <p:nvSpPr>
          <p:cNvPr id="3" name="Obdélník 2"/>
          <p:cNvSpPr/>
          <p:nvPr/>
        </p:nvSpPr>
        <p:spPr>
          <a:xfrm>
            <a:off x="539552" y="2420888"/>
            <a:ext cx="792088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„Proti zimnici </a:t>
            </a:r>
            <a:r>
              <a:rPr lang="cs-CZ" sz="2000" dirty="0" err="1" smtClean="0"/>
              <a:t>řiekaj</a:t>
            </a:r>
            <a:r>
              <a:rPr lang="cs-CZ" sz="2000" dirty="0" smtClean="0"/>
              <a:t> takto: Ve čtvrtek na pátek Pána Boha jali, Pilátovi jej v ruce dali. Pilát Pána Boha na kříži </a:t>
            </a:r>
            <a:r>
              <a:rPr lang="cs-CZ" sz="2000" dirty="0" err="1" smtClean="0"/>
              <a:t>rozp</a:t>
            </a:r>
            <a:r>
              <a:rPr lang="cs-CZ" sz="2000" dirty="0" smtClean="0"/>
              <a:t>[i]al A Pán </a:t>
            </a:r>
            <a:r>
              <a:rPr lang="cs-CZ" sz="2000" dirty="0" err="1" smtClean="0"/>
              <a:t>Buoh</a:t>
            </a:r>
            <a:r>
              <a:rPr lang="cs-CZ" sz="2000" dirty="0" smtClean="0"/>
              <a:t> se milý zatřásl. Pilát jemu řekl: Bože, co se třeseš, zdaliž </a:t>
            </a:r>
            <a:r>
              <a:rPr lang="cs-CZ" sz="2000" dirty="0" err="1" smtClean="0"/>
              <a:t>tebu</a:t>
            </a:r>
            <a:r>
              <a:rPr lang="cs-CZ" sz="2000" dirty="0" smtClean="0"/>
              <a:t> zimnice třese. Pán </a:t>
            </a:r>
            <a:r>
              <a:rPr lang="cs-CZ" sz="2000" dirty="0" err="1" smtClean="0"/>
              <a:t>Buoh</a:t>
            </a:r>
            <a:r>
              <a:rPr lang="cs-CZ" sz="2000" dirty="0" smtClean="0"/>
              <a:t> milý </a:t>
            </a:r>
            <a:r>
              <a:rPr lang="cs-CZ" sz="2000" dirty="0" err="1" smtClean="0"/>
              <a:t>otpoviediel</a:t>
            </a:r>
            <a:r>
              <a:rPr lang="cs-CZ" sz="2000" dirty="0" smtClean="0"/>
              <a:t>: </a:t>
            </a:r>
            <a:r>
              <a:rPr lang="cs-CZ" sz="2000" dirty="0" err="1" smtClean="0"/>
              <a:t>Mněť</a:t>
            </a:r>
            <a:r>
              <a:rPr lang="cs-CZ" sz="2000" dirty="0" smtClean="0"/>
              <a:t> Piláte zimnice netřese, aniž tím žádným </a:t>
            </a:r>
            <a:r>
              <a:rPr lang="cs-CZ" sz="2000" dirty="0" err="1" smtClean="0"/>
              <a:t>třísti</a:t>
            </a:r>
            <a:r>
              <a:rPr lang="cs-CZ" sz="2000" dirty="0" smtClean="0"/>
              <a:t> bude, kdož po </a:t>
            </a:r>
            <a:r>
              <a:rPr lang="cs-CZ" sz="2000" dirty="0" err="1" smtClean="0"/>
              <a:t>mnie</a:t>
            </a:r>
            <a:r>
              <a:rPr lang="cs-CZ" sz="2000" dirty="0" smtClean="0"/>
              <a:t> ty slova říkati bude. Ve jméno Otce i Syna i Ducha svatého, vše jednoho Hospodina. A </a:t>
            </a:r>
            <a:r>
              <a:rPr lang="cs-CZ" sz="2000" dirty="0" err="1" smtClean="0"/>
              <a:t>neříkaj</a:t>
            </a:r>
            <a:r>
              <a:rPr lang="cs-CZ" sz="2000" dirty="0" smtClean="0"/>
              <a:t> amen, až do </a:t>
            </a:r>
            <a:r>
              <a:rPr lang="cs-CZ" sz="2000" dirty="0" err="1" smtClean="0"/>
              <a:t>třetie</a:t>
            </a:r>
            <a:r>
              <a:rPr lang="cs-CZ" sz="2000" dirty="0" smtClean="0"/>
              <a:t>. A to </a:t>
            </a:r>
            <a:r>
              <a:rPr lang="cs-CZ" sz="2000" dirty="0" err="1" smtClean="0"/>
              <a:t>říkaj</a:t>
            </a:r>
            <a:r>
              <a:rPr lang="cs-CZ" sz="2000" dirty="0" smtClean="0"/>
              <a:t>, když chceš </a:t>
            </a:r>
            <a:r>
              <a:rPr lang="cs-CZ" sz="2000" dirty="0" err="1" smtClean="0"/>
              <a:t>koli</a:t>
            </a:r>
            <a:r>
              <a:rPr lang="cs-CZ" sz="2000" dirty="0" smtClean="0"/>
              <a:t>.“ </a:t>
            </a:r>
          </a:p>
          <a:p>
            <a:pPr algn="r"/>
            <a:r>
              <a:rPr lang="cs-CZ" sz="1600" dirty="0" smtClean="0"/>
              <a:t>KNM, sign. IV H 60, f. 80v-81r.</a:t>
            </a:r>
            <a:endParaRPr lang="cs-CZ" sz="1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17" y="5517232"/>
            <a:ext cx="67373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395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59632" y="692696"/>
            <a:ext cx="6552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dirty="0" smtClean="0">
                <a:latin typeface="Adobe Garamond Pro" pitchFamily="18" charset="0"/>
              </a:rPr>
              <a:t>„Nebiji do sebe těmito dvěma kameny, </a:t>
            </a:r>
          </a:p>
          <a:p>
            <a:pPr algn="ctr"/>
            <a:r>
              <a:rPr lang="cs-CZ" sz="2800" dirty="0" smtClean="0">
                <a:latin typeface="Adobe Garamond Pro" pitchFamily="18" charset="0"/>
              </a:rPr>
              <a:t>ale biji do sebe X a Y, jejichž jména jsou zde napsána.“</a:t>
            </a:r>
            <a:endParaRPr lang="cs-CZ" sz="2800" dirty="0">
              <a:latin typeface="Adobe Garamond Pro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051" y="2852936"/>
            <a:ext cx="1576388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83" y="2862162"/>
            <a:ext cx="3549575" cy="335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78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47750"/>
            <a:ext cx="4155411" cy="486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 2"/>
          <p:cNvSpPr/>
          <p:nvPr/>
        </p:nvSpPr>
        <p:spPr>
          <a:xfrm>
            <a:off x="4788024" y="386694"/>
            <a:ext cx="413995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PROMĚNĚNÍ CHLEBA</a:t>
            </a:r>
          </a:p>
          <a:p>
            <a:r>
              <a:rPr lang="cs-CZ" i="1" dirty="0" smtClean="0"/>
              <a:t>Qui, </a:t>
            </a:r>
            <a:r>
              <a:rPr lang="cs-CZ" i="1" dirty="0" err="1" smtClean="0"/>
              <a:t>pridie</a:t>
            </a:r>
            <a:r>
              <a:rPr lang="cs-CZ" i="1" dirty="0" smtClean="0"/>
              <a:t> </a:t>
            </a:r>
            <a:r>
              <a:rPr lang="cs-CZ" i="1" dirty="0" err="1" smtClean="0"/>
              <a:t>quam</a:t>
            </a:r>
            <a:r>
              <a:rPr lang="cs-CZ" i="1" dirty="0" smtClean="0"/>
              <a:t> </a:t>
            </a:r>
            <a:r>
              <a:rPr lang="cs-CZ" i="1" dirty="0" err="1" smtClean="0"/>
              <a:t>pateretur</a:t>
            </a:r>
            <a:r>
              <a:rPr lang="cs-CZ" i="1" dirty="0" smtClean="0"/>
              <a:t>, </a:t>
            </a:r>
            <a:r>
              <a:rPr lang="cs-CZ" i="1" dirty="0" err="1" smtClean="0"/>
              <a:t>accepit</a:t>
            </a:r>
            <a:r>
              <a:rPr lang="cs-CZ" i="1" dirty="0" smtClean="0"/>
              <a:t> panem in </a:t>
            </a:r>
            <a:r>
              <a:rPr lang="cs-CZ" i="1" dirty="0" err="1" smtClean="0"/>
              <a:t>sanctas</a:t>
            </a:r>
            <a:r>
              <a:rPr lang="cs-CZ" i="1" dirty="0" smtClean="0"/>
              <a:t> </a:t>
            </a:r>
            <a:r>
              <a:rPr lang="cs-CZ" i="1" dirty="0" err="1" smtClean="0"/>
              <a:t>ac</a:t>
            </a:r>
            <a:r>
              <a:rPr lang="cs-CZ" i="1" dirty="0" smtClean="0"/>
              <a:t> </a:t>
            </a:r>
            <a:r>
              <a:rPr lang="cs-CZ" i="1" dirty="0" err="1" smtClean="0"/>
              <a:t>venerabiles</a:t>
            </a:r>
            <a:r>
              <a:rPr lang="cs-CZ" i="1" dirty="0" smtClean="0"/>
              <a:t> </a:t>
            </a:r>
            <a:r>
              <a:rPr lang="cs-CZ" i="1" dirty="0" err="1" smtClean="0"/>
              <a:t>manus</a:t>
            </a:r>
            <a:r>
              <a:rPr lang="cs-CZ" i="1" dirty="0" smtClean="0"/>
              <a:t> </a:t>
            </a:r>
            <a:r>
              <a:rPr lang="cs-CZ" i="1" dirty="0" err="1" smtClean="0"/>
              <a:t>suas</a:t>
            </a:r>
            <a:r>
              <a:rPr lang="cs-CZ" i="1" dirty="0" smtClean="0"/>
              <a:t>, et </a:t>
            </a:r>
            <a:r>
              <a:rPr lang="cs-CZ" i="1" dirty="0" err="1" smtClean="0"/>
              <a:t>elevatis</a:t>
            </a:r>
            <a:r>
              <a:rPr lang="cs-CZ" i="1" dirty="0" smtClean="0"/>
              <a:t> </a:t>
            </a:r>
            <a:r>
              <a:rPr lang="cs-CZ" i="1" dirty="0" err="1" smtClean="0"/>
              <a:t>oculis</a:t>
            </a:r>
            <a:r>
              <a:rPr lang="cs-CZ" i="1" dirty="0" smtClean="0"/>
              <a:t> in </a:t>
            </a:r>
            <a:r>
              <a:rPr lang="cs-CZ" i="1" dirty="0" err="1" smtClean="0"/>
              <a:t>cælum</a:t>
            </a:r>
            <a:r>
              <a:rPr lang="cs-CZ" i="1" dirty="0" smtClean="0"/>
              <a:t> ad </a:t>
            </a:r>
            <a:r>
              <a:rPr lang="cs-CZ" i="1" dirty="0" err="1" smtClean="0"/>
              <a:t>te</a:t>
            </a:r>
            <a:r>
              <a:rPr lang="cs-CZ" i="1" dirty="0" smtClean="0"/>
              <a:t> Deum Patrem </a:t>
            </a:r>
            <a:r>
              <a:rPr lang="cs-CZ" i="1" dirty="0" err="1" smtClean="0"/>
              <a:t>suum</a:t>
            </a:r>
            <a:r>
              <a:rPr lang="cs-CZ" i="1" dirty="0" smtClean="0"/>
              <a:t> </a:t>
            </a:r>
            <a:r>
              <a:rPr lang="cs-CZ" i="1" dirty="0" err="1" smtClean="0"/>
              <a:t>omnipotentem</a:t>
            </a:r>
            <a:r>
              <a:rPr lang="cs-CZ" i="1" dirty="0" smtClean="0"/>
              <a:t>, </a:t>
            </a:r>
            <a:r>
              <a:rPr lang="cs-CZ" i="1" dirty="0" err="1" smtClean="0"/>
              <a:t>tibi</a:t>
            </a:r>
            <a:r>
              <a:rPr lang="cs-CZ" i="1" dirty="0" smtClean="0"/>
              <a:t> </a:t>
            </a:r>
            <a:r>
              <a:rPr lang="cs-CZ" i="1" dirty="0" err="1" smtClean="0"/>
              <a:t>gratias</a:t>
            </a:r>
            <a:r>
              <a:rPr lang="cs-CZ" i="1" dirty="0" smtClean="0"/>
              <a:t> agens </a:t>
            </a:r>
            <a:r>
              <a:rPr lang="cs-CZ" i="1" dirty="0" err="1" smtClean="0"/>
              <a:t>benedixit</a:t>
            </a:r>
            <a:r>
              <a:rPr lang="cs-CZ" i="1" dirty="0" smtClean="0"/>
              <a:t>, </a:t>
            </a:r>
            <a:r>
              <a:rPr lang="cs-CZ" i="1" dirty="0" err="1" smtClean="0"/>
              <a:t>fregit</a:t>
            </a:r>
            <a:r>
              <a:rPr lang="cs-CZ" i="1" dirty="0" smtClean="0"/>
              <a:t>, </a:t>
            </a:r>
            <a:r>
              <a:rPr lang="cs-CZ" i="1" dirty="0" err="1" smtClean="0"/>
              <a:t>deditque</a:t>
            </a:r>
            <a:r>
              <a:rPr lang="cs-CZ" i="1" dirty="0" smtClean="0"/>
              <a:t> </a:t>
            </a:r>
            <a:r>
              <a:rPr lang="cs-CZ" i="1" dirty="0" err="1" smtClean="0"/>
              <a:t>discipulis</a:t>
            </a:r>
            <a:r>
              <a:rPr lang="cs-CZ" i="1" dirty="0" smtClean="0"/>
              <a:t> </a:t>
            </a:r>
            <a:r>
              <a:rPr lang="cs-CZ" i="1" dirty="0" err="1" smtClean="0"/>
              <a:t>suis</a:t>
            </a:r>
            <a:r>
              <a:rPr lang="cs-CZ" i="1" dirty="0" smtClean="0"/>
              <a:t>, </a:t>
            </a:r>
            <a:r>
              <a:rPr lang="cs-CZ" i="1" dirty="0" err="1" smtClean="0"/>
              <a:t>dicens</a:t>
            </a:r>
            <a:r>
              <a:rPr lang="cs-CZ" i="1" dirty="0" smtClean="0"/>
              <a:t>: </a:t>
            </a:r>
            <a:r>
              <a:rPr lang="cs-CZ" i="1" dirty="0" err="1" smtClean="0"/>
              <a:t>Accipite</a:t>
            </a:r>
            <a:r>
              <a:rPr lang="cs-CZ" i="1" dirty="0" smtClean="0"/>
              <a:t> et </a:t>
            </a:r>
            <a:r>
              <a:rPr lang="cs-CZ" i="1" dirty="0" err="1" smtClean="0"/>
              <a:t>manducate</a:t>
            </a:r>
            <a:r>
              <a:rPr lang="cs-CZ" i="1" dirty="0" smtClean="0"/>
              <a:t> ex hoc </a:t>
            </a:r>
            <a:r>
              <a:rPr lang="cs-CZ" i="1" dirty="0" err="1" smtClean="0"/>
              <a:t>omnes</a:t>
            </a:r>
            <a:r>
              <a:rPr lang="cs-CZ" i="1" dirty="0" smtClean="0"/>
              <a:t>: hoc </a:t>
            </a:r>
            <a:r>
              <a:rPr lang="cs-CZ" i="1" dirty="0" err="1" smtClean="0"/>
              <a:t>est</a:t>
            </a:r>
            <a:r>
              <a:rPr lang="cs-CZ" i="1" dirty="0" smtClean="0"/>
              <a:t> </a:t>
            </a:r>
            <a:r>
              <a:rPr lang="cs-CZ" i="1" dirty="0" err="1" smtClean="0"/>
              <a:t>enim</a:t>
            </a:r>
            <a:r>
              <a:rPr lang="cs-CZ" i="1" dirty="0" smtClean="0"/>
              <a:t> Corpus </a:t>
            </a:r>
            <a:r>
              <a:rPr lang="cs-CZ" i="1" dirty="0" err="1" smtClean="0"/>
              <a:t>meum</a:t>
            </a:r>
            <a:r>
              <a:rPr lang="cs-CZ" i="1" dirty="0" smtClean="0"/>
              <a:t>, </a:t>
            </a:r>
            <a:r>
              <a:rPr lang="cs-CZ" i="1" dirty="0" err="1" smtClean="0"/>
              <a:t>quod</a:t>
            </a:r>
            <a:r>
              <a:rPr lang="cs-CZ" i="1" dirty="0" smtClean="0"/>
              <a:t> pro </a:t>
            </a:r>
            <a:r>
              <a:rPr lang="cs-CZ" i="1" dirty="0" err="1" smtClean="0"/>
              <a:t>vobis</a:t>
            </a:r>
            <a:r>
              <a:rPr lang="cs-CZ" i="1" dirty="0" smtClean="0"/>
              <a:t> </a:t>
            </a:r>
            <a:r>
              <a:rPr lang="cs-CZ" i="1" dirty="0" err="1" smtClean="0"/>
              <a:t>tradetur</a:t>
            </a:r>
            <a:r>
              <a:rPr lang="cs-CZ" i="1" dirty="0" smtClean="0"/>
              <a:t>.</a:t>
            </a:r>
          </a:p>
          <a:p>
            <a:endParaRPr lang="cs-CZ" dirty="0"/>
          </a:p>
          <a:p>
            <a:r>
              <a:rPr lang="cs-CZ" dirty="0" smtClean="0"/>
              <a:t>PROMĚNĚNÍ VÍNA</a:t>
            </a:r>
          </a:p>
          <a:p>
            <a:r>
              <a:rPr lang="cs-CZ" i="1" dirty="0" err="1" smtClean="0"/>
              <a:t>Simili</a:t>
            </a:r>
            <a:r>
              <a:rPr lang="cs-CZ" i="1" dirty="0" smtClean="0"/>
              <a:t> </a:t>
            </a:r>
            <a:r>
              <a:rPr lang="cs-CZ" i="1" dirty="0" err="1" smtClean="0"/>
              <a:t>modo</a:t>
            </a:r>
            <a:r>
              <a:rPr lang="cs-CZ" i="1" dirty="0" smtClean="0"/>
              <a:t>, </a:t>
            </a:r>
            <a:r>
              <a:rPr lang="cs-CZ" i="1" dirty="0" err="1" smtClean="0"/>
              <a:t>postquam</a:t>
            </a:r>
            <a:r>
              <a:rPr lang="cs-CZ" i="1" dirty="0" smtClean="0"/>
              <a:t> </a:t>
            </a:r>
            <a:r>
              <a:rPr lang="cs-CZ" i="1" dirty="0" err="1" smtClean="0"/>
              <a:t>cenatum</a:t>
            </a:r>
            <a:r>
              <a:rPr lang="cs-CZ" i="1" dirty="0" smtClean="0"/>
              <a:t> </a:t>
            </a:r>
            <a:r>
              <a:rPr lang="cs-CZ" i="1" dirty="0" err="1" smtClean="0"/>
              <a:t>est</a:t>
            </a:r>
            <a:r>
              <a:rPr lang="cs-CZ" i="1" dirty="0" smtClean="0"/>
              <a:t>, </a:t>
            </a:r>
            <a:r>
              <a:rPr lang="cs-CZ" i="1" dirty="0" err="1" smtClean="0"/>
              <a:t>accipiens</a:t>
            </a:r>
            <a:r>
              <a:rPr lang="cs-CZ" i="1" dirty="0" smtClean="0"/>
              <a:t> et </a:t>
            </a:r>
            <a:r>
              <a:rPr lang="cs-CZ" i="1" dirty="0" err="1" smtClean="0"/>
              <a:t>hunc</a:t>
            </a:r>
            <a:r>
              <a:rPr lang="cs-CZ" i="1" dirty="0" smtClean="0"/>
              <a:t> </a:t>
            </a:r>
            <a:r>
              <a:rPr lang="cs-CZ" i="1" dirty="0" err="1" smtClean="0"/>
              <a:t>præclarum</a:t>
            </a:r>
            <a:r>
              <a:rPr lang="cs-CZ" i="1" dirty="0" smtClean="0"/>
              <a:t> </a:t>
            </a:r>
            <a:r>
              <a:rPr lang="cs-CZ" i="1" dirty="0" err="1" smtClean="0"/>
              <a:t>calicem</a:t>
            </a:r>
            <a:r>
              <a:rPr lang="cs-CZ" i="1" dirty="0" smtClean="0"/>
              <a:t> in </a:t>
            </a:r>
            <a:r>
              <a:rPr lang="cs-CZ" i="1" dirty="0" err="1" smtClean="0"/>
              <a:t>sanctas</a:t>
            </a:r>
            <a:r>
              <a:rPr lang="cs-CZ" i="1" dirty="0" smtClean="0"/>
              <a:t> </a:t>
            </a:r>
            <a:r>
              <a:rPr lang="cs-CZ" i="1" dirty="0" err="1" smtClean="0"/>
              <a:t>ac</a:t>
            </a:r>
            <a:r>
              <a:rPr lang="cs-CZ" i="1" dirty="0" smtClean="0"/>
              <a:t> </a:t>
            </a:r>
            <a:r>
              <a:rPr lang="cs-CZ" i="1" dirty="0" err="1" smtClean="0"/>
              <a:t>venerabiles</a:t>
            </a:r>
            <a:r>
              <a:rPr lang="cs-CZ" i="1" dirty="0" smtClean="0"/>
              <a:t> </a:t>
            </a:r>
            <a:r>
              <a:rPr lang="cs-CZ" i="1" dirty="0" err="1" smtClean="0"/>
              <a:t>manus</a:t>
            </a:r>
            <a:r>
              <a:rPr lang="cs-CZ" i="1" dirty="0" smtClean="0"/>
              <a:t> </a:t>
            </a:r>
            <a:r>
              <a:rPr lang="cs-CZ" i="1" dirty="0" err="1" smtClean="0"/>
              <a:t>suas</a:t>
            </a:r>
            <a:r>
              <a:rPr lang="cs-CZ" i="1" dirty="0" smtClean="0"/>
              <a:t>, </a:t>
            </a:r>
            <a:r>
              <a:rPr lang="cs-CZ" i="1" dirty="0" err="1" smtClean="0"/>
              <a:t>item</a:t>
            </a:r>
            <a:r>
              <a:rPr lang="cs-CZ" i="1" dirty="0" smtClean="0"/>
              <a:t> </a:t>
            </a:r>
            <a:r>
              <a:rPr lang="cs-CZ" i="1" dirty="0" err="1" smtClean="0"/>
              <a:t>tibi</a:t>
            </a:r>
            <a:r>
              <a:rPr lang="cs-CZ" i="1" dirty="0" smtClean="0"/>
              <a:t> </a:t>
            </a:r>
            <a:r>
              <a:rPr lang="cs-CZ" i="1" dirty="0" err="1" smtClean="0"/>
              <a:t>gratias</a:t>
            </a:r>
            <a:r>
              <a:rPr lang="cs-CZ" i="1" dirty="0" smtClean="0"/>
              <a:t> agens </a:t>
            </a:r>
            <a:r>
              <a:rPr lang="cs-CZ" i="1" dirty="0" err="1" smtClean="0"/>
              <a:t>benedixit</a:t>
            </a:r>
            <a:r>
              <a:rPr lang="cs-CZ" i="1" dirty="0" smtClean="0"/>
              <a:t>, </a:t>
            </a:r>
            <a:r>
              <a:rPr lang="cs-CZ" i="1" dirty="0" err="1" smtClean="0"/>
              <a:t>deditque</a:t>
            </a:r>
            <a:r>
              <a:rPr lang="cs-CZ" i="1" dirty="0" smtClean="0"/>
              <a:t> </a:t>
            </a:r>
            <a:r>
              <a:rPr lang="cs-CZ" i="1" dirty="0" err="1" smtClean="0"/>
              <a:t>discipulis</a:t>
            </a:r>
            <a:r>
              <a:rPr lang="cs-CZ" i="1" dirty="0" smtClean="0"/>
              <a:t> </a:t>
            </a:r>
            <a:r>
              <a:rPr lang="cs-CZ" i="1" dirty="0" err="1" smtClean="0"/>
              <a:t>suis</a:t>
            </a:r>
            <a:r>
              <a:rPr lang="cs-CZ" i="1" dirty="0" smtClean="0"/>
              <a:t>, </a:t>
            </a:r>
            <a:r>
              <a:rPr lang="cs-CZ" i="1" dirty="0" err="1" smtClean="0"/>
              <a:t>dicens</a:t>
            </a:r>
            <a:r>
              <a:rPr lang="cs-CZ" i="1" dirty="0" smtClean="0"/>
              <a:t>: </a:t>
            </a:r>
            <a:r>
              <a:rPr lang="cs-CZ" i="1" dirty="0" err="1" smtClean="0"/>
              <a:t>Accipite</a:t>
            </a:r>
            <a:r>
              <a:rPr lang="cs-CZ" i="1" dirty="0" smtClean="0"/>
              <a:t> et </a:t>
            </a:r>
            <a:r>
              <a:rPr lang="cs-CZ" i="1" dirty="0" err="1" smtClean="0"/>
              <a:t>bibite</a:t>
            </a:r>
            <a:r>
              <a:rPr lang="cs-CZ" i="1" dirty="0" smtClean="0"/>
              <a:t> ex </a:t>
            </a:r>
            <a:r>
              <a:rPr lang="cs-CZ" i="1" dirty="0" err="1" smtClean="0"/>
              <a:t>eo</a:t>
            </a:r>
            <a:r>
              <a:rPr lang="cs-CZ" i="1" dirty="0" smtClean="0"/>
              <a:t> </a:t>
            </a:r>
            <a:r>
              <a:rPr lang="cs-CZ" i="1" dirty="0" err="1" smtClean="0"/>
              <a:t>omnes</a:t>
            </a:r>
            <a:r>
              <a:rPr lang="cs-CZ" i="1" dirty="0" smtClean="0"/>
              <a:t>: hic </a:t>
            </a:r>
            <a:r>
              <a:rPr lang="cs-CZ" i="1" dirty="0" err="1" smtClean="0"/>
              <a:t>est</a:t>
            </a:r>
            <a:r>
              <a:rPr lang="cs-CZ" i="1" dirty="0" smtClean="0"/>
              <a:t> </a:t>
            </a:r>
            <a:r>
              <a:rPr lang="cs-CZ" i="1" dirty="0" err="1" smtClean="0"/>
              <a:t>enim</a:t>
            </a:r>
            <a:r>
              <a:rPr lang="cs-CZ" i="1" dirty="0" smtClean="0"/>
              <a:t> </a:t>
            </a:r>
            <a:r>
              <a:rPr lang="cs-CZ" i="1" dirty="0" err="1" smtClean="0"/>
              <a:t>calix</a:t>
            </a:r>
            <a:r>
              <a:rPr lang="cs-CZ" i="1" dirty="0" smtClean="0"/>
              <a:t> </a:t>
            </a:r>
            <a:r>
              <a:rPr lang="cs-CZ" i="1" dirty="0" err="1" smtClean="0"/>
              <a:t>Sanguinis</a:t>
            </a:r>
            <a:r>
              <a:rPr lang="cs-CZ" i="1" dirty="0" smtClean="0"/>
              <a:t> </a:t>
            </a:r>
            <a:r>
              <a:rPr lang="cs-CZ" i="1" dirty="0" err="1" smtClean="0"/>
              <a:t>mei</a:t>
            </a:r>
            <a:r>
              <a:rPr lang="cs-CZ" i="1" dirty="0" smtClean="0"/>
              <a:t> </a:t>
            </a:r>
            <a:r>
              <a:rPr lang="cs-CZ" i="1" dirty="0" err="1" smtClean="0"/>
              <a:t>novi</a:t>
            </a:r>
            <a:r>
              <a:rPr lang="cs-CZ" i="1" dirty="0" smtClean="0"/>
              <a:t> et </a:t>
            </a:r>
            <a:r>
              <a:rPr lang="cs-CZ" i="1" dirty="0" err="1" smtClean="0"/>
              <a:t>æterni</a:t>
            </a:r>
            <a:r>
              <a:rPr lang="cs-CZ" i="1" dirty="0" smtClean="0"/>
              <a:t> </a:t>
            </a:r>
            <a:r>
              <a:rPr lang="cs-CZ" i="1" dirty="0" err="1" smtClean="0"/>
              <a:t>testamenti</a:t>
            </a:r>
            <a:r>
              <a:rPr lang="cs-CZ" i="1" dirty="0" smtClean="0"/>
              <a:t>, qui pro </a:t>
            </a:r>
            <a:r>
              <a:rPr lang="cs-CZ" i="1" dirty="0" err="1" smtClean="0"/>
              <a:t>vobis</a:t>
            </a:r>
            <a:r>
              <a:rPr lang="cs-CZ" i="1" dirty="0" smtClean="0"/>
              <a:t> et pro </a:t>
            </a:r>
            <a:r>
              <a:rPr lang="cs-CZ" i="1" dirty="0" err="1" smtClean="0"/>
              <a:t>multis</a:t>
            </a:r>
            <a:r>
              <a:rPr lang="cs-CZ" i="1" dirty="0" smtClean="0"/>
              <a:t> </a:t>
            </a:r>
            <a:r>
              <a:rPr lang="cs-CZ" i="1" dirty="0" err="1" smtClean="0"/>
              <a:t>effundetur</a:t>
            </a:r>
            <a:r>
              <a:rPr lang="cs-CZ" i="1" dirty="0" smtClean="0"/>
              <a:t> in </a:t>
            </a:r>
            <a:r>
              <a:rPr lang="cs-CZ" i="1" dirty="0" err="1" smtClean="0"/>
              <a:t>remissionem</a:t>
            </a:r>
            <a:r>
              <a:rPr lang="cs-CZ" i="1" dirty="0" smtClean="0"/>
              <a:t> </a:t>
            </a:r>
            <a:r>
              <a:rPr lang="cs-CZ" i="1" dirty="0" err="1" smtClean="0"/>
              <a:t>peccatorum</a:t>
            </a:r>
            <a:r>
              <a:rPr lang="cs-CZ" i="1" dirty="0" smtClean="0"/>
              <a:t>. Hoc facite in </a:t>
            </a:r>
            <a:r>
              <a:rPr lang="cs-CZ" i="1" dirty="0" err="1" smtClean="0"/>
              <a:t>meam</a:t>
            </a:r>
            <a:r>
              <a:rPr lang="cs-CZ" i="1" dirty="0" smtClean="0"/>
              <a:t> </a:t>
            </a:r>
            <a:r>
              <a:rPr lang="cs-CZ" i="1" dirty="0" err="1" smtClean="0"/>
              <a:t>commemorationem</a:t>
            </a:r>
            <a:r>
              <a:rPr lang="cs-CZ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32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31224" cy="85010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J. L. AUSTIN: </a:t>
            </a:r>
            <a:r>
              <a:rPr lang="cs-CZ" i="1" dirty="0" smtClean="0"/>
              <a:t>Jak udělat něco slovy</a:t>
            </a:r>
            <a:endParaRPr lang="cs-CZ" i="1" dirty="0"/>
          </a:p>
        </p:txBody>
      </p:sp>
      <p:sp>
        <p:nvSpPr>
          <p:cNvPr id="3" name="TextovéPole 2"/>
          <p:cNvSpPr txBox="1"/>
          <p:nvPr/>
        </p:nvSpPr>
        <p:spPr>
          <a:xfrm>
            <a:off x="611560" y="1556792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i="1" dirty="0" err="1" smtClean="0"/>
              <a:t>How</a:t>
            </a:r>
            <a:r>
              <a:rPr lang="cs-CZ" sz="2000" i="1" dirty="0" smtClean="0"/>
              <a:t> To Do </a:t>
            </a:r>
            <a:r>
              <a:rPr lang="cs-CZ" sz="2000" i="1" dirty="0" err="1" smtClean="0"/>
              <a:t>Things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With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Words</a:t>
            </a:r>
            <a:r>
              <a:rPr lang="cs-CZ" sz="2000" i="1" dirty="0" smtClean="0"/>
              <a:t> </a:t>
            </a:r>
            <a:r>
              <a:rPr lang="cs-CZ" sz="2000" dirty="0" smtClean="0"/>
              <a:t>(1955, 1962)</a:t>
            </a:r>
          </a:p>
          <a:p>
            <a:endParaRPr lang="cs-CZ" sz="2000" dirty="0"/>
          </a:p>
          <a:p>
            <a:r>
              <a:rPr lang="cs-CZ" sz="2000" dirty="0" smtClean="0"/>
              <a:t>řečové jednání / řečový akt (</a:t>
            </a:r>
            <a:r>
              <a:rPr lang="cs-CZ" sz="2000" b="1" i="1" dirty="0" err="1" smtClean="0"/>
              <a:t>performative</a:t>
            </a:r>
            <a:r>
              <a:rPr lang="cs-CZ" sz="2000" b="1" i="1" dirty="0" smtClean="0"/>
              <a:t> </a:t>
            </a:r>
            <a:r>
              <a:rPr lang="cs-CZ" sz="2000" b="1" i="1" dirty="0" err="1" smtClean="0"/>
              <a:t>utterance</a:t>
            </a:r>
            <a:r>
              <a:rPr lang="cs-CZ" sz="2000" dirty="0" smtClean="0"/>
              <a:t>)</a:t>
            </a:r>
            <a:endParaRPr lang="cs-CZ" sz="20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48" y="2996952"/>
            <a:ext cx="2725347" cy="340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202" y="3425291"/>
            <a:ext cx="4588465" cy="2546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99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5698976" cy="7200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sz="3600" dirty="0" smtClean="0"/>
              <a:t>2) Percepce → akce</a:t>
            </a:r>
            <a:endParaRPr lang="cs-CZ" sz="3600" dirty="0"/>
          </a:p>
        </p:txBody>
      </p:sp>
      <p:sp>
        <p:nvSpPr>
          <p:cNvPr id="3" name="Obdélník 2"/>
          <p:cNvSpPr/>
          <p:nvPr/>
        </p:nvSpPr>
        <p:spPr>
          <a:xfrm>
            <a:off x="467544" y="1340768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Hugo od Svatého Viktora (cca 1097–1141), </a:t>
            </a:r>
            <a:r>
              <a:rPr lang="cs-CZ" sz="2000" i="1" dirty="0" smtClean="0"/>
              <a:t>De </a:t>
            </a:r>
            <a:r>
              <a:rPr lang="cs-CZ" sz="2000" i="1" dirty="0" err="1" smtClean="0"/>
              <a:t>institutione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novitiorum</a:t>
            </a:r>
            <a:r>
              <a:rPr lang="cs-CZ" sz="2000" i="1" dirty="0" smtClean="0"/>
              <a:t> </a:t>
            </a:r>
          </a:p>
          <a:p>
            <a:r>
              <a:rPr lang="cs-CZ" sz="2000" dirty="0" smtClean="0"/>
              <a:t>(O vzdělávání kleriků)</a:t>
            </a:r>
            <a:endParaRPr lang="cs-CZ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92896"/>
            <a:ext cx="209550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896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92633"/>
            <a:ext cx="3590925" cy="380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1268760"/>
            <a:ext cx="4024313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085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548680"/>
            <a:ext cx="79208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/>
              <a:t>„[…] Tak také náš tragický herec [</a:t>
            </a:r>
            <a:r>
              <a:rPr lang="cs-CZ" sz="2000" i="1" dirty="0" err="1" smtClean="0"/>
              <a:t>tragicus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noster</a:t>
            </a:r>
            <a:r>
              <a:rPr lang="cs-CZ" sz="2000" dirty="0" smtClean="0"/>
              <a:t>] v </a:t>
            </a:r>
            <a:r>
              <a:rPr lang="cs-CZ" sz="2000" dirty="0"/>
              <a:t>divadle Církve všemu křesťanskému lidu veřejně znázorňuje očistnou oběť </a:t>
            </a:r>
            <a:r>
              <a:rPr lang="cs-CZ" sz="2000" dirty="0" smtClean="0"/>
              <a:t>Kristovu.“</a:t>
            </a:r>
          </a:p>
          <a:p>
            <a:pPr algn="r"/>
            <a:endParaRPr lang="cs-CZ" dirty="0" smtClean="0"/>
          </a:p>
          <a:p>
            <a:pPr algn="r"/>
            <a:r>
              <a:rPr lang="cs-CZ" dirty="0" err="1" smtClean="0"/>
              <a:t>Honorius</a:t>
            </a:r>
            <a:r>
              <a:rPr lang="cs-CZ" dirty="0" smtClean="0"/>
              <a:t> </a:t>
            </a:r>
            <a:r>
              <a:rPr lang="cs-CZ" dirty="0" err="1" smtClean="0"/>
              <a:t>Augustodunensis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11407"/>
            <a:ext cx="6366173" cy="442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804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81" y="3895725"/>
            <a:ext cx="58959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0"/>
            <a:ext cx="600075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" y="0"/>
            <a:ext cx="449580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62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9"/>
            <a:ext cx="57661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6012160" y="6175701"/>
            <a:ext cx="2613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i="1" dirty="0" smtClean="0"/>
              <a:t>Pasionál abatyše Kunhuty</a:t>
            </a:r>
            <a:r>
              <a:rPr lang="cs-CZ" sz="1600" dirty="0" smtClean="0"/>
              <a:t>, </a:t>
            </a:r>
          </a:p>
          <a:p>
            <a:r>
              <a:rPr lang="cs-CZ" sz="1600" dirty="0" smtClean="0"/>
              <a:t>XIV.A.17, f.  10r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012573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404664"/>
            <a:ext cx="81369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Jestli však toužíš požívat plodů této meditace […] musíš se vžít do toho, co Pán Ježíš udělal a řekl a co o tom bylo řečeno, jako bys to slyšel na vlastní uši a viděl na vlastní oči […].</a:t>
            </a:r>
          </a:p>
          <a:p>
            <a:endParaRPr lang="cs-CZ" dirty="0"/>
          </a:p>
          <a:p>
            <a:r>
              <a:rPr lang="cs-CZ" i="1" dirty="0"/>
              <a:t>Tu autem si ex his </a:t>
            </a:r>
            <a:r>
              <a:rPr lang="cs-CZ" i="1" dirty="0" err="1"/>
              <a:t>fructum</a:t>
            </a:r>
            <a:r>
              <a:rPr lang="cs-CZ" i="1" dirty="0"/>
              <a:t> </a:t>
            </a:r>
            <a:r>
              <a:rPr lang="cs-CZ" i="1" dirty="0" err="1"/>
              <a:t>sumere</a:t>
            </a:r>
            <a:r>
              <a:rPr lang="cs-CZ" i="1" dirty="0"/>
              <a:t> </a:t>
            </a:r>
            <a:r>
              <a:rPr lang="cs-CZ" i="1" dirty="0" err="1"/>
              <a:t>cupis</a:t>
            </a:r>
            <a:r>
              <a:rPr lang="cs-CZ" i="1" dirty="0"/>
              <a:t> […], </a:t>
            </a:r>
            <a:r>
              <a:rPr lang="cs-CZ" i="1" dirty="0" err="1"/>
              <a:t>ita</a:t>
            </a:r>
            <a:r>
              <a:rPr lang="cs-CZ" i="1" dirty="0"/>
              <a:t> </a:t>
            </a:r>
            <a:r>
              <a:rPr lang="cs-CZ" i="1" dirty="0" err="1"/>
              <a:t>praesentem</a:t>
            </a:r>
            <a:r>
              <a:rPr lang="cs-CZ" i="1" dirty="0"/>
              <a:t> </a:t>
            </a:r>
            <a:r>
              <a:rPr lang="cs-CZ" i="1" dirty="0" err="1"/>
              <a:t>te</a:t>
            </a:r>
            <a:r>
              <a:rPr lang="cs-CZ" i="1" dirty="0"/>
              <a:t> </a:t>
            </a:r>
            <a:r>
              <a:rPr lang="cs-CZ" i="1" dirty="0" err="1"/>
              <a:t>exhibeas</a:t>
            </a:r>
            <a:r>
              <a:rPr lang="cs-CZ" i="1" dirty="0"/>
              <a:t>, his </a:t>
            </a:r>
            <a:r>
              <a:rPr lang="cs-CZ" i="1" dirty="0" err="1"/>
              <a:t>quae</a:t>
            </a:r>
            <a:r>
              <a:rPr lang="cs-CZ" i="1" dirty="0"/>
              <a:t> per </a:t>
            </a:r>
            <a:r>
              <a:rPr lang="cs-CZ" i="1" dirty="0" err="1"/>
              <a:t>Dominum</a:t>
            </a:r>
            <a:r>
              <a:rPr lang="cs-CZ" i="1" dirty="0"/>
              <a:t> </a:t>
            </a:r>
            <a:r>
              <a:rPr lang="cs-CZ" i="1" dirty="0" err="1"/>
              <a:t>Jesum</a:t>
            </a:r>
            <a:r>
              <a:rPr lang="cs-CZ" i="1" dirty="0"/>
              <a:t> </a:t>
            </a:r>
            <a:r>
              <a:rPr lang="cs-CZ" i="1" dirty="0" err="1"/>
              <a:t>dicta</a:t>
            </a:r>
            <a:r>
              <a:rPr lang="cs-CZ" i="1" dirty="0"/>
              <a:t> vel </a:t>
            </a:r>
            <a:r>
              <a:rPr lang="cs-CZ" i="1" dirty="0" err="1"/>
              <a:t>facta</a:t>
            </a:r>
            <a:r>
              <a:rPr lang="cs-CZ" i="1" dirty="0"/>
              <a:t> </a:t>
            </a:r>
            <a:r>
              <a:rPr lang="cs-CZ" i="1" dirty="0" err="1"/>
              <a:t>sunt</a:t>
            </a:r>
            <a:r>
              <a:rPr lang="cs-CZ" i="1" dirty="0"/>
              <a:t>, et ex his </a:t>
            </a:r>
            <a:r>
              <a:rPr lang="cs-CZ" i="1" dirty="0" err="1"/>
              <a:t>quae</a:t>
            </a:r>
            <a:r>
              <a:rPr lang="cs-CZ" i="1" dirty="0"/>
              <a:t> </a:t>
            </a:r>
            <a:r>
              <a:rPr lang="cs-CZ" i="1" dirty="0" err="1"/>
              <a:t>narrantur</a:t>
            </a:r>
            <a:r>
              <a:rPr lang="cs-CZ" i="1" dirty="0"/>
              <a:t>, </a:t>
            </a:r>
            <a:r>
              <a:rPr lang="cs-CZ" i="1" dirty="0" err="1"/>
              <a:t>ac</a:t>
            </a:r>
            <a:r>
              <a:rPr lang="cs-CZ" i="1" dirty="0"/>
              <a:t> si </a:t>
            </a:r>
            <a:r>
              <a:rPr lang="cs-CZ" i="1" dirty="0" err="1"/>
              <a:t>tuis</a:t>
            </a:r>
            <a:r>
              <a:rPr lang="cs-CZ" i="1" dirty="0"/>
              <a:t> </a:t>
            </a:r>
            <a:r>
              <a:rPr lang="cs-CZ" i="1" dirty="0" err="1"/>
              <a:t>auribus</a:t>
            </a:r>
            <a:r>
              <a:rPr lang="cs-CZ" i="1" dirty="0"/>
              <a:t> </a:t>
            </a:r>
            <a:r>
              <a:rPr lang="cs-CZ" i="1" dirty="0" err="1"/>
              <a:t>audires</a:t>
            </a:r>
            <a:r>
              <a:rPr lang="cs-CZ" i="1" dirty="0"/>
              <a:t>, et </a:t>
            </a:r>
            <a:r>
              <a:rPr lang="cs-CZ" i="1" dirty="0" err="1"/>
              <a:t>oculis</a:t>
            </a:r>
            <a:r>
              <a:rPr lang="cs-CZ" i="1" dirty="0"/>
              <a:t> </a:t>
            </a:r>
            <a:r>
              <a:rPr lang="cs-CZ" i="1" dirty="0" err="1"/>
              <a:t>videres</a:t>
            </a:r>
            <a:r>
              <a:rPr lang="cs-CZ" dirty="0"/>
              <a:t> </a:t>
            </a:r>
            <a:r>
              <a:rPr lang="cs-CZ" i="1" dirty="0"/>
              <a:t>[…]</a:t>
            </a:r>
            <a:r>
              <a:rPr lang="cs-CZ" dirty="0"/>
              <a:t> </a:t>
            </a:r>
          </a:p>
        </p:txBody>
      </p:sp>
      <p:sp>
        <p:nvSpPr>
          <p:cNvPr id="3" name="Obdélník 2"/>
          <p:cNvSpPr/>
          <p:nvPr/>
        </p:nvSpPr>
        <p:spPr>
          <a:xfrm>
            <a:off x="323528" y="2708920"/>
            <a:ext cx="36004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„Ježíši, který jsi chtěl být od kněze </a:t>
            </a:r>
            <a:r>
              <a:rPr lang="cs-CZ" dirty="0" err="1" smtClean="0"/>
              <a:t>Annáše</a:t>
            </a:r>
            <a:r>
              <a:rPr lang="cs-CZ" dirty="0" smtClean="0"/>
              <a:t> udeřen do tváře: dej mi, prosím, svou rozhodnost, abych tě nikdy nepřestal chválit a neupadnul do lehkomyslnosti“</a:t>
            </a:r>
          </a:p>
          <a:p>
            <a:endParaRPr lang="cs-CZ" dirty="0"/>
          </a:p>
          <a:p>
            <a:r>
              <a:rPr lang="cs-CZ" i="1" dirty="0" err="1"/>
              <a:t>Jesu</a:t>
            </a:r>
            <a:r>
              <a:rPr lang="cs-CZ" i="1" dirty="0"/>
              <a:t>, qui a Anne </a:t>
            </a:r>
            <a:r>
              <a:rPr lang="cs-CZ" i="1" dirty="0" err="1"/>
              <a:t>ministro</a:t>
            </a:r>
            <a:r>
              <a:rPr lang="cs-CZ" i="1" dirty="0"/>
              <a:t> </a:t>
            </a:r>
            <a:r>
              <a:rPr lang="cs-CZ" i="1" dirty="0" err="1"/>
              <a:t>caedi</a:t>
            </a:r>
            <a:r>
              <a:rPr lang="cs-CZ" i="1" dirty="0"/>
              <a:t> </a:t>
            </a:r>
            <a:r>
              <a:rPr lang="cs-CZ" i="1" dirty="0" err="1"/>
              <a:t>alapa</a:t>
            </a:r>
            <a:r>
              <a:rPr lang="cs-CZ" i="1" dirty="0"/>
              <a:t> </a:t>
            </a:r>
            <a:r>
              <a:rPr lang="cs-CZ" i="1" dirty="0" err="1"/>
              <a:t>voluisti</a:t>
            </a:r>
            <a:r>
              <a:rPr lang="cs-CZ" i="1" dirty="0"/>
              <a:t>: da </a:t>
            </a:r>
            <a:r>
              <a:rPr lang="cs-CZ" i="1" dirty="0" err="1"/>
              <a:t>mihi</a:t>
            </a:r>
            <a:r>
              <a:rPr lang="cs-CZ" i="1" dirty="0"/>
              <a:t>, </a:t>
            </a:r>
            <a:r>
              <a:rPr lang="cs-CZ" i="1" dirty="0" err="1"/>
              <a:t>quaeso</a:t>
            </a:r>
            <a:r>
              <a:rPr lang="cs-CZ" i="1" dirty="0"/>
              <a:t>, </a:t>
            </a:r>
            <a:r>
              <a:rPr lang="cs-CZ" i="1" dirty="0" err="1"/>
              <a:t>ratiam</a:t>
            </a:r>
            <a:r>
              <a:rPr lang="cs-CZ" i="1" dirty="0"/>
              <a:t> </a:t>
            </a:r>
            <a:r>
              <a:rPr lang="cs-CZ" i="1" dirty="0" err="1"/>
              <a:t>tuam</a:t>
            </a:r>
            <a:r>
              <a:rPr lang="cs-CZ" i="1" dirty="0"/>
              <a:t>, </a:t>
            </a:r>
            <a:r>
              <a:rPr lang="cs-CZ" i="1" dirty="0" err="1"/>
              <a:t>quae</a:t>
            </a:r>
            <a:r>
              <a:rPr lang="cs-CZ" i="1" dirty="0"/>
              <a:t> </a:t>
            </a:r>
            <a:r>
              <a:rPr lang="cs-CZ" i="1" dirty="0" err="1"/>
              <a:t>me</a:t>
            </a:r>
            <a:r>
              <a:rPr lang="cs-CZ" i="1" dirty="0"/>
              <a:t> a </a:t>
            </a:r>
            <a:r>
              <a:rPr lang="cs-CZ" i="1" dirty="0" err="1"/>
              <a:t>tua</a:t>
            </a:r>
            <a:r>
              <a:rPr lang="cs-CZ" i="1" dirty="0"/>
              <a:t> </a:t>
            </a:r>
            <a:r>
              <a:rPr lang="cs-CZ" i="1" dirty="0" err="1"/>
              <a:t>laude</a:t>
            </a:r>
            <a:r>
              <a:rPr lang="cs-CZ" i="1" dirty="0"/>
              <a:t> </a:t>
            </a:r>
            <a:r>
              <a:rPr lang="cs-CZ" i="1" dirty="0" err="1"/>
              <a:t>nunquam</a:t>
            </a:r>
            <a:r>
              <a:rPr lang="cs-CZ" i="1" dirty="0"/>
              <a:t> </a:t>
            </a:r>
            <a:r>
              <a:rPr lang="cs-CZ" i="1" dirty="0" err="1"/>
              <a:t>cessare</a:t>
            </a:r>
            <a:r>
              <a:rPr lang="cs-CZ" i="1" dirty="0"/>
              <a:t> </a:t>
            </a:r>
            <a:r>
              <a:rPr lang="cs-CZ" i="1" dirty="0" err="1"/>
              <a:t>faciat</a:t>
            </a:r>
            <a:r>
              <a:rPr lang="cs-CZ" i="1" dirty="0"/>
              <a:t>, et ab </a:t>
            </a:r>
            <a:r>
              <a:rPr lang="cs-CZ" i="1" dirty="0" err="1"/>
              <a:t>otioso</a:t>
            </a:r>
            <a:r>
              <a:rPr lang="cs-CZ" i="1" dirty="0"/>
              <a:t> sermone </a:t>
            </a:r>
            <a:r>
              <a:rPr lang="cs-CZ" i="1" dirty="0" err="1"/>
              <a:t>compescat</a:t>
            </a:r>
            <a:r>
              <a:rPr lang="cs-CZ" dirty="0"/>
              <a:t> </a:t>
            </a:r>
            <a:endParaRPr lang="cs-CZ" dirty="0" smtClean="0"/>
          </a:p>
          <a:p>
            <a:endParaRPr lang="cs-CZ" sz="1600" i="1" dirty="0" smtClean="0"/>
          </a:p>
          <a:p>
            <a:pPr algn="r"/>
            <a:r>
              <a:rPr lang="cs-CZ" sz="1600" i="1" dirty="0" smtClean="0"/>
              <a:t>Ludolf Saský, Vita Christi </a:t>
            </a:r>
            <a:r>
              <a:rPr lang="cs-CZ" sz="1600" dirty="0" smtClean="0"/>
              <a:t>(Život Krista, </a:t>
            </a:r>
          </a:p>
          <a:p>
            <a:pPr algn="r"/>
            <a:r>
              <a:rPr lang="cs-CZ" sz="1600" dirty="0" smtClean="0"/>
              <a:t>14. stol.)</a:t>
            </a:r>
            <a:endParaRPr lang="cs-CZ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62241"/>
            <a:ext cx="38481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36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644</Words>
  <Application>Microsoft Office PowerPoint</Application>
  <PresentationFormat>Předvádění na obrazovce (4:3)</PresentationFormat>
  <Paragraphs>50</Paragraphs>
  <Slides>14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Motiv systému Office</vt:lpstr>
      <vt:lpstr>Středověk jako „smíšená kultura“ (mixed culture)</vt:lpstr>
      <vt:lpstr>Prezentace aplikace PowerPoint</vt:lpstr>
      <vt:lpstr>Prezentace aplikace PowerPoint</vt:lpstr>
      <vt:lpstr>STŘEDOVĚKÁ PERFORMATIVITA -</vt:lpstr>
      <vt:lpstr>1) Moc slova</vt:lpstr>
      <vt:lpstr>Prezentace aplikace PowerPoint</vt:lpstr>
      <vt:lpstr>Prezentace aplikace PowerPoint</vt:lpstr>
      <vt:lpstr>J. L. AUSTIN: Jak udělat něco slovy</vt:lpstr>
      <vt:lpstr>2) Percepce → akce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Eliška</dc:creator>
  <cp:lastModifiedBy>Eliška</cp:lastModifiedBy>
  <cp:revision>20</cp:revision>
  <dcterms:created xsi:type="dcterms:W3CDTF">2017-12-05T07:44:08Z</dcterms:created>
  <dcterms:modified xsi:type="dcterms:W3CDTF">2017-12-07T11:17:20Z</dcterms:modified>
</cp:coreProperties>
</file>