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18"/>
  </p:notesMasterIdLst>
  <p:sldIdLst>
    <p:sldId id="288" r:id="rId2"/>
    <p:sldId id="273" r:id="rId3"/>
    <p:sldId id="274" r:id="rId4"/>
    <p:sldId id="275" r:id="rId5"/>
    <p:sldId id="276" r:id="rId6"/>
    <p:sldId id="277" r:id="rId7"/>
    <p:sldId id="278" r:id="rId8"/>
    <p:sldId id="280" r:id="rId9"/>
    <p:sldId id="289" r:id="rId10"/>
    <p:sldId id="291" r:id="rId11"/>
    <p:sldId id="282" r:id="rId12"/>
    <p:sldId id="283" r:id="rId13"/>
    <p:sldId id="284" r:id="rId14"/>
    <p:sldId id="285" r:id="rId15"/>
    <p:sldId id="290" r:id="rId16"/>
    <p:sldId id="287" r:id="rId1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7CFCD3-D661-40C7-8B70-A3F6E1BBAF1E}" v="13" dt="2026-03-22T16:26:09.5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2" d="100"/>
          <a:sy n="102" d="100"/>
        </p:scale>
        <p:origin x="918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l Vágner" userId="8f38ecf4-166a-48cb-9f9e-f1a40236ef56" providerId="ADAL" clId="{A0516799-8289-4A04-90D8-0233C3738F73}"/>
    <pc:docChg chg="modSld">
      <pc:chgData name="Michal Vágner" userId="8f38ecf4-166a-48cb-9f9e-f1a40236ef56" providerId="ADAL" clId="{A0516799-8289-4A04-90D8-0233C3738F73}" dt="2026-03-22T16:26:09.595" v="16" actId="1440"/>
      <pc:docMkLst>
        <pc:docMk/>
      </pc:docMkLst>
      <pc:sldChg chg="addSp modSp mod">
        <pc:chgData name="Michal Vágner" userId="8f38ecf4-166a-48cb-9f9e-f1a40236ef56" providerId="ADAL" clId="{A0516799-8289-4A04-90D8-0233C3738F73}" dt="2026-03-22T16:26:09.595" v="16" actId="1440"/>
        <pc:sldMkLst>
          <pc:docMk/>
          <pc:sldMk cId="3417867800" sldId="274"/>
        </pc:sldMkLst>
        <pc:spChg chg="mod">
          <ac:chgData name="Michal Vágner" userId="8f38ecf4-166a-48cb-9f9e-f1a40236ef56" providerId="ADAL" clId="{A0516799-8289-4A04-90D8-0233C3738F73}" dt="2026-03-22T16:25:59.146" v="13" actId="14100"/>
          <ac:spMkLst>
            <pc:docMk/>
            <pc:sldMk cId="3417867800" sldId="274"/>
            <ac:spMk id="3" creationId="{2A151350-AAC5-4B26-BF36-AA19E6C0E2EF}"/>
          </ac:spMkLst>
        </pc:spChg>
        <pc:spChg chg="mod">
          <ac:chgData name="Michal Vágner" userId="8f38ecf4-166a-48cb-9f9e-f1a40236ef56" providerId="ADAL" clId="{A0516799-8289-4A04-90D8-0233C3738F73}" dt="2026-03-22T16:25:36.921" v="10" actId="1076"/>
          <ac:spMkLst>
            <pc:docMk/>
            <pc:sldMk cId="3417867800" sldId="274"/>
            <ac:spMk id="4" creationId="{0815F244-A2A6-4B9B-B9E7-5E4A34164B0A}"/>
          </ac:spMkLst>
        </pc:spChg>
        <pc:spChg chg="mod">
          <ac:chgData name="Michal Vágner" userId="8f38ecf4-166a-48cb-9f9e-f1a40236ef56" providerId="ADAL" clId="{A0516799-8289-4A04-90D8-0233C3738F73}" dt="2026-03-22T16:25:27.284" v="9" actId="1076"/>
          <ac:spMkLst>
            <pc:docMk/>
            <pc:sldMk cId="3417867800" sldId="274"/>
            <ac:spMk id="6" creationId="{70381C18-C0F7-4ED3-B0C1-C726F03AC56B}"/>
          </ac:spMkLst>
        </pc:spChg>
        <pc:spChg chg="mod">
          <ac:chgData name="Michal Vágner" userId="8f38ecf4-166a-48cb-9f9e-f1a40236ef56" providerId="ADAL" clId="{A0516799-8289-4A04-90D8-0233C3738F73}" dt="2026-03-22T16:25:27.284" v="9" actId="1076"/>
          <ac:spMkLst>
            <pc:docMk/>
            <pc:sldMk cId="3417867800" sldId="274"/>
            <ac:spMk id="7" creationId="{8E327E99-8157-4DF7-AD23-66413E70E988}"/>
          </ac:spMkLst>
        </pc:spChg>
        <pc:spChg chg="mod">
          <ac:chgData name="Michal Vágner" userId="8f38ecf4-166a-48cb-9f9e-f1a40236ef56" providerId="ADAL" clId="{A0516799-8289-4A04-90D8-0233C3738F73}" dt="2026-03-22T16:25:27.284" v="9" actId="1076"/>
          <ac:spMkLst>
            <pc:docMk/>
            <pc:sldMk cId="3417867800" sldId="274"/>
            <ac:spMk id="11" creationId="{CDF3C7BF-A3F1-4C7D-9366-B36A1159CD3E}"/>
          </ac:spMkLst>
        </pc:spChg>
        <pc:spChg chg="mod">
          <ac:chgData name="Michal Vágner" userId="8f38ecf4-166a-48cb-9f9e-f1a40236ef56" providerId="ADAL" clId="{A0516799-8289-4A04-90D8-0233C3738F73}" dt="2026-03-22T16:25:27.284" v="9" actId="1076"/>
          <ac:spMkLst>
            <pc:docMk/>
            <pc:sldMk cId="3417867800" sldId="274"/>
            <ac:spMk id="12" creationId="{1430308C-AE99-4AAA-9D15-D5203B31F80D}"/>
          </ac:spMkLst>
        </pc:spChg>
        <pc:spChg chg="mod">
          <ac:chgData name="Michal Vágner" userId="8f38ecf4-166a-48cb-9f9e-f1a40236ef56" providerId="ADAL" clId="{A0516799-8289-4A04-90D8-0233C3738F73}" dt="2026-03-22T16:25:27.284" v="9" actId="1076"/>
          <ac:spMkLst>
            <pc:docMk/>
            <pc:sldMk cId="3417867800" sldId="274"/>
            <ac:spMk id="14" creationId="{B8D39FDA-D0B0-4864-90A0-F9E192331BC3}"/>
          </ac:spMkLst>
        </pc:spChg>
        <pc:spChg chg="mod">
          <ac:chgData name="Michal Vágner" userId="8f38ecf4-166a-48cb-9f9e-f1a40236ef56" providerId="ADAL" clId="{A0516799-8289-4A04-90D8-0233C3738F73}" dt="2026-03-22T16:25:27.284" v="9" actId="1076"/>
          <ac:spMkLst>
            <pc:docMk/>
            <pc:sldMk cId="3417867800" sldId="274"/>
            <ac:spMk id="15" creationId="{50015758-DA87-4167-8936-4F47D9285D42}"/>
          </ac:spMkLst>
        </pc:spChg>
        <pc:spChg chg="mod">
          <ac:chgData name="Michal Vágner" userId="8f38ecf4-166a-48cb-9f9e-f1a40236ef56" providerId="ADAL" clId="{A0516799-8289-4A04-90D8-0233C3738F73}" dt="2026-03-22T16:25:27.284" v="9" actId="1076"/>
          <ac:spMkLst>
            <pc:docMk/>
            <pc:sldMk cId="3417867800" sldId="274"/>
            <ac:spMk id="20" creationId="{109C518E-DB0A-4B38-B1F6-45859F0BD552}"/>
          </ac:spMkLst>
        </pc:spChg>
        <pc:spChg chg="mod">
          <ac:chgData name="Michal Vágner" userId="8f38ecf4-166a-48cb-9f9e-f1a40236ef56" providerId="ADAL" clId="{A0516799-8289-4A04-90D8-0233C3738F73}" dt="2026-03-22T16:25:27.284" v="9" actId="1076"/>
          <ac:spMkLst>
            <pc:docMk/>
            <pc:sldMk cId="3417867800" sldId="274"/>
            <ac:spMk id="23" creationId="{9CF4BCA4-F636-4955-A50B-64FCF7563668}"/>
          </ac:spMkLst>
        </pc:spChg>
        <pc:spChg chg="mod">
          <ac:chgData name="Michal Vágner" userId="8f38ecf4-166a-48cb-9f9e-f1a40236ef56" providerId="ADAL" clId="{A0516799-8289-4A04-90D8-0233C3738F73}" dt="2026-03-22T16:25:42.723" v="11" actId="1076"/>
          <ac:spMkLst>
            <pc:docMk/>
            <pc:sldMk cId="3417867800" sldId="274"/>
            <ac:spMk id="31" creationId="{B5992D28-1122-4756-B3B7-AD8602748C2A}"/>
          </ac:spMkLst>
        </pc:spChg>
        <pc:spChg chg="mod">
          <ac:chgData name="Michal Vágner" userId="8f38ecf4-166a-48cb-9f9e-f1a40236ef56" providerId="ADAL" clId="{A0516799-8289-4A04-90D8-0233C3738F73}" dt="2026-03-22T16:25:27.284" v="9" actId="1076"/>
          <ac:spMkLst>
            <pc:docMk/>
            <pc:sldMk cId="3417867800" sldId="274"/>
            <ac:spMk id="32" creationId="{F96FA301-8922-4D05-BC6F-15AF4861EF14}"/>
          </ac:spMkLst>
        </pc:spChg>
        <pc:picChg chg="add mod">
          <ac:chgData name="Michal Vágner" userId="8f38ecf4-166a-48cb-9f9e-f1a40236ef56" providerId="ADAL" clId="{A0516799-8289-4A04-90D8-0233C3738F73}" dt="2026-03-22T16:26:09.595" v="16" actId="1440"/>
          <ac:picMkLst>
            <pc:docMk/>
            <pc:sldMk cId="3417867800" sldId="274"/>
            <ac:picMk id="34" creationId="{DA8A0F85-49FF-B5C3-B3B9-E1D7805E06BB}"/>
          </ac:picMkLst>
        </pc:picChg>
      </pc:sldChg>
    </pc:docChg>
  </pc:docChgLst>
</pc:chgInfo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cs-CZ"/>
  <c:roundedCorners val="1"/>
  <c:style val="2"/>
  <c:chart>
    <c:title>
      <c:tx>
        <c:rich>
          <a:bodyPr/>
          <a:lstStyle/>
          <a:p>
            <a:pPr algn="ctr">
              <a:defRPr sz="1600" b="1">
                <a:solidFill>
                  <a:srgbClr val="F97316"/>
                </a:solidFill>
                <a:latin typeface="Arial Black"/>
              </a:defRPr>
            </a:pPr>
            <a:r>
              <a:rPr lang="cs-CZ" sz="1600" b="1" dirty="0">
                <a:solidFill>
                  <a:srgbClr val="F97316"/>
                </a:solidFill>
                <a:latin typeface="Arial Black"/>
              </a:rPr>
              <a:t>METODY KONTAKTU V CVIČNÉM BOJI</a:t>
            </a:r>
          </a:p>
        </c:rich>
      </c:tx>
      <c:overlay val="0"/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22C55E"/>
              </a:solidFill>
            </c:spPr>
            <c:extLst>
              <c:ext xmlns:c16="http://schemas.microsoft.com/office/drawing/2014/chart" uri="{C3380CC4-5D6E-409C-BE32-E72D297353CC}">
                <c16:uniqueId val="{00000001-A109-4505-99DF-33C8E8164880}"/>
              </c:ext>
            </c:extLst>
          </c:dPt>
          <c:dPt>
            <c:idx val="1"/>
            <c:bubble3D val="0"/>
            <c:spPr>
              <a:solidFill>
                <a:srgbClr val="F97316"/>
              </a:solidFill>
            </c:spPr>
            <c:extLst>
              <c:ext xmlns:c16="http://schemas.microsoft.com/office/drawing/2014/chart" uri="{C3380CC4-5D6E-409C-BE32-E72D297353CC}">
                <c16:uniqueId val="{00000003-A109-4505-99DF-33C8E8164880}"/>
              </c:ext>
            </c:extLst>
          </c:dPt>
          <c:dPt>
            <c:idx val="2"/>
            <c:bubble3D val="0"/>
            <c:spPr>
              <a:solidFill>
                <a:srgbClr val="EF4444"/>
              </a:solidFill>
            </c:spPr>
            <c:extLst>
              <c:ext xmlns:c16="http://schemas.microsoft.com/office/drawing/2014/chart" uri="{C3380CC4-5D6E-409C-BE32-E72D297353CC}">
                <c16:uniqueId val="{00000005-A109-4505-99DF-33C8E8164880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452CFFDF-775C-4CCB-BE0A-20F32D761940}" type="CATEGORYNAME">
                      <a:rPr lang="en-US"/>
                      <a:pPr/>
                      <a:t>[NÁZEV KATEGORIE]</a:t>
                    </a:fld>
                    <a:r>
                      <a:rPr lang="en-US" baseline="0"/>
                      <a:t>; 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109-4505-99DF-33C8E816488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599438F7-DE4B-496B-A598-29B9A1FD93EC}" type="CATEGORYNAME">
                      <a:rPr lang="en-US"/>
                      <a:pPr/>
                      <a:t>[NÁZEV KATEGORIE]</a:t>
                    </a:fld>
                    <a:r>
                      <a:rPr lang="en-US" baseline="0"/>
                      <a:t>; 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109-4505-99DF-33C8E816488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E1AC1CF-3E52-4821-8EB7-4422A056D020}" type="CATEGORYNAME">
                      <a:rPr lang="en-US"/>
                      <a:pPr/>
                      <a:t>[NÁZEV KATEGORIE]</a:t>
                    </a:fld>
                    <a:r>
                      <a:rPr lang="en-US" baseline="0"/>
                      <a:t>; 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109-4505-99DF-33C8E81648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rgbClr val="E2E8F0"/>
                    </a:solidFill>
                    <a:latin typeface="Arial"/>
                  </a:defRPr>
                </a:pPr>
                <a:endParaRPr lang="cs-CZ"/>
              </a:p>
            </c:txPr>
            <c:showLegendKey val="0"/>
            <c:showVal val="0"/>
            <c:showCatName val="1"/>
            <c:showSerName val="0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Lit>
              <c:ptCount val="3"/>
              <c:pt idx="0">
                <c:v>Bezkontaktní</c:v>
              </c:pt>
              <c:pt idx="1">
                <c:v>Polo-kontakt</c:v>
              </c:pt>
              <c:pt idx="2">
                <c:v>Plný kontakt</c:v>
              </c:pt>
            </c:strLit>
          </c:cat>
          <c:val>
            <c:numLit>
              <c:formatCode>General</c:formatCode>
              <c:ptCount val="3"/>
              <c:pt idx="0">
                <c:v>40</c:v>
              </c:pt>
              <c:pt idx="1">
                <c:v>35</c:v>
              </c:pt>
              <c:pt idx="2">
                <c:v>25</c:v>
              </c:pt>
            </c:numLit>
          </c:val>
          <c:extLst>
            <c:ext xmlns:c16="http://schemas.microsoft.com/office/drawing/2014/chart" uri="{C3380CC4-5D6E-409C-BE32-E72D297353CC}">
              <c16:uniqueId val="{00000006-A109-4505-99DF-33C8E81648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t"/>
      <c:overlay val="0"/>
      <c:txPr>
        <a:bodyPr/>
        <a:lstStyle/>
        <a:p>
          <a:pPr>
            <a:defRPr sz="1400">
              <a:solidFill>
                <a:srgbClr val="E2E8F0"/>
              </a:solidFill>
              <a:latin typeface="Arial"/>
            </a:defRPr>
          </a:pPr>
          <a:endParaRPr lang="cs-CZ"/>
        </a:p>
      </c:txPr>
    </c:legend>
    <c:plotVisOnly val="1"/>
    <c:dispBlanksAs val="zero"/>
    <c:showDLblsOverMax val="1"/>
  </c:chart>
  <c:spPr>
    <a:noFill/>
    <a:ln>
      <a:noFill/>
    </a:ln>
  </c:spPr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6512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E293B"/>
            </a:gs>
            <a:gs pos="100000">
              <a:srgbClr val="0F172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AccentBar"/>
          <p:cNvSpPr/>
          <p:nvPr/>
        </p:nvSpPr>
        <p:spPr>
          <a:xfrm>
            <a:off x="0" y="0"/>
            <a:ext cx="12192000" cy="57150"/>
          </a:xfrm>
          <a:prstGeom prst="rect">
            <a:avLst/>
          </a:prstGeom>
          <a:gradFill>
            <a:gsLst>
              <a:gs pos="0">
                <a:srgbClr val="EF4444"/>
              </a:gs>
              <a:gs pos="33000">
                <a:srgbClr val="3B82F6"/>
              </a:gs>
              <a:gs pos="66000">
                <a:srgbClr val="22C55E"/>
              </a:gs>
              <a:gs pos="100000">
                <a:srgbClr val="F97316"/>
              </a:gs>
            </a:gsLst>
            <a:lin ang="0" scaled="1"/>
          </a:gradFill>
          <a:ln w="0">
            <a:noFill/>
          </a:ln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97316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E2E8F0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E2E8F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E2E8F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E2E8F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E2E8F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rgbClr val="E2E8F0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rgbClr val="E2E8F0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rgbClr val="E2E8F0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rgbClr val="E2E8F0"/>
          </a:solidFill>
          <a:latin typeface="+mn-lt"/>
          <a:ea typeface="+mn-ea"/>
          <a:cs typeface="+mn-cs"/>
        </a:defRPr>
      </a:lvl9pPr>
    </p:bodyStyle>
    <p:otherStyle>
      <a:defPPr>
        <a:defRPr lang="en-US">
          <a:solidFill>
            <a:srgbClr val="E2E8F0"/>
          </a:solidFill>
        </a:defRPr>
      </a:defPPr>
      <a:lvl1pPr marL="0" algn="l" defTabSz="914400" rtl="0" eaLnBrk="1" latinLnBrk="0" hangingPunct="1">
        <a:defRPr sz="1800" kern="1200">
          <a:solidFill>
            <a:srgbClr val="E2E8F0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rgbClr val="E2E8F0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rgbClr val="E2E8F0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rgbClr val="E2E8F0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rgbClr val="E2E8F0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rgbClr val="E2E8F0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rgbClr val="E2E8F0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rgbClr val="E2E8F0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rgbClr val="E2E8F0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>
            <a:extLst>
              <a:ext uri="{FF2B5EF4-FFF2-40B4-BE49-F238E27FC236}">
                <a16:creationId xmlns:a16="http://schemas.microsoft.com/office/drawing/2014/main" id="{11261970-895E-4664-B9DD-0DD39BFA3F3A}"/>
              </a:ext>
            </a:extLst>
          </p:cNvPr>
          <p:cNvSpPr txBox="1"/>
          <p:nvPr/>
        </p:nvSpPr>
        <p:spPr>
          <a:xfrm>
            <a:off x="1016000" y="1905000"/>
            <a:ext cx="10160000" cy="2540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4400" b="1">
                <a:solidFill>
                  <a:srgbClr val="F97316"/>
                </a:solidFill>
                <a:latin typeface="Arial Black"/>
              </a:rPr>
              <a:t>TEMATICKÉ OBLASTI
BOJE ZBLÍZKA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3F0CBFE3-F9E1-4BFC-BACE-54808A488CC4}"/>
              </a:ext>
            </a:extLst>
          </p:cNvPr>
          <p:cNvSpPr txBox="1"/>
          <p:nvPr/>
        </p:nvSpPr>
        <p:spPr>
          <a:xfrm>
            <a:off x="2286000" y="4699000"/>
            <a:ext cx="7620000" cy="508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2400">
                <a:solidFill>
                  <a:srgbClr val="CBD5E1"/>
                </a:solidFill>
                <a:latin typeface="Arial"/>
                <a:cs typeface="Arial"/>
              </a:rPr>
              <a:t>Metodika a charakteristika technik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6700D1AA-FF41-4526-ABAD-3C6A59A02A3B}"/>
              </a:ext>
            </a:extLst>
          </p:cNvPr>
          <p:cNvSpPr/>
          <p:nvPr/>
        </p:nvSpPr>
        <p:spPr>
          <a:xfrm>
            <a:off x="4191000" y="4508500"/>
            <a:ext cx="3810000" cy="63500"/>
          </a:xfrm>
          <a:prstGeom prst="rect">
            <a:avLst/>
          </a:prstGeom>
          <a:solidFill>
            <a:srgbClr val="F9731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98D7F7AC-4691-43F8-A094-63ECE04C4DE2}"/>
              </a:ext>
            </a:extLst>
          </p:cNvPr>
          <p:cNvSpPr txBox="1"/>
          <p:nvPr/>
        </p:nvSpPr>
        <p:spPr>
          <a:xfrm>
            <a:off x="1905000" y="5715000"/>
            <a:ext cx="8382000" cy="444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dirty="0">
                <a:solidFill>
                  <a:srgbClr val="94A3B8"/>
                </a:solidFill>
                <a:latin typeface="Arial"/>
                <a:cs typeface="Arial"/>
              </a:rPr>
              <a:t>plk. doc. PhDr. Michal Vágner, Ph.D.</a:t>
            </a:r>
          </a:p>
        </p:txBody>
      </p:sp>
      <p:pic>
        <p:nvPicPr>
          <p:cNvPr id="10" name="Graphic 10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88000" y="762000"/>
            <a:ext cx="1016000" cy="1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288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708F8A63-7AA8-45AB-BA1C-1C3C33717D65}"/>
              </a:ext>
            </a:extLst>
          </p:cNvPr>
          <p:cNvSpPr txBox="1"/>
          <p:nvPr/>
        </p:nvSpPr>
        <p:spPr>
          <a:xfrm>
            <a:off x="457200" y="254000"/>
            <a:ext cx="11277600" cy="571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3000" b="1">
                <a:solidFill>
                  <a:srgbClr val="F97316"/>
                </a:solidFill>
                <a:latin typeface="Arial Black"/>
              </a:rPr>
              <a:t>CÍLE A OBSAH LEKCE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D07B9989-2BA6-45A1-B30D-3CDE56822502}"/>
              </a:ext>
            </a:extLst>
          </p:cNvPr>
          <p:cNvSpPr/>
          <p:nvPr/>
        </p:nvSpPr>
        <p:spPr>
          <a:xfrm>
            <a:off x="457200" y="863600"/>
            <a:ext cx="11277600" cy="38100"/>
          </a:xfrm>
          <a:prstGeom prst="rect">
            <a:avLst/>
          </a:prstGeom>
          <a:solidFill>
            <a:srgbClr val="F9731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4" name="Obdélník: se zakulacenými rohy 3">
            <a:extLst>
              <a:ext uri="{FF2B5EF4-FFF2-40B4-BE49-F238E27FC236}">
                <a16:creationId xmlns:a16="http://schemas.microsoft.com/office/drawing/2014/main" id="{55ABCA60-B305-4D1C-B75E-8B31310657A4}"/>
              </a:ext>
            </a:extLst>
          </p:cNvPr>
          <p:cNvSpPr/>
          <p:nvPr/>
        </p:nvSpPr>
        <p:spPr>
          <a:xfrm>
            <a:off x="850948" y="1207429"/>
            <a:ext cx="3140927" cy="269302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32179913-BFF1-4EA7-A0A5-C4446D7875FF}"/>
              </a:ext>
            </a:extLst>
          </p:cNvPr>
          <p:cNvSpPr/>
          <p:nvPr/>
        </p:nvSpPr>
        <p:spPr>
          <a:xfrm>
            <a:off x="850948" y="1207429"/>
            <a:ext cx="3140927" cy="63500"/>
          </a:xfrm>
          <a:prstGeom prst="rect">
            <a:avLst/>
          </a:prstGeom>
          <a:solidFill>
            <a:srgbClr val="EF4444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6" name="Ovál 5">
            <a:extLst>
              <a:ext uri="{FF2B5EF4-FFF2-40B4-BE49-F238E27FC236}">
                <a16:creationId xmlns:a16="http://schemas.microsoft.com/office/drawing/2014/main" id="{98374D28-F781-433B-BBF4-9A2F01B15C92}"/>
              </a:ext>
            </a:extLst>
          </p:cNvPr>
          <p:cNvSpPr/>
          <p:nvPr/>
        </p:nvSpPr>
        <p:spPr>
          <a:xfrm>
            <a:off x="977948" y="1397929"/>
            <a:ext cx="565367" cy="457200"/>
          </a:xfrm>
          <a:prstGeom prst="ellipse">
            <a:avLst/>
          </a:prstGeom>
          <a:solidFill>
            <a:srgbClr val="EF4444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cs-CZ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2824A488-65AC-46A4-A0B8-5FC4E538F214}"/>
              </a:ext>
            </a:extLst>
          </p:cNvPr>
          <p:cNvSpPr txBox="1"/>
          <p:nvPr/>
        </p:nvSpPr>
        <p:spPr>
          <a:xfrm>
            <a:off x="977949" y="1944029"/>
            <a:ext cx="2826834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b="1">
                <a:solidFill>
                  <a:srgbClr val="FFFFFF"/>
                </a:solidFill>
                <a:latin typeface="Arial Black"/>
              </a:rPr>
              <a:t>CÍL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7513FA10-2B99-4551-A659-B51122BF354E}"/>
              </a:ext>
            </a:extLst>
          </p:cNvPr>
          <p:cNvSpPr txBox="1"/>
          <p:nvPr/>
        </p:nvSpPr>
        <p:spPr>
          <a:xfrm>
            <a:off x="977949" y="2350429"/>
            <a:ext cx="2826834" cy="889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dirty="0">
                <a:solidFill>
                  <a:srgbClr val="CBD5E1"/>
                </a:solidFill>
                <a:latin typeface="Arial"/>
                <a:cs typeface="Arial"/>
              </a:rPr>
              <a:t>Umět popsat a rozdělit
výcvik BZ v AČR</a:t>
            </a:r>
          </a:p>
        </p:txBody>
      </p:sp>
      <p:sp>
        <p:nvSpPr>
          <p:cNvPr id="9" name="Obdélník: se zakulacenými rohy 8">
            <a:extLst>
              <a:ext uri="{FF2B5EF4-FFF2-40B4-BE49-F238E27FC236}">
                <a16:creationId xmlns:a16="http://schemas.microsoft.com/office/drawing/2014/main" id="{282645D3-D373-4A1B-BB20-B8B22FAB999B}"/>
              </a:ext>
            </a:extLst>
          </p:cNvPr>
          <p:cNvSpPr/>
          <p:nvPr/>
        </p:nvSpPr>
        <p:spPr>
          <a:xfrm>
            <a:off x="4553105" y="1270929"/>
            <a:ext cx="3085790" cy="264098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9F7B8D8B-9358-46E8-AA56-2571289D011B}"/>
              </a:ext>
            </a:extLst>
          </p:cNvPr>
          <p:cNvSpPr/>
          <p:nvPr/>
        </p:nvSpPr>
        <p:spPr>
          <a:xfrm>
            <a:off x="4553105" y="1270929"/>
            <a:ext cx="3085790" cy="63500"/>
          </a:xfrm>
          <a:prstGeom prst="rect">
            <a:avLst/>
          </a:prstGeom>
          <a:solidFill>
            <a:srgbClr val="3B82F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1" name="Ovál 10">
            <a:extLst>
              <a:ext uri="{FF2B5EF4-FFF2-40B4-BE49-F238E27FC236}">
                <a16:creationId xmlns:a16="http://schemas.microsoft.com/office/drawing/2014/main" id="{02746EA7-0D47-439E-87A6-99E99C2C74E4}"/>
              </a:ext>
            </a:extLst>
          </p:cNvPr>
          <p:cNvSpPr/>
          <p:nvPr/>
        </p:nvSpPr>
        <p:spPr>
          <a:xfrm>
            <a:off x="4680105" y="1461429"/>
            <a:ext cx="555442" cy="457200"/>
          </a:xfrm>
          <a:prstGeom prst="ellipse">
            <a:avLst/>
          </a:prstGeom>
          <a:solidFill>
            <a:srgbClr val="3B82F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cs-CZ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3976E06B-D1E0-4E13-B4BE-7F97300EA75D}"/>
              </a:ext>
            </a:extLst>
          </p:cNvPr>
          <p:cNvSpPr txBox="1"/>
          <p:nvPr/>
        </p:nvSpPr>
        <p:spPr>
          <a:xfrm>
            <a:off x="4680104" y="2007529"/>
            <a:ext cx="2777211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b="1">
                <a:solidFill>
                  <a:srgbClr val="FFFFFF"/>
                </a:solidFill>
                <a:latin typeface="Arial Black"/>
              </a:rPr>
              <a:t>PRŮBĚH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FB17D3F5-93FB-496F-A045-1EAE45E51093}"/>
              </a:ext>
            </a:extLst>
          </p:cNvPr>
          <p:cNvSpPr txBox="1"/>
          <p:nvPr/>
        </p:nvSpPr>
        <p:spPr>
          <a:xfrm>
            <a:off x="4680104" y="2413929"/>
            <a:ext cx="2777211" cy="889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dirty="0">
                <a:solidFill>
                  <a:srgbClr val="CBD5E1"/>
                </a:solidFill>
                <a:latin typeface="Arial"/>
                <a:cs typeface="Arial"/>
              </a:rPr>
              <a:t>Systém v rámci STP,
charakteristika technik</a:t>
            </a:r>
          </a:p>
        </p:txBody>
      </p:sp>
      <p:sp>
        <p:nvSpPr>
          <p:cNvPr id="14" name="Obdélník: se zakulacenými rohy 13">
            <a:extLst>
              <a:ext uri="{FF2B5EF4-FFF2-40B4-BE49-F238E27FC236}">
                <a16:creationId xmlns:a16="http://schemas.microsoft.com/office/drawing/2014/main" id="{246D14E7-32B9-4700-90BA-EF1B4C71DE3D}"/>
              </a:ext>
            </a:extLst>
          </p:cNvPr>
          <p:cNvSpPr/>
          <p:nvPr/>
        </p:nvSpPr>
        <p:spPr>
          <a:xfrm>
            <a:off x="8237034" y="1207429"/>
            <a:ext cx="3241288" cy="264098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DF6831B3-B781-492C-9283-45B278E73622}"/>
              </a:ext>
            </a:extLst>
          </p:cNvPr>
          <p:cNvSpPr/>
          <p:nvPr/>
        </p:nvSpPr>
        <p:spPr>
          <a:xfrm>
            <a:off x="8938322" y="1207429"/>
            <a:ext cx="2540000" cy="63500"/>
          </a:xfrm>
          <a:prstGeom prst="rect">
            <a:avLst/>
          </a:prstGeom>
          <a:solidFill>
            <a:srgbClr val="22C55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6" name="Ovál 15">
            <a:extLst>
              <a:ext uri="{FF2B5EF4-FFF2-40B4-BE49-F238E27FC236}">
                <a16:creationId xmlns:a16="http://schemas.microsoft.com/office/drawing/2014/main" id="{FB7F9894-3B3A-47EF-AC07-572C39C80B9F}"/>
              </a:ext>
            </a:extLst>
          </p:cNvPr>
          <p:cNvSpPr/>
          <p:nvPr/>
        </p:nvSpPr>
        <p:spPr>
          <a:xfrm>
            <a:off x="8411117" y="1397929"/>
            <a:ext cx="457200" cy="457200"/>
          </a:xfrm>
          <a:prstGeom prst="ellipse">
            <a:avLst/>
          </a:prstGeom>
          <a:solidFill>
            <a:srgbClr val="22C55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cs-CZ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9DB8F8AC-C777-4A98-ABC0-A67F594670FA}"/>
              </a:ext>
            </a:extLst>
          </p:cNvPr>
          <p:cNvSpPr txBox="1"/>
          <p:nvPr/>
        </p:nvSpPr>
        <p:spPr>
          <a:xfrm>
            <a:off x="8430322" y="1944029"/>
            <a:ext cx="22860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b="1" dirty="0">
                <a:solidFill>
                  <a:srgbClr val="FFFFFF"/>
                </a:solidFill>
                <a:latin typeface="Arial Black"/>
              </a:rPr>
              <a:t>PROVĚŘENÍ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572A5DC4-4829-460C-B924-E2909BF86273}"/>
              </a:ext>
            </a:extLst>
          </p:cNvPr>
          <p:cNvSpPr txBox="1"/>
          <p:nvPr/>
        </p:nvSpPr>
        <p:spPr>
          <a:xfrm>
            <a:off x="8430322" y="2350429"/>
            <a:ext cx="2921000" cy="889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dirty="0">
                <a:solidFill>
                  <a:srgbClr val="CBD5E1"/>
                </a:solidFill>
                <a:latin typeface="Arial"/>
                <a:cs typeface="Arial"/>
              </a:rPr>
              <a:t>Znalost zařazení
a rozdělení systému BZ</a:t>
            </a:r>
          </a:p>
        </p:txBody>
      </p:sp>
    </p:spTree>
    <p:extLst>
      <p:ext uri="{BB962C8B-B14F-4D97-AF65-F5344CB8AC3E}">
        <p14:creationId xmlns:p14="http://schemas.microsoft.com/office/powerpoint/2010/main" val="537022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42C8C8BA-FCD7-4BF3-8150-AD050C118B45}"/>
              </a:ext>
            </a:extLst>
          </p:cNvPr>
          <p:cNvSpPr txBox="1"/>
          <p:nvPr/>
        </p:nvSpPr>
        <p:spPr>
          <a:xfrm>
            <a:off x="457200" y="254000"/>
            <a:ext cx="11277600" cy="571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2800" b="1">
                <a:solidFill>
                  <a:srgbClr val="F97316"/>
                </a:solidFill>
                <a:latin typeface="Arial Black"/>
              </a:rPr>
              <a:t>SYSTÉM VÝCVIKU BZ V AČR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2A151350-AAC5-4B26-BF36-AA19E6C0E2EF}"/>
              </a:ext>
            </a:extLst>
          </p:cNvPr>
          <p:cNvSpPr/>
          <p:nvPr/>
        </p:nvSpPr>
        <p:spPr>
          <a:xfrm>
            <a:off x="457200" y="863600"/>
            <a:ext cx="6311900" cy="63500"/>
          </a:xfrm>
          <a:prstGeom prst="rect">
            <a:avLst/>
          </a:prstGeom>
          <a:solidFill>
            <a:srgbClr val="F9731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4" name="Obdélník: se zakulacenými rohy 3">
            <a:extLst>
              <a:ext uri="{FF2B5EF4-FFF2-40B4-BE49-F238E27FC236}">
                <a16:creationId xmlns:a16="http://schemas.microsoft.com/office/drawing/2014/main" id="{0815F244-A2A6-4B9B-B9E7-5E4A34164B0A}"/>
              </a:ext>
            </a:extLst>
          </p:cNvPr>
          <p:cNvSpPr/>
          <p:nvPr/>
        </p:nvSpPr>
        <p:spPr>
          <a:xfrm>
            <a:off x="457200" y="1374828"/>
            <a:ext cx="3810000" cy="571500"/>
          </a:xfrm>
          <a:prstGeom prst="roundRect">
            <a:avLst/>
          </a:prstGeom>
          <a:solidFill>
            <a:srgbClr val="3B82F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600" b="1">
                <a:solidFill>
                  <a:srgbClr val="FFFFFF"/>
                </a:solidFill>
                <a:latin typeface="Arial Black"/>
              </a:rPr>
              <a:t>TÉMA: Boj zblízka (BZ)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59E9A32E-989C-4904-9C78-0E069AA1A26A}"/>
              </a:ext>
            </a:extLst>
          </p:cNvPr>
          <p:cNvSpPr txBox="1"/>
          <p:nvPr/>
        </p:nvSpPr>
        <p:spPr>
          <a:xfrm>
            <a:off x="381000" y="2774950"/>
            <a:ext cx="1016000" cy="317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400" b="1">
                <a:solidFill>
                  <a:srgbClr val="FACC15"/>
                </a:solidFill>
                <a:latin typeface="Arial Black"/>
              </a:rPr>
              <a:t>OBLASTI</a:t>
            </a:r>
          </a:p>
        </p:txBody>
      </p:sp>
      <p:sp>
        <p:nvSpPr>
          <p:cNvPr id="6" name="Obdélník: se zakulacenými rohy 5">
            <a:extLst>
              <a:ext uri="{FF2B5EF4-FFF2-40B4-BE49-F238E27FC236}">
                <a16:creationId xmlns:a16="http://schemas.microsoft.com/office/drawing/2014/main" id="{70381C18-C0F7-4ED3-B0C1-C726F03AC56B}"/>
              </a:ext>
            </a:extLst>
          </p:cNvPr>
          <p:cNvSpPr/>
          <p:nvPr/>
        </p:nvSpPr>
        <p:spPr>
          <a:xfrm>
            <a:off x="508000" y="3092450"/>
            <a:ext cx="2082800" cy="5715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400" b="1">
                <a:solidFill>
                  <a:srgbClr val="FFFFFF"/>
                </a:solidFill>
                <a:latin typeface="Arial"/>
                <a:cs typeface="Arial"/>
              </a:rPr>
              <a:t>Základní tech.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8E327E99-8157-4DF7-AD23-66413E70E988}"/>
              </a:ext>
            </a:extLst>
          </p:cNvPr>
          <p:cNvSpPr/>
          <p:nvPr/>
        </p:nvSpPr>
        <p:spPr>
          <a:xfrm>
            <a:off x="508000" y="3092450"/>
            <a:ext cx="2082800" cy="50800"/>
          </a:xfrm>
          <a:prstGeom prst="rect">
            <a:avLst/>
          </a:prstGeom>
          <a:solidFill>
            <a:srgbClr val="EF4444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8" name="Obdélník: se zakulacenými rohy 7">
            <a:extLst>
              <a:ext uri="{FF2B5EF4-FFF2-40B4-BE49-F238E27FC236}">
                <a16:creationId xmlns:a16="http://schemas.microsoft.com/office/drawing/2014/main" id="{41F6631F-E972-4036-9881-0046F479B15F}"/>
              </a:ext>
            </a:extLst>
          </p:cNvPr>
          <p:cNvSpPr/>
          <p:nvPr/>
        </p:nvSpPr>
        <p:spPr>
          <a:xfrm>
            <a:off x="2743200" y="3092450"/>
            <a:ext cx="2082800" cy="5715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400" b="1">
                <a:solidFill>
                  <a:srgbClr val="FFFFFF"/>
                </a:solidFill>
                <a:latin typeface="Arial"/>
                <a:cs typeface="Arial"/>
              </a:rPr>
              <a:t>Sebeobranné tech.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4FB53A51-95BF-4CCA-B459-E87D08B16682}"/>
              </a:ext>
            </a:extLst>
          </p:cNvPr>
          <p:cNvSpPr/>
          <p:nvPr/>
        </p:nvSpPr>
        <p:spPr>
          <a:xfrm>
            <a:off x="2743200" y="3092450"/>
            <a:ext cx="2082800" cy="50800"/>
          </a:xfrm>
          <a:prstGeom prst="rect">
            <a:avLst/>
          </a:prstGeom>
          <a:solidFill>
            <a:srgbClr val="3B82F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0" name="Obdélník: se zakulacenými rohy 9">
            <a:extLst>
              <a:ext uri="{FF2B5EF4-FFF2-40B4-BE49-F238E27FC236}">
                <a16:creationId xmlns:a16="http://schemas.microsoft.com/office/drawing/2014/main" id="{AABB2F5B-6FF9-4C70-AE81-8278E5BA6B7C}"/>
              </a:ext>
            </a:extLst>
          </p:cNvPr>
          <p:cNvSpPr/>
          <p:nvPr/>
        </p:nvSpPr>
        <p:spPr>
          <a:xfrm>
            <a:off x="4978400" y="3092450"/>
            <a:ext cx="2082800" cy="5715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400" b="1">
                <a:solidFill>
                  <a:srgbClr val="FFFFFF"/>
                </a:solidFill>
                <a:latin typeface="Arial"/>
                <a:cs typeface="Arial"/>
              </a:rPr>
              <a:t>Cvičný boj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CDF3C7BF-A3F1-4C7D-9366-B36A1159CD3E}"/>
              </a:ext>
            </a:extLst>
          </p:cNvPr>
          <p:cNvSpPr/>
          <p:nvPr/>
        </p:nvSpPr>
        <p:spPr>
          <a:xfrm>
            <a:off x="4978400" y="3092450"/>
            <a:ext cx="2082800" cy="50800"/>
          </a:xfrm>
          <a:prstGeom prst="rect">
            <a:avLst/>
          </a:prstGeom>
          <a:solidFill>
            <a:srgbClr val="22C55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2" name="Obdélník: se zakulacenými rohy 11">
            <a:extLst>
              <a:ext uri="{FF2B5EF4-FFF2-40B4-BE49-F238E27FC236}">
                <a16:creationId xmlns:a16="http://schemas.microsoft.com/office/drawing/2014/main" id="{1430308C-AE99-4AAA-9D15-D5203B31F80D}"/>
              </a:ext>
            </a:extLst>
          </p:cNvPr>
          <p:cNvSpPr/>
          <p:nvPr/>
        </p:nvSpPr>
        <p:spPr>
          <a:xfrm>
            <a:off x="7213600" y="3092450"/>
            <a:ext cx="2082800" cy="5715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400" b="1">
                <a:solidFill>
                  <a:srgbClr val="FFFFFF"/>
                </a:solidFill>
                <a:latin typeface="Arial"/>
                <a:cs typeface="Arial"/>
              </a:rPr>
              <a:t>Speciální tech.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735A9A36-85B1-472E-9CC5-585CC6579480}"/>
              </a:ext>
            </a:extLst>
          </p:cNvPr>
          <p:cNvSpPr/>
          <p:nvPr/>
        </p:nvSpPr>
        <p:spPr>
          <a:xfrm>
            <a:off x="7213600" y="3092450"/>
            <a:ext cx="2082800" cy="50800"/>
          </a:xfrm>
          <a:prstGeom prst="rect">
            <a:avLst/>
          </a:prstGeom>
          <a:solidFill>
            <a:srgbClr val="F9731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4" name="Obdélník: se zakulacenými rohy 13">
            <a:extLst>
              <a:ext uri="{FF2B5EF4-FFF2-40B4-BE49-F238E27FC236}">
                <a16:creationId xmlns:a16="http://schemas.microsoft.com/office/drawing/2014/main" id="{B8D39FDA-D0B0-4864-90A0-F9E192331BC3}"/>
              </a:ext>
            </a:extLst>
          </p:cNvPr>
          <p:cNvSpPr/>
          <p:nvPr/>
        </p:nvSpPr>
        <p:spPr>
          <a:xfrm>
            <a:off x="9448800" y="3092450"/>
            <a:ext cx="2082800" cy="5715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400" b="1">
                <a:solidFill>
                  <a:srgbClr val="FFFFFF"/>
                </a:solidFill>
                <a:latin typeface="Arial"/>
                <a:cs typeface="Arial"/>
              </a:rPr>
              <a:t>Boj na zemi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50015758-DA87-4167-8936-4F47D9285D42}"/>
              </a:ext>
            </a:extLst>
          </p:cNvPr>
          <p:cNvSpPr/>
          <p:nvPr/>
        </p:nvSpPr>
        <p:spPr>
          <a:xfrm>
            <a:off x="9448800" y="3092450"/>
            <a:ext cx="2082800" cy="50800"/>
          </a:xfrm>
          <a:prstGeom prst="rect">
            <a:avLst/>
          </a:prstGeom>
          <a:solidFill>
            <a:srgbClr val="8B5CF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1289AAF3-39F2-4463-8054-B6D464DEA2B0}"/>
              </a:ext>
            </a:extLst>
          </p:cNvPr>
          <p:cNvSpPr txBox="1"/>
          <p:nvPr/>
        </p:nvSpPr>
        <p:spPr>
          <a:xfrm>
            <a:off x="381000" y="4044950"/>
            <a:ext cx="1016000" cy="317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400" b="1">
                <a:solidFill>
                  <a:srgbClr val="FACC15"/>
                </a:solidFill>
                <a:latin typeface="Arial Black"/>
              </a:rPr>
              <a:t>CELKY</a:t>
            </a:r>
          </a:p>
        </p:txBody>
      </p:sp>
      <p:sp>
        <p:nvSpPr>
          <p:cNvPr id="17" name="Obdélník: se zakulacenými rohy 16">
            <a:extLst>
              <a:ext uri="{FF2B5EF4-FFF2-40B4-BE49-F238E27FC236}">
                <a16:creationId xmlns:a16="http://schemas.microsoft.com/office/drawing/2014/main" id="{BCA40B61-977E-4D76-973E-1236026F095E}"/>
              </a:ext>
            </a:extLst>
          </p:cNvPr>
          <p:cNvSpPr/>
          <p:nvPr/>
        </p:nvSpPr>
        <p:spPr>
          <a:xfrm>
            <a:off x="546100" y="4400550"/>
            <a:ext cx="1498600" cy="482600"/>
          </a:xfrm>
          <a:prstGeom prst="roundRect">
            <a:avLst/>
          </a:prstGeom>
          <a:solidFill>
            <a:srgbClr val="334155"/>
          </a:solidFill>
          <a:ln w="12700" cap="flat" cmpd="sng" algn="ctr">
            <a:solidFill>
              <a:srgbClr val="64748B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400">
                <a:solidFill>
                  <a:srgbClr val="CBD5E1"/>
                </a:solidFill>
                <a:latin typeface="Arial"/>
                <a:cs typeface="Arial"/>
              </a:rPr>
              <a:t>Postoje</a:t>
            </a:r>
          </a:p>
        </p:txBody>
      </p:sp>
      <p:sp>
        <p:nvSpPr>
          <p:cNvPr id="18" name="Obdélník: se zakulacenými rohy 17">
            <a:extLst>
              <a:ext uri="{FF2B5EF4-FFF2-40B4-BE49-F238E27FC236}">
                <a16:creationId xmlns:a16="http://schemas.microsoft.com/office/drawing/2014/main" id="{13F9A998-8DD5-40B7-9785-35EC5E7479B7}"/>
              </a:ext>
            </a:extLst>
          </p:cNvPr>
          <p:cNvSpPr/>
          <p:nvPr/>
        </p:nvSpPr>
        <p:spPr>
          <a:xfrm>
            <a:off x="2120900" y="4400550"/>
            <a:ext cx="1498600" cy="482600"/>
          </a:xfrm>
          <a:prstGeom prst="roundRect">
            <a:avLst/>
          </a:prstGeom>
          <a:solidFill>
            <a:srgbClr val="334155"/>
          </a:solidFill>
          <a:ln w="12700" cap="flat" cmpd="sng" algn="ctr">
            <a:solidFill>
              <a:srgbClr val="64748B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400">
                <a:solidFill>
                  <a:srgbClr val="CBD5E1"/>
                </a:solidFill>
                <a:latin typeface="Arial"/>
                <a:cs typeface="Arial"/>
              </a:rPr>
              <a:t>Pády</a:t>
            </a:r>
          </a:p>
        </p:txBody>
      </p:sp>
      <p:sp>
        <p:nvSpPr>
          <p:cNvPr id="19" name="Obdélník: se zakulacenými rohy 18">
            <a:extLst>
              <a:ext uri="{FF2B5EF4-FFF2-40B4-BE49-F238E27FC236}">
                <a16:creationId xmlns:a16="http://schemas.microsoft.com/office/drawing/2014/main" id="{17362493-B402-4F40-9F43-ABE3655263BB}"/>
              </a:ext>
            </a:extLst>
          </p:cNvPr>
          <p:cNvSpPr/>
          <p:nvPr/>
        </p:nvSpPr>
        <p:spPr>
          <a:xfrm>
            <a:off x="3695700" y="4400550"/>
            <a:ext cx="1498600" cy="482600"/>
          </a:xfrm>
          <a:prstGeom prst="roundRect">
            <a:avLst/>
          </a:prstGeom>
          <a:solidFill>
            <a:srgbClr val="334155"/>
          </a:solidFill>
          <a:ln w="12700" cap="flat" cmpd="sng" algn="ctr">
            <a:solidFill>
              <a:srgbClr val="64748B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400">
                <a:solidFill>
                  <a:srgbClr val="CBD5E1"/>
                </a:solidFill>
                <a:latin typeface="Arial"/>
                <a:cs typeface="Arial"/>
              </a:rPr>
              <a:t>Údery</a:t>
            </a:r>
          </a:p>
        </p:txBody>
      </p:sp>
      <p:sp>
        <p:nvSpPr>
          <p:cNvPr id="20" name="Obdélník: se zakulacenými rohy 19">
            <a:extLst>
              <a:ext uri="{FF2B5EF4-FFF2-40B4-BE49-F238E27FC236}">
                <a16:creationId xmlns:a16="http://schemas.microsoft.com/office/drawing/2014/main" id="{109C518E-DB0A-4B38-B1F6-45859F0BD552}"/>
              </a:ext>
            </a:extLst>
          </p:cNvPr>
          <p:cNvSpPr/>
          <p:nvPr/>
        </p:nvSpPr>
        <p:spPr>
          <a:xfrm>
            <a:off x="5270500" y="4400550"/>
            <a:ext cx="1498600" cy="482600"/>
          </a:xfrm>
          <a:prstGeom prst="roundRect">
            <a:avLst/>
          </a:prstGeom>
          <a:solidFill>
            <a:srgbClr val="334155"/>
          </a:solidFill>
          <a:ln w="12700" cap="flat" cmpd="sng" algn="ctr">
            <a:solidFill>
              <a:srgbClr val="64748B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400">
                <a:solidFill>
                  <a:srgbClr val="CBD5E1"/>
                </a:solidFill>
                <a:latin typeface="Arial"/>
                <a:cs typeface="Arial"/>
              </a:rPr>
              <a:t>Kopy</a:t>
            </a:r>
          </a:p>
        </p:txBody>
      </p:sp>
      <p:sp>
        <p:nvSpPr>
          <p:cNvPr id="21" name="Obdélník: se zakulacenými rohy 20">
            <a:extLst>
              <a:ext uri="{FF2B5EF4-FFF2-40B4-BE49-F238E27FC236}">
                <a16:creationId xmlns:a16="http://schemas.microsoft.com/office/drawing/2014/main" id="{505A0047-AA92-4BE6-8FA6-6B614979FEF2}"/>
              </a:ext>
            </a:extLst>
          </p:cNvPr>
          <p:cNvSpPr/>
          <p:nvPr/>
        </p:nvSpPr>
        <p:spPr>
          <a:xfrm>
            <a:off x="6845300" y="4400550"/>
            <a:ext cx="1498600" cy="482600"/>
          </a:xfrm>
          <a:prstGeom prst="roundRect">
            <a:avLst/>
          </a:prstGeom>
          <a:solidFill>
            <a:srgbClr val="334155"/>
          </a:solidFill>
          <a:ln w="12700" cap="flat" cmpd="sng" algn="ctr">
            <a:solidFill>
              <a:srgbClr val="64748B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400">
                <a:solidFill>
                  <a:srgbClr val="CBD5E1"/>
                </a:solidFill>
                <a:latin typeface="Arial"/>
                <a:cs typeface="Arial"/>
              </a:rPr>
              <a:t>Páky</a:t>
            </a:r>
          </a:p>
        </p:txBody>
      </p:sp>
      <p:sp>
        <p:nvSpPr>
          <p:cNvPr id="22" name="Obdélník: se zakulacenými rohy 21">
            <a:extLst>
              <a:ext uri="{FF2B5EF4-FFF2-40B4-BE49-F238E27FC236}">
                <a16:creationId xmlns:a16="http://schemas.microsoft.com/office/drawing/2014/main" id="{9ACFB8B9-027A-404E-BECF-558557AC23E2}"/>
              </a:ext>
            </a:extLst>
          </p:cNvPr>
          <p:cNvSpPr/>
          <p:nvPr/>
        </p:nvSpPr>
        <p:spPr>
          <a:xfrm>
            <a:off x="8420100" y="4400550"/>
            <a:ext cx="1498600" cy="482600"/>
          </a:xfrm>
          <a:prstGeom prst="roundRect">
            <a:avLst/>
          </a:prstGeom>
          <a:solidFill>
            <a:srgbClr val="334155"/>
          </a:solidFill>
          <a:ln w="12700" cap="flat" cmpd="sng" algn="ctr">
            <a:solidFill>
              <a:srgbClr val="64748B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400">
                <a:solidFill>
                  <a:srgbClr val="CBD5E1"/>
                </a:solidFill>
                <a:latin typeface="Arial"/>
                <a:cs typeface="Arial"/>
              </a:rPr>
              <a:t>Odvádění</a:t>
            </a:r>
          </a:p>
        </p:txBody>
      </p:sp>
      <p:sp>
        <p:nvSpPr>
          <p:cNvPr id="23" name="Obdélník: se zakulacenými rohy 22">
            <a:extLst>
              <a:ext uri="{FF2B5EF4-FFF2-40B4-BE49-F238E27FC236}">
                <a16:creationId xmlns:a16="http://schemas.microsoft.com/office/drawing/2014/main" id="{9CF4BCA4-F636-4955-A50B-64FCF7563668}"/>
              </a:ext>
            </a:extLst>
          </p:cNvPr>
          <p:cNvSpPr/>
          <p:nvPr/>
        </p:nvSpPr>
        <p:spPr>
          <a:xfrm>
            <a:off x="9994900" y="4400550"/>
            <a:ext cx="1498600" cy="482600"/>
          </a:xfrm>
          <a:prstGeom prst="roundRect">
            <a:avLst/>
          </a:prstGeom>
          <a:solidFill>
            <a:srgbClr val="334155"/>
          </a:solidFill>
          <a:ln w="12700" cap="flat" cmpd="sng" algn="ctr">
            <a:solidFill>
              <a:srgbClr val="64748B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400">
                <a:solidFill>
                  <a:srgbClr val="CBD5E1"/>
                </a:solidFill>
                <a:latin typeface="Arial"/>
                <a:cs typeface="Arial"/>
              </a:rPr>
              <a:t>Obranné poz.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A6A1BB5F-759C-4FF3-B568-A43E9057E09B}"/>
              </a:ext>
            </a:extLst>
          </p:cNvPr>
          <p:cNvSpPr txBox="1"/>
          <p:nvPr/>
        </p:nvSpPr>
        <p:spPr>
          <a:xfrm>
            <a:off x="381000" y="5314950"/>
            <a:ext cx="1016000" cy="317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400" b="1">
                <a:solidFill>
                  <a:srgbClr val="FACC15"/>
                </a:solidFill>
                <a:latin typeface="Arial Black"/>
              </a:rPr>
              <a:t>ČÁSTI</a:t>
            </a:r>
          </a:p>
        </p:txBody>
      </p:sp>
      <p:sp>
        <p:nvSpPr>
          <p:cNvPr id="25" name="Obdélník: se zakulacenými rohy 24">
            <a:extLst>
              <a:ext uri="{FF2B5EF4-FFF2-40B4-BE49-F238E27FC236}">
                <a16:creationId xmlns:a16="http://schemas.microsoft.com/office/drawing/2014/main" id="{1D14C068-74FB-415F-A516-DB0535E577D0}"/>
              </a:ext>
            </a:extLst>
          </p:cNvPr>
          <p:cNvSpPr/>
          <p:nvPr/>
        </p:nvSpPr>
        <p:spPr>
          <a:xfrm>
            <a:off x="431800" y="5670550"/>
            <a:ext cx="1778000" cy="508000"/>
          </a:xfrm>
          <a:prstGeom prst="roundRect">
            <a:avLst/>
          </a:prstGeom>
          <a:solidFill>
            <a:srgbClr val="1E3A5F"/>
          </a:solidFill>
          <a:ln w="12700" cap="flat" cmpd="sng" algn="ctr">
            <a:solidFill>
              <a:srgbClr val="3B82F6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400">
                <a:solidFill>
                  <a:srgbClr val="CBD5E1"/>
                </a:solidFill>
                <a:latin typeface="Arial"/>
                <a:cs typeface="Arial"/>
              </a:rPr>
              <a:t>Levý čelní postoj</a:t>
            </a:r>
          </a:p>
        </p:txBody>
      </p:sp>
      <p:sp>
        <p:nvSpPr>
          <p:cNvPr id="26" name="Obdélník: se zakulacenými rohy 25">
            <a:extLst>
              <a:ext uri="{FF2B5EF4-FFF2-40B4-BE49-F238E27FC236}">
                <a16:creationId xmlns:a16="http://schemas.microsoft.com/office/drawing/2014/main" id="{54628ECB-8787-455A-B5AC-656D592B37D8}"/>
              </a:ext>
            </a:extLst>
          </p:cNvPr>
          <p:cNvSpPr/>
          <p:nvPr/>
        </p:nvSpPr>
        <p:spPr>
          <a:xfrm>
            <a:off x="2311400" y="5670550"/>
            <a:ext cx="1778000" cy="508000"/>
          </a:xfrm>
          <a:prstGeom prst="roundRect">
            <a:avLst/>
          </a:prstGeom>
          <a:solidFill>
            <a:srgbClr val="1E3A5F"/>
          </a:solidFill>
          <a:ln w="12700" cap="flat" cmpd="sng" algn="ctr">
            <a:solidFill>
              <a:srgbClr val="3B82F6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400">
                <a:solidFill>
                  <a:srgbClr val="CBD5E1"/>
                </a:solidFill>
                <a:latin typeface="Arial"/>
                <a:cs typeface="Arial"/>
              </a:rPr>
              <a:t>Pád vpřed</a:t>
            </a:r>
          </a:p>
        </p:txBody>
      </p:sp>
      <p:sp>
        <p:nvSpPr>
          <p:cNvPr id="27" name="Obdélník: se zakulacenými rohy 26">
            <a:extLst>
              <a:ext uri="{FF2B5EF4-FFF2-40B4-BE49-F238E27FC236}">
                <a16:creationId xmlns:a16="http://schemas.microsoft.com/office/drawing/2014/main" id="{7E031E25-C61D-47E2-B0A7-4755E0D79B1B}"/>
              </a:ext>
            </a:extLst>
          </p:cNvPr>
          <p:cNvSpPr/>
          <p:nvPr/>
        </p:nvSpPr>
        <p:spPr>
          <a:xfrm>
            <a:off x="4191000" y="5670550"/>
            <a:ext cx="1778000" cy="508000"/>
          </a:xfrm>
          <a:prstGeom prst="roundRect">
            <a:avLst/>
          </a:prstGeom>
          <a:solidFill>
            <a:srgbClr val="1E3A5F"/>
          </a:solidFill>
          <a:ln w="12700" cap="flat" cmpd="sng" algn="ctr">
            <a:solidFill>
              <a:srgbClr val="3B82F6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400">
                <a:solidFill>
                  <a:srgbClr val="CBD5E1"/>
                </a:solidFill>
                <a:latin typeface="Arial"/>
                <a:cs typeface="Arial"/>
              </a:rPr>
              <a:t>Přímý úder</a:t>
            </a:r>
          </a:p>
        </p:txBody>
      </p:sp>
      <p:sp>
        <p:nvSpPr>
          <p:cNvPr id="28" name="Obdélník: se zakulacenými rohy 27">
            <a:extLst>
              <a:ext uri="{FF2B5EF4-FFF2-40B4-BE49-F238E27FC236}">
                <a16:creationId xmlns:a16="http://schemas.microsoft.com/office/drawing/2014/main" id="{87E19130-49C3-4A21-832B-928A743FB81D}"/>
              </a:ext>
            </a:extLst>
          </p:cNvPr>
          <p:cNvSpPr/>
          <p:nvPr/>
        </p:nvSpPr>
        <p:spPr>
          <a:xfrm>
            <a:off x="6070600" y="5670550"/>
            <a:ext cx="1778000" cy="508000"/>
          </a:xfrm>
          <a:prstGeom prst="roundRect">
            <a:avLst/>
          </a:prstGeom>
          <a:solidFill>
            <a:srgbClr val="1E3A5F"/>
          </a:solidFill>
          <a:ln w="12700" cap="flat" cmpd="sng" algn="ctr">
            <a:solidFill>
              <a:srgbClr val="3B82F6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400">
                <a:solidFill>
                  <a:srgbClr val="CBD5E1"/>
                </a:solidFill>
                <a:latin typeface="Arial"/>
                <a:cs typeface="Arial"/>
              </a:rPr>
              <a:t>Přímý kop</a:t>
            </a:r>
          </a:p>
        </p:txBody>
      </p:sp>
      <p:sp>
        <p:nvSpPr>
          <p:cNvPr id="29" name="Obdélník: se zakulacenými rohy 28">
            <a:extLst>
              <a:ext uri="{FF2B5EF4-FFF2-40B4-BE49-F238E27FC236}">
                <a16:creationId xmlns:a16="http://schemas.microsoft.com/office/drawing/2014/main" id="{8208C9AA-4A4F-4D5C-B454-93FA9295E176}"/>
              </a:ext>
            </a:extLst>
          </p:cNvPr>
          <p:cNvSpPr/>
          <p:nvPr/>
        </p:nvSpPr>
        <p:spPr>
          <a:xfrm>
            <a:off x="7950200" y="5670550"/>
            <a:ext cx="1778000" cy="508000"/>
          </a:xfrm>
          <a:prstGeom prst="roundRect">
            <a:avLst/>
          </a:prstGeom>
          <a:solidFill>
            <a:srgbClr val="1E3A5F"/>
          </a:solidFill>
          <a:ln w="12700" cap="flat" cmpd="sng" algn="ctr">
            <a:solidFill>
              <a:srgbClr val="3B82F6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400">
                <a:solidFill>
                  <a:srgbClr val="CBD5E1"/>
                </a:solidFill>
                <a:latin typeface="Arial"/>
                <a:cs typeface="Arial"/>
              </a:rPr>
              <a:t>Páka na loket</a:t>
            </a:r>
          </a:p>
        </p:txBody>
      </p:sp>
      <p:sp>
        <p:nvSpPr>
          <p:cNvPr id="30" name="Obdélník: se zakulacenými rohy 29">
            <a:extLst>
              <a:ext uri="{FF2B5EF4-FFF2-40B4-BE49-F238E27FC236}">
                <a16:creationId xmlns:a16="http://schemas.microsoft.com/office/drawing/2014/main" id="{F052C7D2-5312-45D3-983A-874C7DCC1A73}"/>
              </a:ext>
            </a:extLst>
          </p:cNvPr>
          <p:cNvSpPr/>
          <p:nvPr/>
        </p:nvSpPr>
        <p:spPr>
          <a:xfrm>
            <a:off x="9829800" y="5670550"/>
            <a:ext cx="1778000" cy="508000"/>
          </a:xfrm>
          <a:prstGeom prst="roundRect">
            <a:avLst/>
          </a:prstGeom>
          <a:solidFill>
            <a:srgbClr val="1E3A5F"/>
          </a:solidFill>
          <a:ln w="12700" cap="flat" cmpd="sng" algn="ctr">
            <a:solidFill>
              <a:srgbClr val="3B82F6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400">
                <a:solidFill>
                  <a:srgbClr val="CBD5E1"/>
                </a:solidFill>
                <a:latin typeface="Arial"/>
                <a:cs typeface="Arial"/>
              </a:rPr>
              <a:t>Odvádění zápěstí</a:t>
            </a:r>
          </a:p>
        </p:txBody>
      </p:sp>
      <p:sp>
        <p:nvSpPr>
          <p:cNvPr id="31" name="Šipka: doprava 30">
            <a:extLst>
              <a:ext uri="{FF2B5EF4-FFF2-40B4-BE49-F238E27FC236}">
                <a16:creationId xmlns:a16="http://schemas.microsoft.com/office/drawing/2014/main" id="{B5992D28-1122-4756-B3B7-AD8602748C2A}"/>
              </a:ext>
            </a:extLst>
          </p:cNvPr>
          <p:cNvSpPr/>
          <p:nvPr/>
        </p:nvSpPr>
        <p:spPr>
          <a:xfrm rot="5400000">
            <a:off x="685800" y="2163059"/>
            <a:ext cx="406400" cy="444500"/>
          </a:xfrm>
          <a:prstGeom prst="rightArrow">
            <a:avLst/>
          </a:prstGeom>
          <a:solidFill>
            <a:srgbClr val="64748B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32" name="Šipka: doprava 31">
            <a:extLst>
              <a:ext uri="{FF2B5EF4-FFF2-40B4-BE49-F238E27FC236}">
                <a16:creationId xmlns:a16="http://schemas.microsoft.com/office/drawing/2014/main" id="{F96FA301-8922-4D05-BC6F-15AF4861EF14}"/>
              </a:ext>
            </a:extLst>
          </p:cNvPr>
          <p:cNvSpPr/>
          <p:nvPr/>
        </p:nvSpPr>
        <p:spPr>
          <a:xfrm rot="5400000">
            <a:off x="1193800" y="3600450"/>
            <a:ext cx="406400" cy="736600"/>
          </a:xfrm>
          <a:prstGeom prst="rightArrow">
            <a:avLst/>
          </a:prstGeom>
          <a:solidFill>
            <a:srgbClr val="64748B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33" name="Šipka: doprava 32">
            <a:extLst>
              <a:ext uri="{FF2B5EF4-FFF2-40B4-BE49-F238E27FC236}">
                <a16:creationId xmlns:a16="http://schemas.microsoft.com/office/drawing/2014/main" id="{6FB1E252-74FE-401E-86A3-D473EB1A98E0}"/>
              </a:ext>
            </a:extLst>
          </p:cNvPr>
          <p:cNvSpPr/>
          <p:nvPr/>
        </p:nvSpPr>
        <p:spPr>
          <a:xfrm rot="5400000">
            <a:off x="1219200" y="4902200"/>
            <a:ext cx="406400" cy="787400"/>
          </a:xfrm>
          <a:prstGeom prst="rightArrow">
            <a:avLst/>
          </a:prstGeom>
          <a:solidFill>
            <a:srgbClr val="64748B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pic>
        <p:nvPicPr>
          <p:cNvPr id="34" name="Picture 6" descr="struktura BZ">
            <a:extLst>
              <a:ext uri="{FF2B5EF4-FFF2-40B4-BE49-F238E27FC236}">
                <a16:creationId xmlns:a16="http://schemas.microsoft.com/office/drawing/2014/main" id="{DA8A0F85-49FF-B5C3-B3B9-E1D7805E06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199" y="342003"/>
            <a:ext cx="4692923" cy="24900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7867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F6DF4B48-BDB7-4568-8215-0B6350293FF9}"/>
              </a:ext>
            </a:extLst>
          </p:cNvPr>
          <p:cNvSpPr txBox="1"/>
          <p:nvPr/>
        </p:nvSpPr>
        <p:spPr>
          <a:xfrm>
            <a:off x="457200" y="254000"/>
            <a:ext cx="11277600" cy="571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2800" b="1">
                <a:solidFill>
                  <a:srgbClr val="F97316"/>
                </a:solidFill>
                <a:latin typeface="Arial Black"/>
              </a:rPr>
              <a:t>VEDENÍ VÝCVIKU A STUPNĚ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7673B905-6936-4FB5-83FA-7FCD65E6BE4B}"/>
              </a:ext>
            </a:extLst>
          </p:cNvPr>
          <p:cNvSpPr/>
          <p:nvPr/>
        </p:nvSpPr>
        <p:spPr>
          <a:xfrm>
            <a:off x="457200" y="863600"/>
            <a:ext cx="11277600" cy="38100"/>
          </a:xfrm>
          <a:prstGeom prst="rect">
            <a:avLst/>
          </a:prstGeom>
          <a:solidFill>
            <a:srgbClr val="F9731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90605D38-7DEB-4B9C-9E81-E1448D95E97E}"/>
              </a:ext>
            </a:extLst>
          </p:cNvPr>
          <p:cNvSpPr txBox="1"/>
          <p:nvPr/>
        </p:nvSpPr>
        <p:spPr>
          <a:xfrm>
            <a:off x="457200" y="1079500"/>
            <a:ext cx="53340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b="1">
                <a:solidFill>
                  <a:srgbClr val="FACC15"/>
                </a:solidFill>
                <a:latin typeface="Arial Black"/>
              </a:rPr>
              <a:t>OFICIÁLNÍ VEDENÍ</a:t>
            </a:r>
          </a:p>
        </p:txBody>
      </p:sp>
      <p:sp>
        <p:nvSpPr>
          <p:cNvPr id="5" name="Obdélník: se zakulacenými rohy 4">
            <a:extLst>
              <a:ext uri="{FF2B5EF4-FFF2-40B4-BE49-F238E27FC236}">
                <a16:creationId xmlns:a16="http://schemas.microsoft.com/office/drawing/2014/main" id="{A095F5ED-AED1-4592-9572-6DD466662072}"/>
              </a:ext>
            </a:extLst>
          </p:cNvPr>
          <p:cNvSpPr/>
          <p:nvPr/>
        </p:nvSpPr>
        <p:spPr>
          <a:xfrm>
            <a:off x="457200" y="1524000"/>
            <a:ext cx="2540000" cy="1016000"/>
          </a:xfrm>
          <a:prstGeom prst="roundRect">
            <a:avLst/>
          </a:prstGeom>
          <a:solidFill>
            <a:srgbClr val="334155"/>
          </a:solidFill>
          <a:ln w="25400" cap="flat" cmpd="sng" algn="ctr">
            <a:solidFill>
              <a:srgbClr val="3B82F6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600">
                <a:solidFill>
                  <a:srgbClr val="FFFFFF"/>
                </a:solidFill>
                <a:latin typeface="Arial"/>
                <a:cs typeface="Arial"/>
              </a:rPr>
              <a:t>INSTRUKTOR
Vede výcvik BZ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0E2883D2-8E08-4CBA-86AE-EC5E5002B03F}"/>
              </a:ext>
            </a:extLst>
          </p:cNvPr>
          <p:cNvSpPr txBox="1"/>
          <p:nvPr/>
        </p:nvSpPr>
        <p:spPr>
          <a:xfrm>
            <a:off x="3098800" y="1841500"/>
            <a:ext cx="5080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600" b="1">
                <a:solidFill>
                  <a:srgbClr val="F97316"/>
                </a:solidFill>
                <a:latin typeface="Arial Black"/>
              </a:rPr>
              <a:t>VS</a:t>
            </a:r>
          </a:p>
        </p:txBody>
      </p:sp>
      <p:sp>
        <p:nvSpPr>
          <p:cNvPr id="7" name="Obdélník: se zakulacenými rohy 6">
            <a:extLst>
              <a:ext uri="{FF2B5EF4-FFF2-40B4-BE49-F238E27FC236}">
                <a16:creationId xmlns:a16="http://schemas.microsoft.com/office/drawing/2014/main" id="{612F04BA-76B5-4752-BF44-325FB30C6957}"/>
              </a:ext>
            </a:extLst>
          </p:cNvPr>
          <p:cNvSpPr/>
          <p:nvPr/>
        </p:nvSpPr>
        <p:spPr>
          <a:xfrm>
            <a:off x="3683000" y="1524000"/>
            <a:ext cx="2540000" cy="1016000"/>
          </a:xfrm>
          <a:prstGeom prst="roundRect">
            <a:avLst/>
          </a:prstGeom>
          <a:solidFill>
            <a:srgbClr val="334155"/>
          </a:solidFill>
          <a:ln w="25400" cap="flat" cmpd="sng" algn="ctr">
            <a:solidFill>
              <a:srgbClr val="EF444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400">
                <a:solidFill>
                  <a:srgbClr val="FFFFFF"/>
                </a:solidFill>
                <a:latin typeface="Arial"/>
                <a:cs typeface="Arial"/>
              </a:rPr>
              <a:t>VEDOUCÍ
INSTRUKTOR
Řídí instruktory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6D245F91-A90A-41D2-B981-0A375D5245B7}"/>
              </a:ext>
            </a:extLst>
          </p:cNvPr>
          <p:cNvSpPr txBox="1"/>
          <p:nvPr/>
        </p:nvSpPr>
        <p:spPr>
          <a:xfrm>
            <a:off x="6731000" y="1079500"/>
            <a:ext cx="53340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b="1">
                <a:solidFill>
                  <a:srgbClr val="FACC15"/>
                </a:solidFill>
                <a:latin typeface="Arial Black"/>
              </a:rPr>
              <a:t>STUPNĚ VÝCVIKU</a:t>
            </a:r>
          </a:p>
        </p:txBody>
      </p:sp>
      <p:sp>
        <p:nvSpPr>
          <p:cNvPr id="9" name="Obdélník: se zakulacenými rohy 8">
            <a:extLst>
              <a:ext uri="{FF2B5EF4-FFF2-40B4-BE49-F238E27FC236}">
                <a16:creationId xmlns:a16="http://schemas.microsoft.com/office/drawing/2014/main" id="{9945CACA-7433-49A9-AF68-52D68B1602CB}"/>
              </a:ext>
            </a:extLst>
          </p:cNvPr>
          <p:cNvSpPr/>
          <p:nvPr/>
        </p:nvSpPr>
        <p:spPr>
          <a:xfrm>
            <a:off x="6731000" y="1524000"/>
            <a:ext cx="4953000" cy="5715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b="1">
                <a:solidFill>
                  <a:srgbClr val="FFFFFF"/>
                </a:solidFill>
                <a:latin typeface="Arial Black"/>
              </a:rPr>
              <a:t>1. STUPEŇ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20B36489-1546-4635-AF11-685D989FA958}"/>
              </a:ext>
            </a:extLst>
          </p:cNvPr>
          <p:cNvSpPr/>
          <p:nvPr/>
        </p:nvSpPr>
        <p:spPr>
          <a:xfrm>
            <a:off x="6731000" y="1524000"/>
            <a:ext cx="4953000" cy="50800"/>
          </a:xfrm>
          <a:prstGeom prst="rect">
            <a:avLst/>
          </a:prstGeom>
          <a:solidFill>
            <a:srgbClr val="22C55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1" name="Ovál 10">
            <a:extLst>
              <a:ext uri="{FF2B5EF4-FFF2-40B4-BE49-F238E27FC236}">
                <a16:creationId xmlns:a16="http://schemas.microsoft.com/office/drawing/2014/main" id="{6EC8F4AE-6E2E-483D-8747-3BB773B9FF3D}"/>
              </a:ext>
            </a:extLst>
          </p:cNvPr>
          <p:cNvSpPr/>
          <p:nvPr/>
        </p:nvSpPr>
        <p:spPr>
          <a:xfrm>
            <a:off x="6718300" y="1625600"/>
            <a:ext cx="381000" cy="381000"/>
          </a:xfrm>
          <a:prstGeom prst="ellipse">
            <a:avLst/>
          </a:prstGeom>
          <a:solidFill>
            <a:srgbClr val="22C55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cs-CZ" sz="1600" b="1" dirty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2" name="Obdélník: se zakulacenými rohy 11">
            <a:extLst>
              <a:ext uri="{FF2B5EF4-FFF2-40B4-BE49-F238E27FC236}">
                <a16:creationId xmlns:a16="http://schemas.microsoft.com/office/drawing/2014/main" id="{4A736910-5F62-479A-B43E-A5BC1DFB1DC4}"/>
              </a:ext>
            </a:extLst>
          </p:cNvPr>
          <p:cNvSpPr/>
          <p:nvPr/>
        </p:nvSpPr>
        <p:spPr>
          <a:xfrm>
            <a:off x="6731000" y="2222500"/>
            <a:ext cx="4953000" cy="5715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b="1">
                <a:solidFill>
                  <a:srgbClr val="FFFFFF"/>
                </a:solidFill>
                <a:latin typeface="Arial Black"/>
              </a:rPr>
              <a:t>2. STUPEŇ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5127F619-842C-4B71-9AE8-1FEF3F05E566}"/>
              </a:ext>
            </a:extLst>
          </p:cNvPr>
          <p:cNvSpPr/>
          <p:nvPr/>
        </p:nvSpPr>
        <p:spPr>
          <a:xfrm>
            <a:off x="6731000" y="2222500"/>
            <a:ext cx="4953000" cy="50800"/>
          </a:xfrm>
          <a:prstGeom prst="rect">
            <a:avLst/>
          </a:prstGeom>
          <a:solidFill>
            <a:srgbClr val="3B82F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4" name="Ovál 13">
            <a:extLst>
              <a:ext uri="{FF2B5EF4-FFF2-40B4-BE49-F238E27FC236}">
                <a16:creationId xmlns:a16="http://schemas.microsoft.com/office/drawing/2014/main" id="{0C282E6C-6D17-4DC6-B269-DC437EE4E79B}"/>
              </a:ext>
            </a:extLst>
          </p:cNvPr>
          <p:cNvSpPr/>
          <p:nvPr/>
        </p:nvSpPr>
        <p:spPr>
          <a:xfrm>
            <a:off x="6731802" y="2324100"/>
            <a:ext cx="381000" cy="381000"/>
          </a:xfrm>
          <a:prstGeom prst="ellipse">
            <a:avLst/>
          </a:prstGeom>
          <a:solidFill>
            <a:srgbClr val="3B82F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cs-CZ" sz="1600" b="1" dirty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Obdélník: se zakulacenými rohy 14">
            <a:extLst>
              <a:ext uri="{FF2B5EF4-FFF2-40B4-BE49-F238E27FC236}">
                <a16:creationId xmlns:a16="http://schemas.microsoft.com/office/drawing/2014/main" id="{B5D2632C-0B06-40D0-AE6E-45C988DB4CB2}"/>
              </a:ext>
            </a:extLst>
          </p:cNvPr>
          <p:cNvSpPr/>
          <p:nvPr/>
        </p:nvSpPr>
        <p:spPr>
          <a:xfrm>
            <a:off x="6731000" y="2921000"/>
            <a:ext cx="4953000" cy="5715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b="1">
                <a:solidFill>
                  <a:srgbClr val="FFFFFF"/>
                </a:solidFill>
                <a:latin typeface="Arial Black"/>
              </a:rPr>
              <a:t>3. STUPEŇ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21DE92F9-CAE3-40D5-9932-F73EF1BB43B6}"/>
              </a:ext>
            </a:extLst>
          </p:cNvPr>
          <p:cNvSpPr/>
          <p:nvPr/>
        </p:nvSpPr>
        <p:spPr>
          <a:xfrm>
            <a:off x="6731000" y="2921000"/>
            <a:ext cx="4953000" cy="50800"/>
          </a:xfrm>
          <a:prstGeom prst="rect">
            <a:avLst/>
          </a:prstGeom>
          <a:solidFill>
            <a:srgbClr val="EF4444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7" name="Ovál 16">
            <a:extLst>
              <a:ext uri="{FF2B5EF4-FFF2-40B4-BE49-F238E27FC236}">
                <a16:creationId xmlns:a16="http://schemas.microsoft.com/office/drawing/2014/main" id="{BFD86B14-4E91-4DF7-A299-308E702510AA}"/>
              </a:ext>
            </a:extLst>
          </p:cNvPr>
          <p:cNvSpPr/>
          <p:nvPr/>
        </p:nvSpPr>
        <p:spPr>
          <a:xfrm>
            <a:off x="6722979" y="3035300"/>
            <a:ext cx="381000" cy="381000"/>
          </a:xfrm>
          <a:prstGeom prst="ellipse">
            <a:avLst/>
          </a:prstGeom>
          <a:solidFill>
            <a:srgbClr val="EF4444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cs-CZ" sz="16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FC1D63FC-C246-4B6A-91B3-92EC6127F837}"/>
              </a:ext>
            </a:extLst>
          </p:cNvPr>
          <p:cNvSpPr txBox="1"/>
          <p:nvPr/>
        </p:nvSpPr>
        <p:spPr>
          <a:xfrm>
            <a:off x="457200" y="3810000"/>
            <a:ext cx="25400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b="1">
                <a:solidFill>
                  <a:srgbClr val="FACC15"/>
                </a:solidFill>
                <a:latin typeface="Arial Black"/>
              </a:rPr>
              <a:t>LEGISLATIVA</a:t>
            </a:r>
          </a:p>
        </p:txBody>
      </p:sp>
      <p:sp>
        <p:nvSpPr>
          <p:cNvPr id="19" name="Obdélník: se zakulacenými rohy 18">
            <a:extLst>
              <a:ext uri="{FF2B5EF4-FFF2-40B4-BE49-F238E27FC236}">
                <a16:creationId xmlns:a16="http://schemas.microsoft.com/office/drawing/2014/main" id="{16FCF20D-B7EB-4100-A25C-F379665A4DA7}"/>
              </a:ext>
            </a:extLst>
          </p:cNvPr>
          <p:cNvSpPr/>
          <p:nvPr/>
        </p:nvSpPr>
        <p:spPr>
          <a:xfrm>
            <a:off x="457200" y="4254500"/>
            <a:ext cx="11277600" cy="635000"/>
          </a:xfrm>
          <a:prstGeom prst="roundRect">
            <a:avLst/>
          </a:prstGeom>
          <a:solidFill>
            <a:srgbClr val="334155"/>
          </a:solidFill>
          <a:ln w="12700" cap="flat" cmpd="sng" algn="ctr">
            <a:solidFill>
              <a:srgbClr val="F97316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600">
                <a:solidFill>
                  <a:srgbClr val="CBD5E1"/>
                </a:solidFill>
                <a:latin typeface="Arial"/>
                <a:cs typeface="Arial"/>
              </a:rPr>
              <a:t>NV z roku 2011  •  Pub 71-84-02 Boj zblízka  •  Přezkoušení: Kdo vede výcvik a pod co BZ spadá?</a:t>
            </a:r>
          </a:p>
        </p:txBody>
      </p:sp>
    </p:spTree>
    <p:extLst>
      <p:ext uri="{BB962C8B-B14F-4D97-AF65-F5344CB8AC3E}">
        <p14:creationId xmlns:p14="http://schemas.microsoft.com/office/powerpoint/2010/main" val="349510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DCE6CE2D-8707-4D43-8CDB-61A497830E83}"/>
              </a:ext>
            </a:extLst>
          </p:cNvPr>
          <p:cNvSpPr txBox="1"/>
          <p:nvPr/>
        </p:nvSpPr>
        <p:spPr>
          <a:xfrm>
            <a:off x="457200" y="254000"/>
            <a:ext cx="11277600" cy="571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2800" b="1">
                <a:solidFill>
                  <a:srgbClr val="F97316"/>
                </a:solidFill>
                <a:latin typeface="Arial Black"/>
              </a:rPr>
              <a:t>CHARAKTERISTIKA: POSTOJE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875055F7-8397-499A-ADC8-BFCAD82BBFE2}"/>
              </a:ext>
            </a:extLst>
          </p:cNvPr>
          <p:cNvSpPr/>
          <p:nvPr/>
        </p:nvSpPr>
        <p:spPr>
          <a:xfrm>
            <a:off x="457200" y="863600"/>
            <a:ext cx="11277600" cy="38100"/>
          </a:xfrm>
          <a:prstGeom prst="rect">
            <a:avLst/>
          </a:prstGeom>
          <a:solidFill>
            <a:srgbClr val="F9731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B1595355-0385-428A-B9EC-C85A79348D58}"/>
              </a:ext>
            </a:extLst>
          </p:cNvPr>
          <p:cNvSpPr txBox="1"/>
          <p:nvPr/>
        </p:nvSpPr>
        <p:spPr>
          <a:xfrm>
            <a:off x="457200" y="990600"/>
            <a:ext cx="112776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it-IT" sz="1600">
                <a:solidFill>
                  <a:srgbClr val="CBD5E1"/>
                </a:solidFill>
                <a:latin typeface="Arial"/>
                <a:cs typeface="Arial"/>
              </a:rPr>
              <a:t>Základ: Stabilita a rovnováha v poloze či postoji</a:t>
            </a:r>
            <a:endParaRPr lang="cs-CZ" sz="1600">
              <a:solidFill>
                <a:srgbClr val="CBD5E1"/>
              </a:solidFill>
              <a:latin typeface="Arial"/>
              <a:cs typeface="Arial"/>
            </a:endParaRPr>
          </a:p>
        </p:txBody>
      </p:sp>
      <p:sp>
        <p:nvSpPr>
          <p:cNvPr id="5" name="Obdélník: se zakulacenými rohy 4">
            <a:extLst>
              <a:ext uri="{FF2B5EF4-FFF2-40B4-BE49-F238E27FC236}">
                <a16:creationId xmlns:a16="http://schemas.microsoft.com/office/drawing/2014/main" id="{2A28478E-E300-455D-9A6C-A0EA7B75B434}"/>
              </a:ext>
            </a:extLst>
          </p:cNvPr>
          <p:cNvSpPr/>
          <p:nvPr/>
        </p:nvSpPr>
        <p:spPr>
          <a:xfrm>
            <a:off x="457200" y="1524000"/>
            <a:ext cx="2540000" cy="22860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B5159881-35BE-418A-BF6B-E1EF697FCB7C}"/>
              </a:ext>
            </a:extLst>
          </p:cNvPr>
          <p:cNvSpPr/>
          <p:nvPr/>
        </p:nvSpPr>
        <p:spPr>
          <a:xfrm>
            <a:off x="457200" y="1524000"/>
            <a:ext cx="2540000" cy="63500"/>
          </a:xfrm>
          <a:prstGeom prst="rect">
            <a:avLst/>
          </a:prstGeom>
          <a:solidFill>
            <a:srgbClr val="EF4444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7238F63C-8C72-4F0B-835A-5396C4858F24}"/>
              </a:ext>
            </a:extLst>
          </p:cNvPr>
          <p:cNvSpPr/>
          <p:nvPr/>
        </p:nvSpPr>
        <p:spPr>
          <a:xfrm>
            <a:off x="1473200" y="1714500"/>
            <a:ext cx="508000" cy="508000"/>
          </a:xfrm>
          <a:prstGeom prst="ellipse">
            <a:avLst/>
          </a:prstGeom>
          <a:solidFill>
            <a:srgbClr val="EF4444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cs-CZ" sz="20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CF12B2FB-968D-4CA1-BA04-502CA8D4CBBD}"/>
              </a:ext>
            </a:extLst>
          </p:cNvPr>
          <p:cNvSpPr txBox="1"/>
          <p:nvPr/>
        </p:nvSpPr>
        <p:spPr>
          <a:xfrm>
            <a:off x="584200" y="2311400"/>
            <a:ext cx="22860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b="1">
                <a:solidFill>
                  <a:srgbClr val="FFFFFF"/>
                </a:solidFill>
                <a:latin typeface="Arial Black"/>
              </a:rPr>
              <a:t>DYNAMIKA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22E60899-EF50-4F46-A24D-5F914BF92FC6}"/>
              </a:ext>
            </a:extLst>
          </p:cNvPr>
          <p:cNvSpPr txBox="1"/>
          <p:nvPr/>
        </p:nvSpPr>
        <p:spPr>
          <a:xfrm>
            <a:off x="584200" y="2730500"/>
            <a:ext cx="2286000" cy="952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400">
                <a:solidFill>
                  <a:srgbClr val="CBD5E1"/>
                </a:solidFill>
                <a:latin typeface="Arial"/>
                <a:cs typeface="Arial"/>
              </a:rPr>
              <a:t>Možnost rychlé
změny směru
a formy pohybu</a:t>
            </a:r>
          </a:p>
        </p:txBody>
      </p:sp>
      <p:sp>
        <p:nvSpPr>
          <p:cNvPr id="10" name="Obdélník: se zakulacenými rohy 9">
            <a:extLst>
              <a:ext uri="{FF2B5EF4-FFF2-40B4-BE49-F238E27FC236}">
                <a16:creationId xmlns:a16="http://schemas.microsoft.com/office/drawing/2014/main" id="{91BA975E-30F2-4F1E-BB0E-4AF6573E35F8}"/>
              </a:ext>
            </a:extLst>
          </p:cNvPr>
          <p:cNvSpPr/>
          <p:nvPr/>
        </p:nvSpPr>
        <p:spPr>
          <a:xfrm>
            <a:off x="3225800" y="1524000"/>
            <a:ext cx="2540000" cy="22860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EAAF02E9-3B9D-4CA9-81D6-929EF7C905DE}"/>
              </a:ext>
            </a:extLst>
          </p:cNvPr>
          <p:cNvSpPr/>
          <p:nvPr/>
        </p:nvSpPr>
        <p:spPr>
          <a:xfrm>
            <a:off x="3225800" y="1524000"/>
            <a:ext cx="2540000" cy="63500"/>
          </a:xfrm>
          <a:prstGeom prst="rect">
            <a:avLst/>
          </a:prstGeom>
          <a:solidFill>
            <a:srgbClr val="3B82F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2" name="Ovál 11">
            <a:extLst>
              <a:ext uri="{FF2B5EF4-FFF2-40B4-BE49-F238E27FC236}">
                <a16:creationId xmlns:a16="http://schemas.microsoft.com/office/drawing/2014/main" id="{19085C19-6A8D-40CA-8709-307B114B6ABB}"/>
              </a:ext>
            </a:extLst>
          </p:cNvPr>
          <p:cNvSpPr/>
          <p:nvPr/>
        </p:nvSpPr>
        <p:spPr>
          <a:xfrm>
            <a:off x="4241800" y="1714500"/>
            <a:ext cx="508000" cy="508000"/>
          </a:xfrm>
          <a:prstGeom prst="ellipse">
            <a:avLst/>
          </a:prstGeom>
          <a:solidFill>
            <a:srgbClr val="3B82F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cs-CZ" sz="20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CB730C97-1E0F-4138-9081-36546E554F04}"/>
              </a:ext>
            </a:extLst>
          </p:cNvPr>
          <p:cNvSpPr txBox="1"/>
          <p:nvPr/>
        </p:nvSpPr>
        <p:spPr>
          <a:xfrm>
            <a:off x="3352800" y="2311400"/>
            <a:ext cx="22860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b="1">
                <a:solidFill>
                  <a:srgbClr val="FFFFFF"/>
                </a:solidFill>
                <a:latin typeface="Arial Black"/>
              </a:rPr>
              <a:t>STABILITA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7200BEBE-60C7-420D-9475-096FED6DF8A3}"/>
              </a:ext>
            </a:extLst>
          </p:cNvPr>
          <p:cNvSpPr txBox="1"/>
          <p:nvPr/>
        </p:nvSpPr>
        <p:spPr>
          <a:xfrm>
            <a:off x="3352800" y="2730500"/>
            <a:ext cx="2286000" cy="952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400">
                <a:solidFill>
                  <a:srgbClr val="CBD5E1"/>
                </a:solidFill>
                <a:latin typeface="Arial"/>
                <a:cs typeface="Arial"/>
              </a:rPr>
              <a:t>Biomechanické
těžiště při nošení
balistické ochrany</a:t>
            </a:r>
          </a:p>
        </p:txBody>
      </p:sp>
      <p:sp>
        <p:nvSpPr>
          <p:cNvPr id="15" name="Obdélník: se zakulacenými rohy 14">
            <a:extLst>
              <a:ext uri="{FF2B5EF4-FFF2-40B4-BE49-F238E27FC236}">
                <a16:creationId xmlns:a16="http://schemas.microsoft.com/office/drawing/2014/main" id="{B7CD8AB0-36EE-4DC4-ABDC-4E6DB71B8750}"/>
              </a:ext>
            </a:extLst>
          </p:cNvPr>
          <p:cNvSpPr/>
          <p:nvPr/>
        </p:nvSpPr>
        <p:spPr>
          <a:xfrm>
            <a:off x="5994400" y="1524000"/>
            <a:ext cx="2540000" cy="22860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145CD95D-19EF-4CC7-85DF-2F140FC20B50}"/>
              </a:ext>
            </a:extLst>
          </p:cNvPr>
          <p:cNvSpPr/>
          <p:nvPr/>
        </p:nvSpPr>
        <p:spPr>
          <a:xfrm>
            <a:off x="5994400" y="1524000"/>
            <a:ext cx="2540000" cy="63500"/>
          </a:xfrm>
          <a:prstGeom prst="rect">
            <a:avLst/>
          </a:prstGeom>
          <a:solidFill>
            <a:srgbClr val="22C55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7" name="Ovál 16">
            <a:extLst>
              <a:ext uri="{FF2B5EF4-FFF2-40B4-BE49-F238E27FC236}">
                <a16:creationId xmlns:a16="http://schemas.microsoft.com/office/drawing/2014/main" id="{728659CB-0A20-4A67-9911-6F826B2D0975}"/>
              </a:ext>
            </a:extLst>
          </p:cNvPr>
          <p:cNvSpPr/>
          <p:nvPr/>
        </p:nvSpPr>
        <p:spPr>
          <a:xfrm>
            <a:off x="7010400" y="1714500"/>
            <a:ext cx="508000" cy="508000"/>
          </a:xfrm>
          <a:prstGeom prst="ellipse">
            <a:avLst/>
          </a:prstGeom>
          <a:solidFill>
            <a:srgbClr val="22C55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cs-CZ" sz="20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2FD5915B-A146-4402-843E-06E0564463F8}"/>
              </a:ext>
            </a:extLst>
          </p:cNvPr>
          <p:cNvSpPr txBox="1"/>
          <p:nvPr/>
        </p:nvSpPr>
        <p:spPr>
          <a:xfrm>
            <a:off x="6121400" y="2311400"/>
            <a:ext cx="22860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b="1">
                <a:solidFill>
                  <a:srgbClr val="FFFFFF"/>
                </a:solidFill>
                <a:latin typeface="Arial Black"/>
              </a:rPr>
              <a:t>PŘIROZENOST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2C4BFFCF-E3CB-4BBF-8A0F-69EC74D949B1}"/>
              </a:ext>
            </a:extLst>
          </p:cNvPr>
          <p:cNvSpPr txBox="1"/>
          <p:nvPr/>
        </p:nvSpPr>
        <p:spPr>
          <a:xfrm>
            <a:off x="6121400" y="2730500"/>
            <a:ext cx="2286000" cy="952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400">
                <a:solidFill>
                  <a:srgbClr val="CBD5E1"/>
                </a:solidFill>
                <a:latin typeface="Arial"/>
                <a:cs typeface="Arial"/>
              </a:rPr>
              <a:t>Přirozený pohyb
celého těla
v bojové situaci</a:t>
            </a:r>
          </a:p>
        </p:txBody>
      </p:sp>
      <p:sp>
        <p:nvSpPr>
          <p:cNvPr id="20" name="Obdélník: se zakulacenými rohy 19">
            <a:extLst>
              <a:ext uri="{FF2B5EF4-FFF2-40B4-BE49-F238E27FC236}">
                <a16:creationId xmlns:a16="http://schemas.microsoft.com/office/drawing/2014/main" id="{BA57CB2B-524E-4C43-A3DE-0015AAD27477}"/>
              </a:ext>
            </a:extLst>
          </p:cNvPr>
          <p:cNvSpPr/>
          <p:nvPr/>
        </p:nvSpPr>
        <p:spPr>
          <a:xfrm>
            <a:off x="8763000" y="1524000"/>
            <a:ext cx="2540000" cy="22860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692C7FF9-CE8B-4258-8D53-10970AA32598}"/>
              </a:ext>
            </a:extLst>
          </p:cNvPr>
          <p:cNvSpPr/>
          <p:nvPr/>
        </p:nvSpPr>
        <p:spPr>
          <a:xfrm>
            <a:off x="8763000" y="1524000"/>
            <a:ext cx="2540000" cy="63500"/>
          </a:xfrm>
          <a:prstGeom prst="rect">
            <a:avLst/>
          </a:prstGeom>
          <a:solidFill>
            <a:srgbClr val="F9731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22" name="Ovál 21">
            <a:extLst>
              <a:ext uri="{FF2B5EF4-FFF2-40B4-BE49-F238E27FC236}">
                <a16:creationId xmlns:a16="http://schemas.microsoft.com/office/drawing/2014/main" id="{7E49AF08-E65A-4451-A017-FC864740D7AE}"/>
              </a:ext>
            </a:extLst>
          </p:cNvPr>
          <p:cNvSpPr/>
          <p:nvPr/>
        </p:nvSpPr>
        <p:spPr>
          <a:xfrm>
            <a:off x="9779000" y="1714500"/>
            <a:ext cx="508000" cy="508000"/>
          </a:xfrm>
          <a:prstGeom prst="ellipse">
            <a:avLst/>
          </a:prstGeom>
          <a:solidFill>
            <a:srgbClr val="F9731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cs-CZ" sz="20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ED2C1B0F-CFDC-44E8-8CE6-DD401AFF1E8E}"/>
              </a:ext>
            </a:extLst>
          </p:cNvPr>
          <p:cNvSpPr txBox="1"/>
          <p:nvPr/>
        </p:nvSpPr>
        <p:spPr>
          <a:xfrm>
            <a:off x="8890000" y="2311400"/>
            <a:ext cx="24130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b="1" dirty="0">
                <a:solidFill>
                  <a:srgbClr val="FFFFFF"/>
                </a:solidFill>
                <a:latin typeface="Arial Black"/>
              </a:rPr>
              <a:t>JEDNODUCHOST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F492EF3A-C6F7-405C-89DE-5B5EDBC2B6D9}"/>
              </a:ext>
            </a:extLst>
          </p:cNvPr>
          <p:cNvSpPr txBox="1"/>
          <p:nvPr/>
        </p:nvSpPr>
        <p:spPr>
          <a:xfrm>
            <a:off x="8890000" y="2730500"/>
            <a:ext cx="2286000" cy="952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pl-PL" sz="1400">
                <a:solidFill>
                  <a:srgbClr val="CBD5E1"/>
                </a:solidFill>
                <a:latin typeface="Arial"/>
                <a:cs typeface="Arial"/>
              </a:rPr>
              <a:t>Jednoduché techniky
snadno použitelné
pod stresem</a:t>
            </a:r>
            <a:endParaRPr lang="cs-CZ" sz="1400">
              <a:solidFill>
                <a:srgbClr val="CBD5E1"/>
              </a:solidFill>
              <a:latin typeface="Arial"/>
              <a:cs typeface="Arial"/>
            </a:endParaRPr>
          </a:p>
        </p:txBody>
      </p:sp>
      <p:sp>
        <p:nvSpPr>
          <p:cNvPr id="25" name="Obdélník: se zakulacenými rohy 24">
            <a:extLst>
              <a:ext uri="{FF2B5EF4-FFF2-40B4-BE49-F238E27FC236}">
                <a16:creationId xmlns:a16="http://schemas.microsoft.com/office/drawing/2014/main" id="{A960962A-7DB8-46FD-BC97-63554C661453}"/>
              </a:ext>
            </a:extLst>
          </p:cNvPr>
          <p:cNvSpPr/>
          <p:nvPr/>
        </p:nvSpPr>
        <p:spPr>
          <a:xfrm>
            <a:off x="457200" y="4064000"/>
            <a:ext cx="11277600" cy="635000"/>
          </a:xfrm>
          <a:prstGeom prst="roundRect">
            <a:avLst/>
          </a:prstGeom>
          <a:solidFill>
            <a:srgbClr val="1E3A5F"/>
          </a:solidFill>
          <a:ln w="12700" cap="flat" cmpd="sng" algn="ctr">
            <a:solidFill>
              <a:srgbClr val="3B82F6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400">
                <a:solidFill>
                  <a:srgbClr val="CBD5E1"/>
                </a:solidFill>
                <a:latin typeface="Arial"/>
                <a:cs typeface="Arial"/>
              </a:rPr>
              <a:t>NSCA: Biomechanické těžiště při nošení balistické ochrany — adaptabilita na rychlou změnu směru a formy pohybu</a:t>
            </a:r>
          </a:p>
        </p:txBody>
      </p:sp>
    </p:spTree>
    <p:extLst>
      <p:ext uri="{BB962C8B-B14F-4D97-AF65-F5344CB8AC3E}">
        <p14:creationId xmlns:p14="http://schemas.microsoft.com/office/powerpoint/2010/main" val="1033165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C02DBA70-C037-40B4-AD8A-123F4330B359}"/>
              </a:ext>
            </a:extLst>
          </p:cNvPr>
          <p:cNvSpPr txBox="1"/>
          <p:nvPr/>
        </p:nvSpPr>
        <p:spPr>
          <a:xfrm>
            <a:off x="457200" y="254000"/>
            <a:ext cx="11277600" cy="571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2800" b="1">
                <a:solidFill>
                  <a:srgbClr val="F97316"/>
                </a:solidFill>
                <a:latin typeface="Arial Black"/>
              </a:rPr>
              <a:t>DYNAMIKA POHYBU A BOKY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DC219E08-0E4B-4D64-BE92-3E537E5BAD16}"/>
              </a:ext>
            </a:extLst>
          </p:cNvPr>
          <p:cNvSpPr/>
          <p:nvPr/>
        </p:nvSpPr>
        <p:spPr>
          <a:xfrm>
            <a:off x="457200" y="863600"/>
            <a:ext cx="11277600" cy="38100"/>
          </a:xfrm>
          <a:prstGeom prst="rect">
            <a:avLst/>
          </a:prstGeom>
          <a:solidFill>
            <a:srgbClr val="F9731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4" name="Obdélník: se zakulacenými rohy 3">
            <a:extLst>
              <a:ext uri="{FF2B5EF4-FFF2-40B4-BE49-F238E27FC236}">
                <a16:creationId xmlns:a16="http://schemas.microsoft.com/office/drawing/2014/main" id="{65C25748-A811-4A13-93BD-8F1679B6A025}"/>
              </a:ext>
            </a:extLst>
          </p:cNvPr>
          <p:cNvSpPr/>
          <p:nvPr/>
        </p:nvSpPr>
        <p:spPr>
          <a:xfrm>
            <a:off x="825500" y="1270000"/>
            <a:ext cx="2349500" cy="15240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60871676-27A6-4E87-93BC-32D5C96FF4F9}"/>
              </a:ext>
            </a:extLst>
          </p:cNvPr>
          <p:cNvSpPr/>
          <p:nvPr/>
        </p:nvSpPr>
        <p:spPr>
          <a:xfrm>
            <a:off x="825500" y="1270000"/>
            <a:ext cx="2349500" cy="63500"/>
          </a:xfrm>
          <a:prstGeom prst="rect">
            <a:avLst/>
          </a:prstGeom>
          <a:solidFill>
            <a:srgbClr val="EF4444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6" name="Ovál 5">
            <a:extLst>
              <a:ext uri="{FF2B5EF4-FFF2-40B4-BE49-F238E27FC236}">
                <a16:creationId xmlns:a16="http://schemas.microsoft.com/office/drawing/2014/main" id="{EFFA1F48-0B97-46E4-97BA-0B662744F112}"/>
              </a:ext>
            </a:extLst>
          </p:cNvPr>
          <p:cNvSpPr/>
          <p:nvPr/>
        </p:nvSpPr>
        <p:spPr>
          <a:xfrm>
            <a:off x="1771650" y="1422400"/>
            <a:ext cx="457200" cy="457200"/>
          </a:xfrm>
          <a:prstGeom prst="ellipse">
            <a:avLst/>
          </a:prstGeom>
          <a:solidFill>
            <a:srgbClr val="EF4444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cs-CZ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9A371FC6-B2AD-479C-90FC-320925972D58}"/>
              </a:ext>
            </a:extLst>
          </p:cNvPr>
          <p:cNvSpPr txBox="1"/>
          <p:nvPr/>
        </p:nvSpPr>
        <p:spPr>
          <a:xfrm>
            <a:off x="952500" y="1930400"/>
            <a:ext cx="2095500" cy="317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600" b="1">
                <a:solidFill>
                  <a:srgbClr val="FFFFFF"/>
                </a:solidFill>
                <a:latin typeface="Arial Black"/>
              </a:rPr>
              <a:t>ROTACE BOKŮ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656A2D15-40B9-4E85-8C5B-FAD356718C7C}"/>
              </a:ext>
            </a:extLst>
          </p:cNvPr>
          <p:cNvSpPr txBox="1"/>
          <p:nvPr/>
        </p:nvSpPr>
        <p:spPr>
          <a:xfrm>
            <a:off x="952500" y="2260600"/>
            <a:ext cx="2095500" cy="508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400">
                <a:solidFill>
                  <a:srgbClr val="CBD5E1"/>
                </a:solidFill>
                <a:latin typeface="Arial"/>
                <a:cs typeface="Arial"/>
              </a:rPr>
              <a:t>Souvislý pohyb
celého trupu</a:t>
            </a:r>
          </a:p>
        </p:txBody>
      </p:sp>
      <p:sp>
        <p:nvSpPr>
          <p:cNvPr id="9" name="Šipka: doprava 8">
            <a:extLst>
              <a:ext uri="{FF2B5EF4-FFF2-40B4-BE49-F238E27FC236}">
                <a16:creationId xmlns:a16="http://schemas.microsoft.com/office/drawing/2014/main" id="{EAB262E2-8257-445D-BF2C-1FEB6FC439F1}"/>
              </a:ext>
            </a:extLst>
          </p:cNvPr>
          <p:cNvSpPr/>
          <p:nvPr/>
        </p:nvSpPr>
        <p:spPr>
          <a:xfrm>
            <a:off x="3200400" y="1879600"/>
            <a:ext cx="330200" cy="304800"/>
          </a:xfrm>
          <a:prstGeom prst="rightArrow">
            <a:avLst/>
          </a:prstGeom>
          <a:solidFill>
            <a:srgbClr val="64748B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0" name="Obdélník: se zakulacenými rohy 9">
            <a:extLst>
              <a:ext uri="{FF2B5EF4-FFF2-40B4-BE49-F238E27FC236}">
                <a16:creationId xmlns:a16="http://schemas.microsoft.com/office/drawing/2014/main" id="{14607842-A678-470B-9654-09E6719D7487}"/>
              </a:ext>
            </a:extLst>
          </p:cNvPr>
          <p:cNvSpPr/>
          <p:nvPr/>
        </p:nvSpPr>
        <p:spPr>
          <a:xfrm>
            <a:off x="3556000" y="1270000"/>
            <a:ext cx="2349500" cy="15240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98363B4B-DEAE-4F4D-BDAE-68324B7F022F}"/>
              </a:ext>
            </a:extLst>
          </p:cNvPr>
          <p:cNvSpPr/>
          <p:nvPr/>
        </p:nvSpPr>
        <p:spPr>
          <a:xfrm>
            <a:off x="3556000" y="1270000"/>
            <a:ext cx="2349500" cy="63500"/>
          </a:xfrm>
          <a:prstGeom prst="rect">
            <a:avLst/>
          </a:prstGeom>
          <a:solidFill>
            <a:srgbClr val="3B82F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2" name="Ovál 11">
            <a:extLst>
              <a:ext uri="{FF2B5EF4-FFF2-40B4-BE49-F238E27FC236}">
                <a16:creationId xmlns:a16="http://schemas.microsoft.com/office/drawing/2014/main" id="{C1165297-2966-4083-93D3-AD59C647F00E}"/>
              </a:ext>
            </a:extLst>
          </p:cNvPr>
          <p:cNvSpPr/>
          <p:nvPr/>
        </p:nvSpPr>
        <p:spPr>
          <a:xfrm>
            <a:off x="4502150" y="1422400"/>
            <a:ext cx="457200" cy="457200"/>
          </a:xfrm>
          <a:prstGeom prst="ellipse">
            <a:avLst/>
          </a:prstGeom>
          <a:solidFill>
            <a:srgbClr val="3B82F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cs-CZ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F42FD768-F953-4911-A408-6743D1C27879}"/>
              </a:ext>
            </a:extLst>
          </p:cNvPr>
          <p:cNvSpPr txBox="1"/>
          <p:nvPr/>
        </p:nvSpPr>
        <p:spPr>
          <a:xfrm>
            <a:off x="3683000" y="1930400"/>
            <a:ext cx="2095500" cy="317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600" b="1">
                <a:solidFill>
                  <a:srgbClr val="FFFFFF"/>
                </a:solidFill>
                <a:latin typeface="Arial Black"/>
              </a:rPr>
              <a:t>VÝŠKA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95B84586-3C50-47AA-A4E6-EE1651510A1D}"/>
              </a:ext>
            </a:extLst>
          </p:cNvPr>
          <p:cNvSpPr txBox="1"/>
          <p:nvPr/>
        </p:nvSpPr>
        <p:spPr>
          <a:xfrm>
            <a:off x="3683000" y="2260600"/>
            <a:ext cx="2095500" cy="508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pt-BR" sz="1400">
                <a:solidFill>
                  <a:srgbClr val="CBD5E1"/>
                </a:solidFill>
                <a:latin typeface="Arial"/>
                <a:cs typeface="Arial"/>
              </a:rPr>
              <a:t>Stejná úroveň
boků a ramen</a:t>
            </a:r>
            <a:endParaRPr lang="cs-CZ" sz="1400">
              <a:solidFill>
                <a:srgbClr val="CBD5E1"/>
              </a:solidFill>
              <a:latin typeface="Arial"/>
              <a:cs typeface="Arial"/>
            </a:endParaRPr>
          </a:p>
        </p:txBody>
      </p:sp>
      <p:sp>
        <p:nvSpPr>
          <p:cNvPr id="15" name="Šipka: doprava 14">
            <a:extLst>
              <a:ext uri="{FF2B5EF4-FFF2-40B4-BE49-F238E27FC236}">
                <a16:creationId xmlns:a16="http://schemas.microsoft.com/office/drawing/2014/main" id="{1268173D-5AD2-4822-8560-6D9CD26DBCB2}"/>
              </a:ext>
            </a:extLst>
          </p:cNvPr>
          <p:cNvSpPr/>
          <p:nvPr/>
        </p:nvSpPr>
        <p:spPr>
          <a:xfrm>
            <a:off x="5930900" y="1879600"/>
            <a:ext cx="330200" cy="304800"/>
          </a:xfrm>
          <a:prstGeom prst="rightArrow">
            <a:avLst/>
          </a:prstGeom>
          <a:solidFill>
            <a:srgbClr val="64748B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6" name="Obdélník: se zakulacenými rohy 15">
            <a:extLst>
              <a:ext uri="{FF2B5EF4-FFF2-40B4-BE49-F238E27FC236}">
                <a16:creationId xmlns:a16="http://schemas.microsoft.com/office/drawing/2014/main" id="{6D72742D-4049-4B15-A848-16B753B9D6E4}"/>
              </a:ext>
            </a:extLst>
          </p:cNvPr>
          <p:cNvSpPr/>
          <p:nvPr/>
        </p:nvSpPr>
        <p:spPr>
          <a:xfrm>
            <a:off x="6286500" y="1270000"/>
            <a:ext cx="2349500" cy="15240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11F67E7A-39EC-4A18-89FA-6FA2AC947F44}"/>
              </a:ext>
            </a:extLst>
          </p:cNvPr>
          <p:cNvSpPr/>
          <p:nvPr/>
        </p:nvSpPr>
        <p:spPr>
          <a:xfrm>
            <a:off x="6286500" y="1270000"/>
            <a:ext cx="2349500" cy="63500"/>
          </a:xfrm>
          <a:prstGeom prst="rect">
            <a:avLst/>
          </a:prstGeom>
          <a:solidFill>
            <a:srgbClr val="22C55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8" name="Ovál 17">
            <a:extLst>
              <a:ext uri="{FF2B5EF4-FFF2-40B4-BE49-F238E27FC236}">
                <a16:creationId xmlns:a16="http://schemas.microsoft.com/office/drawing/2014/main" id="{0A030262-1165-475E-B45C-76ED69E17D95}"/>
              </a:ext>
            </a:extLst>
          </p:cNvPr>
          <p:cNvSpPr/>
          <p:nvPr/>
        </p:nvSpPr>
        <p:spPr>
          <a:xfrm>
            <a:off x="7232650" y="1422400"/>
            <a:ext cx="457200" cy="457200"/>
          </a:xfrm>
          <a:prstGeom prst="ellipse">
            <a:avLst/>
          </a:prstGeom>
          <a:solidFill>
            <a:srgbClr val="22C55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cs-CZ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B4293AE2-5742-436E-9204-89C18347A34B}"/>
              </a:ext>
            </a:extLst>
          </p:cNvPr>
          <p:cNvSpPr txBox="1"/>
          <p:nvPr/>
        </p:nvSpPr>
        <p:spPr>
          <a:xfrm>
            <a:off x="6413500" y="1930400"/>
            <a:ext cx="2095500" cy="317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600" b="1">
                <a:solidFill>
                  <a:srgbClr val="FFFFFF"/>
                </a:solidFill>
                <a:latin typeface="Arial Black"/>
              </a:rPr>
              <a:t>STABILITA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68442B7D-7E33-4552-A002-369A5134CBC2}"/>
              </a:ext>
            </a:extLst>
          </p:cNvPr>
          <p:cNvSpPr txBox="1"/>
          <p:nvPr/>
        </p:nvSpPr>
        <p:spPr>
          <a:xfrm>
            <a:off x="6413500" y="2260600"/>
            <a:ext cx="2095500" cy="508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400">
                <a:solidFill>
                  <a:srgbClr val="CBD5E1"/>
                </a:solidFill>
                <a:latin typeface="Arial"/>
                <a:cs typeface="Arial"/>
              </a:rPr>
              <a:t>Nezvyšovat těžiště,
kruhový pohyb DK</a:t>
            </a:r>
          </a:p>
        </p:txBody>
      </p:sp>
      <p:sp>
        <p:nvSpPr>
          <p:cNvPr id="21" name="Šipka: doprava 20">
            <a:extLst>
              <a:ext uri="{FF2B5EF4-FFF2-40B4-BE49-F238E27FC236}">
                <a16:creationId xmlns:a16="http://schemas.microsoft.com/office/drawing/2014/main" id="{E7E07F80-A68C-4A74-B174-58101623BD3E}"/>
              </a:ext>
            </a:extLst>
          </p:cNvPr>
          <p:cNvSpPr/>
          <p:nvPr/>
        </p:nvSpPr>
        <p:spPr>
          <a:xfrm>
            <a:off x="8661400" y="1879600"/>
            <a:ext cx="330200" cy="304800"/>
          </a:xfrm>
          <a:prstGeom prst="rightArrow">
            <a:avLst/>
          </a:prstGeom>
          <a:solidFill>
            <a:srgbClr val="64748B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22" name="Obdélník: se zakulacenými rohy 21">
            <a:extLst>
              <a:ext uri="{FF2B5EF4-FFF2-40B4-BE49-F238E27FC236}">
                <a16:creationId xmlns:a16="http://schemas.microsoft.com/office/drawing/2014/main" id="{2811B370-D602-41DC-815F-3961CB2F3F80}"/>
              </a:ext>
            </a:extLst>
          </p:cNvPr>
          <p:cNvSpPr/>
          <p:nvPr/>
        </p:nvSpPr>
        <p:spPr>
          <a:xfrm>
            <a:off x="9017000" y="1270000"/>
            <a:ext cx="2349500" cy="15240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9420B0EA-289E-49A9-ADFF-C74C9E5A2085}"/>
              </a:ext>
            </a:extLst>
          </p:cNvPr>
          <p:cNvSpPr/>
          <p:nvPr/>
        </p:nvSpPr>
        <p:spPr>
          <a:xfrm>
            <a:off x="9017000" y="1270000"/>
            <a:ext cx="2349500" cy="63500"/>
          </a:xfrm>
          <a:prstGeom prst="rect">
            <a:avLst/>
          </a:prstGeom>
          <a:solidFill>
            <a:srgbClr val="F9731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24" name="Ovál 23">
            <a:extLst>
              <a:ext uri="{FF2B5EF4-FFF2-40B4-BE49-F238E27FC236}">
                <a16:creationId xmlns:a16="http://schemas.microsoft.com/office/drawing/2014/main" id="{13A4108A-7736-4953-AF91-F1B8834EF8F4}"/>
              </a:ext>
            </a:extLst>
          </p:cNvPr>
          <p:cNvSpPr/>
          <p:nvPr/>
        </p:nvSpPr>
        <p:spPr>
          <a:xfrm>
            <a:off x="9963150" y="1422400"/>
            <a:ext cx="457200" cy="457200"/>
          </a:xfrm>
          <a:prstGeom prst="ellipse">
            <a:avLst/>
          </a:prstGeom>
          <a:solidFill>
            <a:srgbClr val="F9731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cs-CZ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A0B06F83-24F9-4548-B78A-4BC1F80EC385}"/>
              </a:ext>
            </a:extLst>
          </p:cNvPr>
          <p:cNvSpPr txBox="1"/>
          <p:nvPr/>
        </p:nvSpPr>
        <p:spPr>
          <a:xfrm>
            <a:off x="9144000" y="1930400"/>
            <a:ext cx="2095500" cy="317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600" b="1">
                <a:solidFill>
                  <a:srgbClr val="FFFFFF"/>
                </a:solidFill>
                <a:latin typeface="Arial Black"/>
              </a:rPr>
              <a:t>PŘENOS SÍLY</a:t>
            </a:r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3FDB9831-7235-4B4B-8F79-8A4CDBF74400}"/>
              </a:ext>
            </a:extLst>
          </p:cNvPr>
          <p:cNvSpPr txBox="1"/>
          <p:nvPr/>
        </p:nvSpPr>
        <p:spPr>
          <a:xfrm>
            <a:off x="9144000" y="2260600"/>
            <a:ext cx="2095500" cy="508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pl-PL" sz="1400">
                <a:solidFill>
                  <a:srgbClr val="CBD5E1"/>
                </a:solidFill>
                <a:latin typeface="Arial"/>
                <a:cs typeface="Arial"/>
              </a:rPr>
              <a:t>Max přenos z DK
do úderu/kopu</a:t>
            </a:r>
            <a:endParaRPr lang="cs-CZ" sz="1400">
              <a:solidFill>
                <a:srgbClr val="CBD5E1"/>
              </a:solidFill>
              <a:latin typeface="Arial"/>
              <a:cs typeface="Arial"/>
            </a:endParaRPr>
          </a:p>
        </p:txBody>
      </p:sp>
      <p:sp>
        <p:nvSpPr>
          <p:cNvPr id="27" name="Obdélník: se zakulacenými rohy 26">
            <a:extLst>
              <a:ext uri="{FF2B5EF4-FFF2-40B4-BE49-F238E27FC236}">
                <a16:creationId xmlns:a16="http://schemas.microsoft.com/office/drawing/2014/main" id="{F7A756B2-0F83-4576-85BB-1C3CE15FC16C}"/>
              </a:ext>
            </a:extLst>
          </p:cNvPr>
          <p:cNvSpPr/>
          <p:nvPr/>
        </p:nvSpPr>
        <p:spPr>
          <a:xfrm>
            <a:off x="2286000" y="3302000"/>
            <a:ext cx="7620000" cy="698500"/>
          </a:xfrm>
          <a:prstGeom prst="roundRect">
            <a:avLst/>
          </a:prstGeom>
          <a:solidFill>
            <a:srgbClr val="1E3A5F"/>
          </a:solidFill>
          <a:ln w="25400" cap="flat" cmpd="sng" algn="ctr">
            <a:solidFill>
              <a:srgbClr val="3B82F6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b="1">
                <a:solidFill>
                  <a:srgbClr val="FFFFFF"/>
                </a:solidFill>
                <a:latin typeface="Arial"/>
                <a:cs typeface="Arial"/>
              </a:rPr>
              <a:t>CÍL: Maximální přenos síly z dolních končetin do úderu/kopu</a:t>
            </a:r>
          </a:p>
        </p:txBody>
      </p:sp>
      <p:sp>
        <p:nvSpPr>
          <p:cNvPr id="28" name="Obdélník: se zakulacenými rohy 27">
            <a:extLst>
              <a:ext uri="{FF2B5EF4-FFF2-40B4-BE49-F238E27FC236}">
                <a16:creationId xmlns:a16="http://schemas.microsoft.com/office/drawing/2014/main" id="{163B74D5-ECBF-4FDB-8625-8015CFCA2B62}"/>
              </a:ext>
            </a:extLst>
          </p:cNvPr>
          <p:cNvSpPr/>
          <p:nvPr/>
        </p:nvSpPr>
        <p:spPr>
          <a:xfrm>
            <a:off x="457200" y="4318000"/>
            <a:ext cx="11277600" cy="6350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400">
                <a:solidFill>
                  <a:srgbClr val="CBD5E1"/>
                </a:solidFill>
                <a:latin typeface="Arial"/>
                <a:cs typeface="Arial"/>
              </a:rPr>
              <a:t>Stabilitní zásady: Nezvyšovat těžiště • Kruhový pohyb dolních končetin • Stejná úroveň boků a ramen v průběhu pohybu</a:t>
            </a:r>
          </a:p>
        </p:txBody>
      </p:sp>
    </p:spTree>
    <p:extLst>
      <p:ext uri="{BB962C8B-B14F-4D97-AF65-F5344CB8AC3E}">
        <p14:creationId xmlns:p14="http://schemas.microsoft.com/office/powerpoint/2010/main" val="159417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73E71161-164C-4A81-BD9C-A262109C9645}"/>
              </a:ext>
            </a:extLst>
          </p:cNvPr>
          <p:cNvSpPr txBox="1"/>
          <p:nvPr/>
        </p:nvSpPr>
        <p:spPr>
          <a:xfrm>
            <a:off x="457200" y="254000"/>
            <a:ext cx="11277600" cy="571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2800" b="1">
                <a:solidFill>
                  <a:srgbClr val="F97316"/>
                </a:solidFill>
                <a:latin typeface="Arial Black"/>
              </a:rPr>
              <a:t>PÁDY (PÁDOVÁ TECHNIKA)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BCADA867-A9F0-4518-A21C-6E65E2A69D81}"/>
              </a:ext>
            </a:extLst>
          </p:cNvPr>
          <p:cNvSpPr/>
          <p:nvPr/>
        </p:nvSpPr>
        <p:spPr>
          <a:xfrm>
            <a:off x="457200" y="863600"/>
            <a:ext cx="11277600" cy="38100"/>
          </a:xfrm>
          <a:prstGeom prst="rect">
            <a:avLst/>
          </a:prstGeom>
          <a:solidFill>
            <a:srgbClr val="F9731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4" name="Obdélník: se zakulacenými rohy 3">
            <a:extLst>
              <a:ext uri="{FF2B5EF4-FFF2-40B4-BE49-F238E27FC236}">
                <a16:creationId xmlns:a16="http://schemas.microsoft.com/office/drawing/2014/main" id="{4A8D0A40-EF83-4965-9121-079577861FA5}"/>
              </a:ext>
            </a:extLst>
          </p:cNvPr>
          <p:cNvSpPr/>
          <p:nvPr/>
        </p:nvSpPr>
        <p:spPr>
          <a:xfrm>
            <a:off x="2540000" y="1016000"/>
            <a:ext cx="7112000" cy="508000"/>
          </a:xfrm>
          <a:prstGeom prst="roundRect">
            <a:avLst/>
          </a:prstGeom>
          <a:solidFill>
            <a:srgbClr val="3B82F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b="1">
                <a:solidFill>
                  <a:srgbClr val="FFFFFF"/>
                </a:solidFill>
                <a:latin typeface="Arial"/>
                <a:cs typeface="Arial"/>
              </a:rPr>
              <a:t>Účel: Kontrolovaný kontakt se zemí</a:t>
            </a:r>
          </a:p>
        </p:txBody>
      </p:sp>
      <p:sp>
        <p:nvSpPr>
          <p:cNvPr id="5" name="Obdélník: se zakulacenými rohy 4">
            <a:extLst>
              <a:ext uri="{FF2B5EF4-FFF2-40B4-BE49-F238E27FC236}">
                <a16:creationId xmlns:a16="http://schemas.microsoft.com/office/drawing/2014/main" id="{391F8CE2-CCCA-41F3-8B20-BA08DFC0038E}"/>
              </a:ext>
            </a:extLst>
          </p:cNvPr>
          <p:cNvSpPr/>
          <p:nvPr/>
        </p:nvSpPr>
        <p:spPr>
          <a:xfrm>
            <a:off x="457200" y="1778000"/>
            <a:ext cx="5334000" cy="169926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85B15EBE-CFFD-42E5-B0D3-F7D3A4889E9F}"/>
              </a:ext>
            </a:extLst>
          </p:cNvPr>
          <p:cNvSpPr/>
          <p:nvPr/>
        </p:nvSpPr>
        <p:spPr>
          <a:xfrm>
            <a:off x="457200" y="1778000"/>
            <a:ext cx="5334000" cy="63500"/>
          </a:xfrm>
          <a:prstGeom prst="rect">
            <a:avLst/>
          </a:prstGeom>
          <a:solidFill>
            <a:srgbClr val="22C55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D1BE3B52-2F14-4C96-AB91-E2A567483B01}"/>
              </a:ext>
            </a:extLst>
          </p:cNvPr>
          <p:cNvSpPr txBox="1"/>
          <p:nvPr/>
        </p:nvSpPr>
        <p:spPr>
          <a:xfrm>
            <a:off x="584200" y="1930400"/>
            <a:ext cx="50800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2000" b="1">
                <a:solidFill>
                  <a:srgbClr val="22C55E"/>
                </a:solidFill>
                <a:latin typeface="Arial Black"/>
              </a:rPr>
              <a:t>SPORTOVNÍ PÁDY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7E936AA5-CADB-40C1-8200-C11D52C206D2}"/>
              </a:ext>
            </a:extLst>
          </p:cNvPr>
          <p:cNvSpPr txBox="1"/>
          <p:nvPr/>
        </p:nvSpPr>
        <p:spPr>
          <a:xfrm>
            <a:off x="711200" y="2387600"/>
            <a:ext cx="4953000" cy="1397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600">
                <a:solidFill>
                  <a:srgbClr val="CBD5E1"/>
                </a:solidFill>
                <a:latin typeface="Arial"/>
                <a:cs typeface="Arial"/>
              </a:rPr>
              <a:t>• Pád vpřed
• Pád vzad
• Pád stranou
• Kotoul vpřed/vzad</a:t>
            </a:r>
          </a:p>
        </p:txBody>
      </p:sp>
      <p:sp>
        <p:nvSpPr>
          <p:cNvPr id="9" name="Obdélník: se zakulacenými rohy 8">
            <a:extLst>
              <a:ext uri="{FF2B5EF4-FFF2-40B4-BE49-F238E27FC236}">
                <a16:creationId xmlns:a16="http://schemas.microsoft.com/office/drawing/2014/main" id="{24A7F9CE-6D25-429E-AA82-DD7146669014}"/>
              </a:ext>
            </a:extLst>
          </p:cNvPr>
          <p:cNvSpPr/>
          <p:nvPr/>
        </p:nvSpPr>
        <p:spPr>
          <a:xfrm>
            <a:off x="6400800" y="1778000"/>
            <a:ext cx="5334000" cy="169926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69D647F5-8442-4864-9C59-4779ECCC914B}"/>
              </a:ext>
            </a:extLst>
          </p:cNvPr>
          <p:cNvSpPr/>
          <p:nvPr/>
        </p:nvSpPr>
        <p:spPr>
          <a:xfrm>
            <a:off x="6400800" y="1778000"/>
            <a:ext cx="5334000" cy="63500"/>
          </a:xfrm>
          <a:prstGeom prst="rect">
            <a:avLst/>
          </a:prstGeom>
          <a:solidFill>
            <a:srgbClr val="EF4444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5D6369CC-07AF-45F3-B1F8-641876122E2A}"/>
              </a:ext>
            </a:extLst>
          </p:cNvPr>
          <p:cNvSpPr txBox="1"/>
          <p:nvPr/>
        </p:nvSpPr>
        <p:spPr>
          <a:xfrm>
            <a:off x="6527800" y="1930400"/>
            <a:ext cx="50800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2000" b="1">
                <a:solidFill>
                  <a:srgbClr val="EF4444"/>
                </a:solidFill>
                <a:latin typeface="Arial Black"/>
              </a:rPr>
              <a:t>BOJOVÉ PÁDY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822DD2FF-93E1-4D8A-93DB-5B8E8B38BBA9}"/>
              </a:ext>
            </a:extLst>
          </p:cNvPr>
          <p:cNvSpPr txBox="1"/>
          <p:nvPr/>
        </p:nvSpPr>
        <p:spPr>
          <a:xfrm>
            <a:off x="6654800" y="2387600"/>
            <a:ext cx="4953000" cy="1397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600">
                <a:solidFill>
                  <a:srgbClr val="CBD5E1"/>
                </a:solidFill>
                <a:latin typeface="Arial"/>
                <a:cs typeface="Arial"/>
              </a:rPr>
              <a:t>• Se zbraní v ruce
• Sebrání zbraně ze země
• Střelba z polohy na zemi
• Skrytí za překážku</a:t>
            </a:r>
          </a:p>
        </p:txBody>
      </p:sp>
      <p:sp>
        <p:nvSpPr>
          <p:cNvPr id="13" name="Obdélník: se zakulacenými rohy 12">
            <a:extLst>
              <a:ext uri="{FF2B5EF4-FFF2-40B4-BE49-F238E27FC236}">
                <a16:creationId xmlns:a16="http://schemas.microsoft.com/office/drawing/2014/main" id="{B5FD37BD-3B6F-43E6-8F16-30437A4963A0}"/>
              </a:ext>
            </a:extLst>
          </p:cNvPr>
          <p:cNvSpPr/>
          <p:nvPr/>
        </p:nvSpPr>
        <p:spPr>
          <a:xfrm>
            <a:off x="457200" y="3076741"/>
            <a:ext cx="11277600" cy="381000"/>
          </a:xfrm>
          <a:prstGeom prst="roundRect">
            <a:avLst/>
          </a:prstGeom>
          <a:solidFill>
            <a:srgbClr val="1E3A5F"/>
          </a:solidFill>
          <a:ln w="12700" cap="flat" cmpd="sng" algn="ctr">
            <a:solidFill>
              <a:srgbClr val="3B82F6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500">
                <a:solidFill>
                  <a:srgbClr val="CBD5E1"/>
                </a:solidFill>
                <a:latin typeface="Arial"/>
                <a:cs typeface="Arial"/>
              </a:rPr>
              <a:t>Klíčové body: Bezpečné utlumení nárazu  •  Okamžitý návrat do postoje  •  Ztráta rovnováhy → kontrolovaný pád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08967BE6-1BB5-4D48-12A0-3A4E42CB504B}"/>
              </a:ext>
            </a:extLst>
          </p:cNvPr>
          <p:cNvSpPr txBox="1"/>
          <p:nvPr/>
        </p:nvSpPr>
        <p:spPr>
          <a:xfrm>
            <a:off x="457200" y="3477260"/>
            <a:ext cx="11277600" cy="571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2800" b="1">
                <a:solidFill>
                  <a:srgbClr val="F97316"/>
                </a:solidFill>
                <a:latin typeface="Arial Black"/>
              </a:rPr>
              <a:t>PREVENCE PŘI VÝCVIKU PÁDŮ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A66E3A71-1DBA-B0A8-3C88-AF1846CB5F99}"/>
              </a:ext>
            </a:extLst>
          </p:cNvPr>
          <p:cNvSpPr/>
          <p:nvPr/>
        </p:nvSpPr>
        <p:spPr>
          <a:xfrm>
            <a:off x="457200" y="4086860"/>
            <a:ext cx="11277600" cy="38100"/>
          </a:xfrm>
          <a:prstGeom prst="rect">
            <a:avLst/>
          </a:prstGeom>
          <a:solidFill>
            <a:srgbClr val="F9731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6" name="Obdélník: se zakulacenými rohy 15">
            <a:extLst>
              <a:ext uri="{FF2B5EF4-FFF2-40B4-BE49-F238E27FC236}">
                <a16:creationId xmlns:a16="http://schemas.microsoft.com/office/drawing/2014/main" id="{91F09772-1DB6-30E0-6361-882C23055E95}"/>
              </a:ext>
            </a:extLst>
          </p:cNvPr>
          <p:cNvSpPr/>
          <p:nvPr/>
        </p:nvSpPr>
        <p:spPr>
          <a:xfrm>
            <a:off x="457200" y="4366260"/>
            <a:ext cx="2540000" cy="15240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48B58134-9FF7-A68A-5DB9-D4A638AF3424}"/>
              </a:ext>
            </a:extLst>
          </p:cNvPr>
          <p:cNvSpPr/>
          <p:nvPr/>
        </p:nvSpPr>
        <p:spPr>
          <a:xfrm>
            <a:off x="457200" y="4366260"/>
            <a:ext cx="2540000" cy="63500"/>
          </a:xfrm>
          <a:prstGeom prst="rect">
            <a:avLst/>
          </a:prstGeom>
          <a:solidFill>
            <a:srgbClr val="EF4444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8" name="Ovál 17">
            <a:extLst>
              <a:ext uri="{FF2B5EF4-FFF2-40B4-BE49-F238E27FC236}">
                <a16:creationId xmlns:a16="http://schemas.microsoft.com/office/drawing/2014/main" id="{6324B4B2-E648-3214-6A5F-D380F0DCE128}"/>
              </a:ext>
            </a:extLst>
          </p:cNvPr>
          <p:cNvSpPr/>
          <p:nvPr/>
        </p:nvSpPr>
        <p:spPr>
          <a:xfrm>
            <a:off x="1473200" y="4556760"/>
            <a:ext cx="508000" cy="508000"/>
          </a:xfrm>
          <a:prstGeom prst="ellipse">
            <a:avLst/>
          </a:prstGeom>
          <a:solidFill>
            <a:srgbClr val="EF4444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cs-CZ" sz="20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98EB810D-F29D-0843-28A0-1C813AC1C714}"/>
              </a:ext>
            </a:extLst>
          </p:cNvPr>
          <p:cNvSpPr txBox="1"/>
          <p:nvPr/>
        </p:nvSpPr>
        <p:spPr>
          <a:xfrm>
            <a:off x="584200" y="5153660"/>
            <a:ext cx="22860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b="1">
                <a:solidFill>
                  <a:srgbClr val="FFFFFF"/>
                </a:solidFill>
                <a:latin typeface="Arial Black"/>
              </a:rPr>
              <a:t>ROZCVIČENÍ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AA1D4E2B-3FD1-9A4A-5B26-F6CC63FB4F3E}"/>
              </a:ext>
            </a:extLst>
          </p:cNvPr>
          <p:cNvSpPr txBox="1"/>
          <p:nvPr/>
        </p:nvSpPr>
        <p:spPr>
          <a:xfrm>
            <a:off x="584200" y="5572760"/>
            <a:ext cx="2286000" cy="571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400">
                <a:solidFill>
                  <a:srgbClr val="CBD5E1"/>
                </a:solidFill>
                <a:latin typeface="Arial"/>
                <a:cs typeface="Arial"/>
              </a:rPr>
              <a:t>Specifické rozcvičení
kloubního aparátu</a:t>
            </a:r>
          </a:p>
        </p:txBody>
      </p:sp>
      <p:sp>
        <p:nvSpPr>
          <p:cNvPr id="21" name="Obdélník: se zakulacenými rohy 20">
            <a:extLst>
              <a:ext uri="{FF2B5EF4-FFF2-40B4-BE49-F238E27FC236}">
                <a16:creationId xmlns:a16="http://schemas.microsoft.com/office/drawing/2014/main" id="{DCD73A36-C6D6-983E-3E9E-4DC07975F4C6}"/>
              </a:ext>
            </a:extLst>
          </p:cNvPr>
          <p:cNvSpPr/>
          <p:nvPr/>
        </p:nvSpPr>
        <p:spPr>
          <a:xfrm>
            <a:off x="3225800" y="4366260"/>
            <a:ext cx="2540000" cy="15240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1FF68716-7787-5DBB-65AD-9F1ECEE8D369}"/>
              </a:ext>
            </a:extLst>
          </p:cNvPr>
          <p:cNvSpPr/>
          <p:nvPr/>
        </p:nvSpPr>
        <p:spPr>
          <a:xfrm>
            <a:off x="3225800" y="4366260"/>
            <a:ext cx="2540000" cy="63500"/>
          </a:xfrm>
          <a:prstGeom prst="rect">
            <a:avLst/>
          </a:prstGeom>
          <a:solidFill>
            <a:srgbClr val="3B82F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23" name="Ovál 22">
            <a:extLst>
              <a:ext uri="{FF2B5EF4-FFF2-40B4-BE49-F238E27FC236}">
                <a16:creationId xmlns:a16="http://schemas.microsoft.com/office/drawing/2014/main" id="{1CEE1F53-F869-5BD8-6A8E-DBF0272A359B}"/>
              </a:ext>
            </a:extLst>
          </p:cNvPr>
          <p:cNvSpPr/>
          <p:nvPr/>
        </p:nvSpPr>
        <p:spPr>
          <a:xfrm>
            <a:off x="4241800" y="4556760"/>
            <a:ext cx="508000" cy="508000"/>
          </a:xfrm>
          <a:prstGeom prst="ellipse">
            <a:avLst/>
          </a:prstGeom>
          <a:solidFill>
            <a:srgbClr val="3B82F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cs-CZ" sz="20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16D08C34-1BC5-4FDC-F1B7-D5AE2A375FB2}"/>
              </a:ext>
            </a:extLst>
          </p:cNvPr>
          <p:cNvSpPr txBox="1"/>
          <p:nvPr/>
        </p:nvSpPr>
        <p:spPr>
          <a:xfrm>
            <a:off x="3352800" y="5153660"/>
            <a:ext cx="22860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b="1">
                <a:solidFill>
                  <a:srgbClr val="FFFFFF"/>
                </a:solidFill>
                <a:latin typeface="Arial Black"/>
              </a:rPr>
              <a:t>POVRCH</a:t>
            </a: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3783BEDE-561E-9DD5-F0D9-CC7B8145D50A}"/>
              </a:ext>
            </a:extLst>
          </p:cNvPr>
          <p:cNvSpPr txBox="1"/>
          <p:nvPr/>
        </p:nvSpPr>
        <p:spPr>
          <a:xfrm>
            <a:off x="3352800" y="5572760"/>
            <a:ext cx="2286000" cy="571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400" dirty="0">
                <a:solidFill>
                  <a:srgbClr val="CBD5E1"/>
                </a:solidFill>
                <a:latin typeface="Arial"/>
                <a:cs typeface="Arial"/>
              </a:rPr>
              <a:t>Kontrola povrchu
(čistota, bezpečnost)</a:t>
            </a:r>
          </a:p>
        </p:txBody>
      </p:sp>
      <p:sp>
        <p:nvSpPr>
          <p:cNvPr id="26" name="Obdélník: se zakulacenými rohy 25">
            <a:extLst>
              <a:ext uri="{FF2B5EF4-FFF2-40B4-BE49-F238E27FC236}">
                <a16:creationId xmlns:a16="http://schemas.microsoft.com/office/drawing/2014/main" id="{B3C64FEF-DBBD-FD08-D9AA-084EC3B13599}"/>
              </a:ext>
            </a:extLst>
          </p:cNvPr>
          <p:cNvSpPr/>
          <p:nvPr/>
        </p:nvSpPr>
        <p:spPr>
          <a:xfrm>
            <a:off x="5994400" y="4366260"/>
            <a:ext cx="2540000" cy="15240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0239E5D3-91EE-5B2A-AB84-8260524CBAD0}"/>
              </a:ext>
            </a:extLst>
          </p:cNvPr>
          <p:cNvSpPr/>
          <p:nvPr/>
        </p:nvSpPr>
        <p:spPr>
          <a:xfrm>
            <a:off x="5994400" y="4366260"/>
            <a:ext cx="2540000" cy="63500"/>
          </a:xfrm>
          <a:prstGeom prst="rect">
            <a:avLst/>
          </a:prstGeom>
          <a:solidFill>
            <a:srgbClr val="22C55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28" name="Ovál 27">
            <a:extLst>
              <a:ext uri="{FF2B5EF4-FFF2-40B4-BE49-F238E27FC236}">
                <a16:creationId xmlns:a16="http://schemas.microsoft.com/office/drawing/2014/main" id="{1A1B9E48-F112-8D9C-4BE3-26E4BEF7DE08}"/>
              </a:ext>
            </a:extLst>
          </p:cNvPr>
          <p:cNvSpPr/>
          <p:nvPr/>
        </p:nvSpPr>
        <p:spPr>
          <a:xfrm>
            <a:off x="7010400" y="4556760"/>
            <a:ext cx="508000" cy="508000"/>
          </a:xfrm>
          <a:prstGeom prst="ellipse">
            <a:avLst/>
          </a:prstGeom>
          <a:solidFill>
            <a:srgbClr val="22C55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cs-CZ" sz="20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62ABFE45-1139-A33E-2E88-4F4CB3886252}"/>
              </a:ext>
            </a:extLst>
          </p:cNvPr>
          <p:cNvSpPr txBox="1"/>
          <p:nvPr/>
        </p:nvSpPr>
        <p:spPr>
          <a:xfrm>
            <a:off x="6121400" y="5153660"/>
            <a:ext cx="22860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b="1">
                <a:solidFill>
                  <a:srgbClr val="FFFFFF"/>
                </a:solidFill>
                <a:latin typeface="Arial Black"/>
              </a:rPr>
              <a:t>METODIKA</a:t>
            </a:r>
          </a:p>
        </p:txBody>
      </p:sp>
      <p:sp>
        <p:nvSpPr>
          <p:cNvPr id="30" name="TextovéPole 29">
            <a:extLst>
              <a:ext uri="{FF2B5EF4-FFF2-40B4-BE49-F238E27FC236}">
                <a16:creationId xmlns:a16="http://schemas.microsoft.com/office/drawing/2014/main" id="{B3BDBAA8-FFD8-6AA7-0AE6-3688733391EE}"/>
              </a:ext>
            </a:extLst>
          </p:cNvPr>
          <p:cNvSpPr txBox="1"/>
          <p:nvPr/>
        </p:nvSpPr>
        <p:spPr>
          <a:xfrm>
            <a:off x="6121400" y="5572760"/>
            <a:ext cx="2286000" cy="571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400">
                <a:solidFill>
                  <a:srgbClr val="CBD5E1"/>
                </a:solidFill>
                <a:latin typeface="Arial"/>
                <a:cs typeface="Arial"/>
              </a:rPr>
              <a:t>Od měkkého k tvrdému
Od statiky k dynamice</a:t>
            </a:r>
          </a:p>
        </p:txBody>
      </p:sp>
      <p:sp>
        <p:nvSpPr>
          <p:cNvPr id="31" name="Obdélník: se zakulacenými rohy 30">
            <a:extLst>
              <a:ext uri="{FF2B5EF4-FFF2-40B4-BE49-F238E27FC236}">
                <a16:creationId xmlns:a16="http://schemas.microsoft.com/office/drawing/2014/main" id="{2C236776-D801-23EA-9C10-6CB1DD7D681C}"/>
              </a:ext>
            </a:extLst>
          </p:cNvPr>
          <p:cNvSpPr/>
          <p:nvPr/>
        </p:nvSpPr>
        <p:spPr>
          <a:xfrm>
            <a:off x="8763000" y="4366260"/>
            <a:ext cx="2540000" cy="15240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32" name="Obdélník 31">
            <a:extLst>
              <a:ext uri="{FF2B5EF4-FFF2-40B4-BE49-F238E27FC236}">
                <a16:creationId xmlns:a16="http://schemas.microsoft.com/office/drawing/2014/main" id="{18CE727E-0D0F-F56A-7514-5079EB8A4D8A}"/>
              </a:ext>
            </a:extLst>
          </p:cNvPr>
          <p:cNvSpPr/>
          <p:nvPr/>
        </p:nvSpPr>
        <p:spPr>
          <a:xfrm>
            <a:off x="8763000" y="4366260"/>
            <a:ext cx="2540000" cy="63500"/>
          </a:xfrm>
          <a:prstGeom prst="rect">
            <a:avLst/>
          </a:prstGeom>
          <a:solidFill>
            <a:srgbClr val="F9731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33" name="Ovál 32">
            <a:extLst>
              <a:ext uri="{FF2B5EF4-FFF2-40B4-BE49-F238E27FC236}">
                <a16:creationId xmlns:a16="http://schemas.microsoft.com/office/drawing/2014/main" id="{21B12BDB-2461-042C-6903-2E834AAFEED1}"/>
              </a:ext>
            </a:extLst>
          </p:cNvPr>
          <p:cNvSpPr/>
          <p:nvPr/>
        </p:nvSpPr>
        <p:spPr>
          <a:xfrm>
            <a:off x="9779000" y="4556760"/>
            <a:ext cx="508000" cy="508000"/>
          </a:xfrm>
          <a:prstGeom prst="ellipse">
            <a:avLst/>
          </a:prstGeom>
          <a:solidFill>
            <a:srgbClr val="F9731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cs-CZ" sz="20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34" name="TextovéPole 33">
            <a:extLst>
              <a:ext uri="{FF2B5EF4-FFF2-40B4-BE49-F238E27FC236}">
                <a16:creationId xmlns:a16="http://schemas.microsoft.com/office/drawing/2014/main" id="{01732A22-CE41-121F-EB06-FBE6783E15B3}"/>
              </a:ext>
            </a:extLst>
          </p:cNvPr>
          <p:cNvSpPr txBox="1"/>
          <p:nvPr/>
        </p:nvSpPr>
        <p:spPr>
          <a:xfrm>
            <a:off x="8890000" y="5153660"/>
            <a:ext cx="22860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b="1">
                <a:solidFill>
                  <a:srgbClr val="FFFFFF"/>
                </a:solidFill>
                <a:latin typeface="Arial Black"/>
              </a:rPr>
              <a:t>BEZPEČNOST</a:t>
            </a:r>
          </a:p>
        </p:txBody>
      </p:sp>
      <p:sp>
        <p:nvSpPr>
          <p:cNvPr id="35" name="TextovéPole 34">
            <a:extLst>
              <a:ext uri="{FF2B5EF4-FFF2-40B4-BE49-F238E27FC236}">
                <a16:creationId xmlns:a16="http://schemas.microsoft.com/office/drawing/2014/main" id="{667BA62D-577E-1F7C-17CF-5F70471BBD48}"/>
              </a:ext>
            </a:extLst>
          </p:cNvPr>
          <p:cNvSpPr txBox="1"/>
          <p:nvPr/>
        </p:nvSpPr>
        <p:spPr>
          <a:xfrm>
            <a:off x="8890000" y="5572760"/>
            <a:ext cx="2286000" cy="571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400">
                <a:solidFill>
                  <a:srgbClr val="CBD5E1"/>
                </a:solidFill>
                <a:latin typeface="Arial"/>
                <a:cs typeface="Arial"/>
              </a:rPr>
              <a:t>Bezpečnostní pokyny
pro skupinový nácvik</a:t>
            </a:r>
          </a:p>
        </p:txBody>
      </p:sp>
    </p:spTree>
    <p:extLst>
      <p:ext uri="{BB962C8B-B14F-4D97-AF65-F5344CB8AC3E}">
        <p14:creationId xmlns:p14="http://schemas.microsoft.com/office/powerpoint/2010/main" val="988741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9836C8B0-94AF-4F69-9487-604A6767442C}"/>
              </a:ext>
            </a:extLst>
          </p:cNvPr>
          <p:cNvSpPr txBox="1"/>
          <p:nvPr/>
        </p:nvSpPr>
        <p:spPr>
          <a:xfrm>
            <a:off x="457200" y="254000"/>
            <a:ext cx="11277600" cy="571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2800" b="1">
                <a:solidFill>
                  <a:srgbClr val="F97316"/>
                </a:solidFill>
                <a:latin typeface="Arial Black"/>
              </a:rPr>
              <a:t>KRYTY (OBRANNÉ TECHNIKY)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E9BA095B-E8C1-43A8-850C-40674CBDA427}"/>
              </a:ext>
            </a:extLst>
          </p:cNvPr>
          <p:cNvSpPr/>
          <p:nvPr/>
        </p:nvSpPr>
        <p:spPr>
          <a:xfrm>
            <a:off x="457200" y="863600"/>
            <a:ext cx="11277600" cy="38100"/>
          </a:xfrm>
          <a:prstGeom prst="rect">
            <a:avLst/>
          </a:prstGeom>
          <a:solidFill>
            <a:srgbClr val="F9731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4" name="Obdélník: se zakulacenými rohy 3">
            <a:extLst>
              <a:ext uri="{FF2B5EF4-FFF2-40B4-BE49-F238E27FC236}">
                <a16:creationId xmlns:a16="http://schemas.microsoft.com/office/drawing/2014/main" id="{81D08F0F-2FE9-48ED-82C0-98C3227A6B23}"/>
              </a:ext>
            </a:extLst>
          </p:cNvPr>
          <p:cNvSpPr/>
          <p:nvPr/>
        </p:nvSpPr>
        <p:spPr>
          <a:xfrm>
            <a:off x="2540000" y="1016000"/>
            <a:ext cx="7112000" cy="482600"/>
          </a:xfrm>
          <a:prstGeom prst="roundRect">
            <a:avLst/>
          </a:prstGeom>
          <a:solidFill>
            <a:srgbClr val="3B82F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600" b="1">
                <a:solidFill>
                  <a:srgbClr val="FFFFFF"/>
                </a:solidFill>
                <a:latin typeface="Arial"/>
                <a:cs typeface="Arial"/>
              </a:rPr>
              <a:t>Účel: Zabránit či odrazit bezprostřední fyzický útok</a:t>
            </a:r>
          </a:p>
        </p:txBody>
      </p:sp>
      <p:sp>
        <p:nvSpPr>
          <p:cNvPr id="5" name="Šipka: dvojitá 4">
            <a:extLst>
              <a:ext uri="{FF2B5EF4-FFF2-40B4-BE49-F238E27FC236}">
                <a16:creationId xmlns:a16="http://schemas.microsoft.com/office/drawing/2014/main" id="{1678D30A-72E4-41FF-9613-0540370F50E5}"/>
              </a:ext>
            </a:extLst>
          </p:cNvPr>
          <p:cNvSpPr/>
          <p:nvPr/>
        </p:nvSpPr>
        <p:spPr>
          <a:xfrm>
            <a:off x="1524000" y="1778000"/>
            <a:ext cx="2540000" cy="762000"/>
          </a:xfrm>
          <a:prstGeom prst="chevron">
            <a:avLst/>
          </a:prstGeom>
          <a:solidFill>
            <a:srgbClr val="F9731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b="1">
                <a:solidFill>
                  <a:srgbClr val="FFFFFF"/>
                </a:solidFill>
                <a:latin typeface="Arial Black"/>
              </a:rPr>
              <a:t>ÚHYB</a:t>
            </a:r>
          </a:p>
        </p:txBody>
      </p:sp>
      <p:sp>
        <p:nvSpPr>
          <p:cNvPr id="6" name="Šipka: dvojitá 5">
            <a:extLst>
              <a:ext uri="{FF2B5EF4-FFF2-40B4-BE49-F238E27FC236}">
                <a16:creationId xmlns:a16="http://schemas.microsoft.com/office/drawing/2014/main" id="{6A87FCE3-BDD1-42DE-BEFE-F106ECB687E9}"/>
              </a:ext>
            </a:extLst>
          </p:cNvPr>
          <p:cNvSpPr/>
          <p:nvPr/>
        </p:nvSpPr>
        <p:spPr>
          <a:xfrm>
            <a:off x="4826000" y="1778000"/>
            <a:ext cx="2540000" cy="762000"/>
          </a:xfrm>
          <a:prstGeom prst="chevron">
            <a:avLst/>
          </a:prstGeom>
          <a:solidFill>
            <a:srgbClr val="3B82F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b="1">
                <a:solidFill>
                  <a:srgbClr val="FFFFFF"/>
                </a:solidFill>
                <a:latin typeface="Arial Black"/>
              </a:rPr>
              <a:t>KRYT</a:t>
            </a:r>
          </a:p>
        </p:txBody>
      </p:sp>
      <p:sp>
        <p:nvSpPr>
          <p:cNvPr id="7" name="Šipka: dvojitá 6">
            <a:extLst>
              <a:ext uri="{FF2B5EF4-FFF2-40B4-BE49-F238E27FC236}">
                <a16:creationId xmlns:a16="http://schemas.microsoft.com/office/drawing/2014/main" id="{688EB75C-A0EF-41C2-918C-F9B14EA029F4}"/>
              </a:ext>
            </a:extLst>
          </p:cNvPr>
          <p:cNvSpPr/>
          <p:nvPr/>
        </p:nvSpPr>
        <p:spPr>
          <a:xfrm>
            <a:off x="8128000" y="1778000"/>
            <a:ext cx="2540000" cy="762000"/>
          </a:xfrm>
          <a:prstGeom prst="chevron">
            <a:avLst/>
          </a:prstGeom>
          <a:solidFill>
            <a:srgbClr val="EF4444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b="1">
                <a:solidFill>
                  <a:srgbClr val="FFFFFF"/>
                </a:solidFill>
                <a:latin typeface="Arial Black"/>
              </a:rPr>
              <a:t>KONTRA-ÚDER</a:t>
            </a:r>
          </a:p>
        </p:txBody>
      </p:sp>
      <p:sp>
        <p:nvSpPr>
          <p:cNvPr id="8" name="Obdélník: se zakulacenými rohy 7">
            <a:extLst>
              <a:ext uri="{FF2B5EF4-FFF2-40B4-BE49-F238E27FC236}">
                <a16:creationId xmlns:a16="http://schemas.microsoft.com/office/drawing/2014/main" id="{0AC76553-A60B-49B4-BE0C-A26BF5D13F93}"/>
              </a:ext>
            </a:extLst>
          </p:cNvPr>
          <p:cNvSpPr/>
          <p:nvPr/>
        </p:nvSpPr>
        <p:spPr>
          <a:xfrm>
            <a:off x="457200" y="2921000"/>
            <a:ext cx="5334000" cy="13970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F4FEA9A-2258-49E8-BAAE-CE06349A8D58}"/>
              </a:ext>
            </a:extLst>
          </p:cNvPr>
          <p:cNvSpPr/>
          <p:nvPr/>
        </p:nvSpPr>
        <p:spPr>
          <a:xfrm>
            <a:off x="457200" y="2921000"/>
            <a:ext cx="5334000" cy="63500"/>
          </a:xfrm>
          <a:prstGeom prst="rect">
            <a:avLst/>
          </a:prstGeom>
          <a:solidFill>
            <a:srgbClr val="EF4444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32A1CC54-AF2F-47FE-AC00-6EF128E3648C}"/>
              </a:ext>
            </a:extLst>
          </p:cNvPr>
          <p:cNvSpPr txBox="1"/>
          <p:nvPr/>
        </p:nvSpPr>
        <p:spPr>
          <a:xfrm>
            <a:off x="584200" y="3073400"/>
            <a:ext cx="5080000" cy="3556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b="1">
                <a:solidFill>
                  <a:srgbClr val="EF4444"/>
                </a:solidFill>
                <a:latin typeface="Arial Black"/>
              </a:rPr>
              <a:t>TVRDÉ KRYTY (BLOKY)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0CF38E1D-2CB3-4D85-86BC-916305C7D46F}"/>
              </a:ext>
            </a:extLst>
          </p:cNvPr>
          <p:cNvSpPr txBox="1"/>
          <p:nvPr/>
        </p:nvSpPr>
        <p:spPr>
          <a:xfrm>
            <a:off x="711200" y="3492500"/>
            <a:ext cx="4953000" cy="698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600">
                <a:solidFill>
                  <a:srgbClr val="CBD5E1"/>
                </a:solidFill>
                <a:latin typeface="Arial"/>
                <a:cs typeface="Arial"/>
              </a:rPr>
              <a:t>Přímé zastavení útoku silou
Blokování pomocí předloktí</a:t>
            </a:r>
          </a:p>
        </p:txBody>
      </p:sp>
      <p:sp>
        <p:nvSpPr>
          <p:cNvPr id="12" name="Obdélník: se zakulacenými rohy 11">
            <a:extLst>
              <a:ext uri="{FF2B5EF4-FFF2-40B4-BE49-F238E27FC236}">
                <a16:creationId xmlns:a16="http://schemas.microsoft.com/office/drawing/2014/main" id="{8F303966-8BA4-4C06-B87D-C29564470B68}"/>
              </a:ext>
            </a:extLst>
          </p:cNvPr>
          <p:cNvSpPr/>
          <p:nvPr/>
        </p:nvSpPr>
        <p:spPr>
          <a:xfrm>
            <a:off x="6400800" y="2921000"/>
            <a:ext cx="5334000" cy="13970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4559A805-022D-4F8E-A82C-4DDC91BD4112}"/>
              </a:ext>
            </a:extLst>
          </p:cNvPr>
          <p:cNvSpPr/>
          <p:nvPr/>
        </p:nvSpPr>
        <p:spPr>
          <a:xfrm>
            <a:off x="6400800" y="2921000"/>
            <a:ext cx="5334000" cy="63500"/>
          </a:xfrm>
          <a:prstGeom prst="rect">
            <a:avLst/>
          </a:prstGeom>
          <a:solidFill>
            <a:srgbClr val="22C55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69B1044C-1FD2-4840-B23E-70D7010A0C2B}"/>
              </a:ext>
            </a:extLst>
          </p:cNvPr>
          <p:cNvSpPr txBox="1"/>
          <p:nvPr/>
        </p:nvSpPr>
        <p:spPr>
          <a:xfrm>
            <a:off x="6527800" y="3073400"/>
            <a:ext cx="5080000" cy="3556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b="1">
                <a:solidFill>
                  <a:srgbClr val="22C55E"/>
                </a:solidFill>
                <a:latin typeface="Arial Black"/>
              </a:rPr>
              <a:t>MĚKKÉ KRYTY (SVEDENÍ)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81B99299-CBFF-4351-9D99-63E7C1AC501C}"/>
              </a:ext>
            </a:extLst>
          </p:cNvPr>
          <p:cNvSpPr txBox="1"/>
          <p:nvPr/>
        </p:nvSpPr>
        <p:spPr>
          <a:xfrm>
            <a:off x="6654800" y="3492500"/>
            <a:ext cx="4953000" cy="698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600">
                <a:solidFill>
                  <a:srgbClr val="CBD5E1"/>
                </a:solidFill>
                <a:latin typeface="Arial"/>
                <a:cs typeface="Arial"/>
              </a:rPr>
              <a:t>Svedení útoku do jiného směru
Využití síly protivníka</a:t>
            </a:r>
          </a:p>
        </p:txBody>
      </p:sp>
      <p:sp>
        <p:nvSpPr>
          <p:cNvPr id="16" name="Obdélník: se zakulacenými rohy 15">
            <a:extLst>
              <a:ext uri="{FF2B5EF4-FFF2-40B4-BE49-F238E27FC236}">
                <a16:creationId xmlns:a16="http://schemas.microsoft.com/office/drawing/2014/main" id="{AFF6EB33-6E9A-443B-8634-346AFB7EEB41}"/>
              </a:ext>
            </a:extLst>
          </p:cNvPr>
          <p:cNvSpPr/>
          <p:nvPr/>
        </p:nvSpPr>
        <p:spPr>
          <a:xfrm>
            <a:off x="457200" y="4572000"/>
            <a:ext cx="11277600" cy="571500"/>
          </a:xfrm>
          <a:prstGeom prst="roundRect">
            <a:avLst/>
          </a:prstGeom>
          <a:solidFill>
            <a:srgbClr val="1E3A5F"/>
          </a:solidFill>
          <a:ln w="12700" cap="flat" cmpd="sng" algn="ctr">
            <a:solidFill>
              <a:srgbClr val="FACC15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600" b="1">
                <a:solidFill>
                  <a:srgbClr val="FACC15"/>
                </a:solidFill>
                <a:latin typeface="Arial"/>
                <a:cs typeface="Arial"/>
              </a:rPr>
              <a:t>Zásady: Dynamika  •  Přesnost  •  Síla  •  Správné načasování</a:t>
            </a:r>
          </a:p>
        </p:txBody>
      </p:sp>
    </p:spTree>
    <p:extLst>
      <p:ext uri="{BB962C8B-B14F-4D97-AF65-F5344CB8AC3E}">
        <p14:creationId xmlns:p14="http://schemas.microsoft.com/office/powerpoint/2010/main" val="329333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E3C193DD-CBB6-4A02-BFC1-7366744D17B5}"/>
              </a:ext>
            </a:extLst>
          </p:cNvPr>
          <p:cNvSpPr txBox="1"/>
          <p:nvPr/>
        </p:nvSpPr>
        <p:spPr>
          <a:xfrm>
            <a:off x="457200" y="254000"/>
            <a:ext cx="11277600" cy="571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2800" b="1">
                <a:solidFill>
                  <a:srgbClr val="F97316"/>
                </a:solidFill>
                <a:latin typeface="Arial Black"/>
              </a:rPr>
              <a:t>ÚDERY (OFENZIVNÍ TECHNIKY)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E70AFB4C-C298-4C4B-94D0-6328EF3C63E6}"/>
              </a:ext>
            </a:extLst>
          </p:cNvPr>
          <p:cNvSpPr/>
          <p:nvPr/>
        </p:nvSpPr>
        <p:spPr>
          <a:xfrm>
            <a:off x="457200" y="863600"/>
            <a:ext cx="11277600" cy="38100"/>
          </a:xfrm>
          <a:prstGeom prst="rect">
            <a:avLst/>
          </a:prstGeom>
          <a:solidFill>
            <a:srgbClr val="F9731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4" name="Obdélník: se zakulacenými rohy 3">
            <a:extLst>
              <a:ext uri="{FF2B5EF4-FFF2-40B4-BE49-F238E27FC236}">
                <a16:creationId xmlns:a16="http://schemas.microsoft.com/office/drawing/2014/main" id="{69396C44-78DA-4502-B5C4-612647A24BCC}"/>
              </a:ext>
            </a:extLst>
          </p:cNvPr>
          <p:cNvSpPr/>
          <p:nvPr/>
        </p:nvSpPr>
        <p:spPr>
          <a:xfrm>
            <a:off x="2540000" y="1016000"/>
            <a:ext cx="7112000" cy="508000"/>
          </a:xfrm>
          <a:prstGeom prst="roundRect">
            <a:avLst/>
          </a:prstGeom>
          <a:solidFill>
            <a:srgbClr val="3B82F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600" b="1">
                <a:solidFill>
                  <a:srgbClr val="FFFFFF"/>
                </a:solidFill>
                <a:latin typeface="Arial"/>
                <a:cs typeface="Arial"/>
              </a:rPr>
              <a:t>Cíl: Dočasná či trvalá neschopnost protivníka pokračovat</a:t>
            </a:r>
          </a:p>
        </p:txBody>
      </p:sp>
      <p:sp>
        <p:nvSpPr>
          <p:cNvPr id="5" name="Obdélník: se zakulacenými rohy 4">
            <a:extLst>
              <a:ext uri="{FF2B5EF4-FFF2-40B4-BE49-F238E27FC236}">
                <a16:creationId xmlns:a16="http://schemas.microsoft.com/office/drawing/2014/main" id="{02265BAB-236D-4708-88FD-21F65444C11F}"/>
              </a:ext>
            </a:extLst>
          </p:cNvPr>
          <p:cNvSpPr/>
          <p:nvPr/>
        </p:nvSpPr>
        <p:spPr>
          <a:xfrm>
            <a:off x="457200" y="1714500"/>
            <a:ext cx="2540000" cy="20320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32906C5A-B9C8-407E-B562-964262E71654}"/>
              </a:ext>
            </a:extLst>
          </p:cNvPr>
          <p:cNvSpPr/>
          <p:nvPr/>
        </p:nvSpPr>
        <p:spPr>
          <a:xfrm>
            <a:off x="457200" y="1714500"/>
            <a:ext cx="2540000" cy="63500"/>
          </a:xfrm>
          <a:prstGeom prst="rect">
            <a:avLst/>
          </a:prstGeom>
          <a:solidFill>
            <a:srgbClr val="EF4444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F087C9FC-7E42-4C7A-A21A-75E9BA463907}"/>
              </a:ext>
            </a:extLst>
          </p:cNvPr>
          <p:cNvSpPr/>
          <p:nvPr/>
        </p:nvSpPr>
        <p:spPr>
          <a:xfrm>
            <a:off x="1473200" y="1866900"/>
            <a:ext cx="508000" cy="508000"/>
          </a:xfrm>
          <a:prstGeom prst="ellipse">
            <a:avLst/>
          </a:prstGeom>
          <a:solidFill>
            <a:srgbClr val="EF4444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cs-CZ" sz="20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29A6C8DA-ED74-48C4-AF1E-B79FBD6D9436}"/>
              </a:ext>
            </a:extLst>
          </p:cNvPr>
          <p:cNvSpPr txBox="1"/>
          <p:nvPr/>
        </p:nvSpPr>
        <p:spPr>
          <a:xfrm>
            <a:off x="584200" y="2451100"/>
            <a:ext cx="2286000" cy="3556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b="1">
                <a:solidFill>
                  <a:srgbClr val="FFFFFF"/>
                </a:solidFill>
                <a:latin typeface="Arial Black"/>
              </a:rPr>
              <a:t>PŘÍMÉ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96A56A8A-4DFA-43E2-9C01-DFA4B691A50F}"/>
              </a:ext>
            </a:extLst>
          </p:cNvPr>
          <p:cNvSpPr txBox="1"/>
          <p:nvPr/>
        </p:nvSpPr>
        <p:spPr>
          <a:xfrm>
            <a:off x="584200" y="2832100"/>
            <a:ext cx="2286000" cy="825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400">
                <a:solidFill>
                  <a:srgbClr val="CBD5E1"/>
                </a:solidFill>
                <a:latin typeface="Arial"/>
                <a:cs typeface="Arial"/>
              </a:rPr>
              <a:t>Přímý úder pěstí
vpřed (jab, cross)</a:t>
            </a:r>
          </a:p>
        </p:txBody>
      </p:sp>
      <p:sp>
        <p:nvSpPr>
          <p:cNvPr id="10" name="Obdélník: se zakulacenými rohy 9">
            <a:extLst>
              <a:ext uri="{FF2B5EF4-FFF2-40B4-BE49-F238E27FC236}">
                <a16:creationId xmlns:a16="http://schemas.microsoft.com/office/drawing/2014/main" id="{C9889CEE-C032-4984-BE94-F7D541416DB9}"/>
              </a:ext>
            </a:extLst>
          </p:cNvPr>
          <p:cNvSpPr/>
          <p:nvPr/>
        </p:nvSpPr>
        <p:spPr>
          <a:xfrm>
            <a:off x="3225800" y="1714500"/>
            <a:ext cx="2540000" cy="20320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E2062AD7-DF7B-4450-8D4B-02C0C7E95DE0}"/>
              </a:ext>
            </a:extLst>
          </p:cNvPr>
          <p:cNvSpPr/>
          <p:nvPr/>
        </p:nvSpPr>
        <p:spPr>
          <a:xfrm>
            <a:off x="3225800" y="1714500"/>
            <a:ext cx="2540000" cy="63500"/>
          </a:xfrm>
          <a:prstGeom prst="rect">
            <a:avLst/>
          </a:prstGeom>
          <a:solidFill>
            <a:srgbClr val="3B82F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2" name="Ovál 11">
            <a:extLst>
              <a:ext uri="{FF2B5EF4-FFF2-40B4-BE49-F238E27FC236}">
                <a16:creationId xmlns:a16="http://schemas.microsoft.com/office/drawing/2014/main" id="{6E61DE04-D258-45BD-8A20-C5F34035E967}"/>
              </a:ext>
            </a:extLst>
          </p:cNvPr>
          <p:cNvSpPr/>
          <p:nvPr/>
        </p:nvSpPr>
        <p:spPr>
          <a:xfrm>
            <a:off x="4241800" y="1866900"/>
            <a:ext cx="508000" cy="508000"/>
          </a:xfrm>
          <a:prstGeom prst="ellipse">
            <a:avLst/>
          </a:prstGeom>
          <a:solidFill>
            <a:srgbClr val="3B82F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cs-CZ" sz="20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0BB63A26-4C0F-4B57-846A-BF5B9AA4D3A4}"/>
              </a:ext>
            </a:extLst>
          </p:cNvPr>
          <p:cNvSpPr txBox="1"/>
          <p:nvPr/>
        </p:nvSpPr>
        <p:spPr>
          <a:xfrm>
            <a:off x="3352800" y="2451100"/>
            <a:ext cx="2286000" cy="3556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b="1">
                <a:solidFill>
                  <a:srgbClr val="FFFFFF"/>
                </a:solidFill>
                <a:latin typeface="Arial Black"/>
              </a:rPr>
              <a:t>OBLOUKOVÉ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8FF40FC3-D549-4B53-8142-15C0108F58D9}"/>
              </a:ext>
            </a:extLst>
          </p:cNvPr>
          <p:cNvSpPr txBox="1"/>
          <p:nvPr/>
        </p:nvSpPr>
        <p:spPr>
          <a:xfrm>
            <a:off x="3352800" y="2832100"/>
            <a:ext cx="2286000" cy="825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400">
                <a:solidFill>
                  <a:srgbClr val="CBD5E1"/>
                </a:solidFill>
                <a:latin typeface="Arial"/>
                <a:cs typeface="Arial"/>
              </a:rPr>
              <a:t>Háky a seky
(hook, uppercut)</a:t>
            </a:r>
            <a:endParaRPr lang="cs-CZ" sz="1400">
              <a:solidFill>
                <a:srgbClr val="CBD5E1"/>
              </a:solidFill>
              <a:latin typeface="Arial"/>
              <a:cs typeface="Arial"/>
            </a:endParaRPr>
          </a:p>
        </p:txBody>
      </p:sp>
      <p:sp>
        <p:nvSpPr>
          <p:cNvPr id="15" name="Obdélník: se zakulacenými rohy 14">
            <a:extLst>
              <a:ext uri="{FF2B5EF4-FFF2-40B4-BE49-F238E27FC236}">
                <a16:creationId xmlns:a16="http://schemas.microsoft.com/office/drawing/2014/main" id="{B90EA12A-5706-49BE-B711-B521A4912418}"/>
              </a:ext>
            </a:extLst>
          </p:cNvPr>
          <p:cNvSpPr/>
          <p:nvPr/>
        </p:nvSpPr>
        <p:spPr>
          <a:xfrm>
            <a:off x="5994400" y="1714500"/>
            <a:ext cx="2540000" cy="20320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43115F35-E873-418B-BD5F-B39B9D990E46}"/>
              </a:ext>
            </a:extLst>
          </p:cNvPr>
          <p:cNvSpPr/>
          <p:nvPr/>
        </p:nvSpPr>
        <p:spPr>
          <a:xfrm>
            <a:off x="5994400" y="1714500"/>
            <a:ext cx="2540000" cy="63500"/>
          </a:xfrm>
          <a:prstGeom prst="rect">
            <a:avLst/>
          </a:prstGeom>
          <a:solidFill>
            <a:srgbClr val="22C55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7" name="Ovál 16">
            <a:extLst>
              <a:ext uri="{FF2B5EF4-FFF2-40B4-BE49-F238E27FC236}">
                <a16:creationId xmlns:a16="http://schemas.microsoft.com/office/drawing/2014/main" id="{96E92023-D67F-4F29-B81B-4AB93FFB4894}"/>
              </a:ext>
            </a:extLst>
          </p:cNvPr>
          <p:cNvSpPr/>
          <p:nvPr/>
        </p:nvSpPr>
        <p:spPr>
          <a:xfrm>
            <a:off x="7010400" y="1866900"/>
            <a:ext cx="508000" cy="508000"/>
          </a:xfrm>
          <a:prstGeom prst="ellipse">
            <a:avLst/>
          </a:prstGeom>
          <a:solidFill>
            <a:srgbClr val="22C55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cs-CZ" sz="20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E3BF7191-B807-472F-A1B0-F1856834C920}"/>
              </a:ext>
            </a:extLst>
          </p:cNvPr>
          <p:cNvSpPr txBox="1"/>
          <p:nvPr/>
        </p:nvSpPr>
        <p:spPr>
          <a:xfrm>
            <a:off x="6121400" y="2451100"/>
            <a:ext cx="2286000" cy="3556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b="1" dirty="0">
                <a:solidFill>
                  <a:srgbClr val="FFFFFF"/>
                </a:solidFill>
                <a:latin typeface="Arial Black"/>
              </a:rPr>
              <a:t>LOKTEM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F1135EB5-562E-4BD2-B6E2-346B6C2B4124}"/>
              </a:ext>
            </a:extLst>
          </p:cNvPr>
          <p:cNvSpPr txBox="1"/>
          <p:nvPr/>
        </p:nvSpPr>
        <p:spPr>
          <a:xfrm>
            <a:off x="6121400" y="2832100"/>
            <a:ext cx="2286000" cy="825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pl-PL" sz="1400">
                <a:solidFill>
                  <a:srgbClr val="CBD5E1"/>
                </a:solidFill>
                <a:latin typeface="Arial"/>
                <a:cs typeface="Arial"/>
              </a:rPr>
              <a:t>Údery loktem
na krátkou vzdálenost</a:t>
            </a:r>
            <a:endParaRPr lang="cs-CZ" sz="1400">
              <a:solidFill>
                <a:srgbClr val="CBD5E1"/>
              </a:solidFill>
              <a:latin typeface="Arial"/>
              <a:cs typeface="Arial"/>
            </a:endParaRPr>
          </a:p>
        </p:txBody>
      </p:sp>
      <p:sp>
        <p:nvSpPr>
          <p:cNvPr id="20" name="Obdélník: se zakulacenými rohy 19">
            <a:extLst>
              <a:ext uri="{FF2B5EF4-FFF2-40B4-BE49-F238E27FC236}">
                <a16:creationId xmlns:a16="http://schemas.microsoft.com/office/drawing/2014/main" id="{43AF5EE4-C629-4468-8D81-9D1CEB78548D}"/>
              </a:ext>
            </a:extLst>
          </p:cNvPr>
          <p:cNvSpPr/>
          <p:nvPr/>
        </p:nvSpPr>
        <p:spPr>
          <a:xfrm>
            <a:off x="8763000" y="1714500"/>
            <a:ext cx="2540000" cy="20320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FD087099-76CD-4F70-8A45-B188350BC9EB}"/>
              </a:ext>
            </a:extLst>
          </p:cNvPr>
          <p:cNvSpPr/>
          <p:nvPr/>
        </p:nvSpPr>
        <p:spPr>
          <a:xfrm>
            <a:off x="8763000" y="1714500"/>
            <a:ext cx="2540000" cy="63500"/>
          </a:xfrm>
          <a:prstGeom prst="rect">
            <a:avLst/>
          </a:prstGeom>
          <a:solidFill>
            <a:srgbClr val="F9731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22" name="Ovál 21">
            <a:extLst>
              <a:ext uri="{FF2B5EF4-FFF2-40B4-BE49-F238E27FC236}">
                <a16:creationId xmlns:a16="http://schemas.microsoft.com/office/drawing/2014/main" id="{8936FD10-4E74-4E0D-AEC1-98365CFB1248}"/>
              </a:ext>
            </a:extLst>
          </p:cNvPr>
          <p:cNvSpPr/>
          <p:nvPr/>
        </p:nvSpPr>
        <p:spPr>
          <a:xfrm>
            <a:off x="9779000" y="1866900"/>
            <a:ext cx="508000" cy="508000"/>
          </a:xfrm>
          <a:prstGeom prst="ellipse">
            <a:avLst/>
          </a:prstGeom>
          <a:solidFill>
            <a:srgbClr val="F9731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cs-CZ" sz="20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4D0E8628-4F61-4FBC-BE01-698E3FB29939}"/>
              </a:ext>
            </a:extLst>
          </p:cNvPr>
          <p:cNvSpPr txBox="1"/>
          <p:nvPr/>
        </p:nvSpPr>
        <p:spPr>
          <a:xfrm>
            <a:off x="8890000" y="2451100"/>
            <a:ext cx="2286000" cy="3556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b="1">
                <a:solidFill>
                  <a:srgbClr val="FFFFFF"/>
                </a:solidFill>
                <a:latin typeface="Arial Black"/>
              </a:rPr>
              <a:t>SPECIÁLNÍ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F1EAA062-FFB0-4472-AF83-9C18DDACD77C}"/>
              </a:ext>
            </a:extLst>
          </p:cNvPr>
          <p:cNvSpPr txBox="1"/>
          <p:nvPr/>
        </p:nvSpPr>
        <p:spPr>
          <a:xfrm>
            <a:off x="8890000" y="2832100"/>
            <a:ext cx="2286000" cy="825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400">
                <a:solidFill>
                  <a:srgbClr val="CBD5E1"/>
                </a:solidFill>
                <a:latin typeface="Arial"/>
                <a:cs typeface="Arial"/>
              </a:rPr>
              <a:t>Údery hlavou,
kolenem, ramenem</a:t>
            </a: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6CD7D074-0F49-40F3-817A-CC743828AA09}"/>
              </a:ext>
            </a:extLst>
          </p:cNvPr>
          <p:cNvSpPr txBox="1"/>
          <p:nvPr/>
        </p:nvSpPr>
        <p:spPr>
          <a:xfrm>
            <a:off x="457200" y="3937000"/>
            <a:ext cx="11277600" cy="3556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b="1">
                <a:solidFill>
                  <a:srgbClr val="FACC15"/>
                </a:solidFill>
                <a:latin typeface="Arial Black"/>
              </a:rPr>
              <a:t>KINETICKÝ ŘETĚZEC ÚDERU</a:t>
            </a:r>
          </a:p>
        </p:txBody>
      </p:sp>
      <p:sp>
        <p:nvSpPr>
          <p:cNvPr id="26" name="Šipka: dvojitá 25">
            <a:extLst>
              <a:ext uri="{FF2B5EF4-FFF2-40B4-BE49-F238E27FC236}">
                <a16:creationId xmlns:a16="http://schemas.microsoft.com/office/drawing/2014/main" id="{E9CA9BE1-5871-4FE1-A17A-2DA0837804E4}"/>
              </a:ext>
            </a:extLst>
          </p:cNvPr>
          <p:cNvSpPr/>
          <p:nvPr/>
        </p:nvSpPr>
        <p:spPr>
          <a:xfrm>
            <a:off x="1016000" y="4381500"/>
            <a:ext cx="1778000" cy="635000"/>
          </a:xfrm>
          <a:prstGeom prst="chevron">
            <a:avLst/>
          </a:prstGeom>
          <a:solidFill>
            <a:srgbClr val="EF4444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400" b="1">
                <a:solidFill>
                  <a:srgbClr val="FFFFFF"/>
                </a:solidFill>
                <a:latin typeface="Arial"/>
                <a:cs typeface="Arial"/>
              </a:rPr>
              <a:t>Dolní
končetiny</a:t>
            </a:r>
          </a:p>
        </p:txBody>
      </p:sp>
      <p:sp>
        <p:nvSpPr>
          <p:cNvPr id="27" name="Šipka: dvojitá 26">
            <a:extLst>
              <a:ext uri="{FF2B5EF4-FFF2-40B4-BE49-F238E27FC236}">
                <a16:creationId xmlns:a16="http://schemas.microsoft.com/office/drawing/2014/main" id="{1FDCB7D4-D9E1-4CC8-9A8C-850BB28A7059}"/>
              </a:ext>
            </a:extLst>
          </p:cNvPr>
          <p:cNvSpPr/>
          <p:nvPr/>
        </p:nvSpPr>
        <p:spPr>
          <a:xfrm>
            <a:off x="3111500" y="4381500"/>
            <a:ext cx="1778000" cy="635000"/>
          </a:xfrm>
          <a:prstGeom prst="chevron">
            <a:avLst/>
          </a:prstGeom>
          <a:solidFill>
            <a:srgbClr val="F9731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400" b="1">
                <a:solidFill>
                  <a:srgbClr val="FFFFFF"/>
                </a:solidFill>
                <a:latin typeface="Arial"/>
                <a:cs typeface="Arial"/>
              </a:rPr>
              <a:t>Rotace
boků</a:t>
            </a:r>
          </a:p>
        </p:txBody>
      </p:sp>
      <p:sp>
        <p:nvSpPr>
          <p:cNvPr id="28" name="Šipka: dvojitá 27">
            <a:extLst>
              <a:ext uri="{FF2B5EF4-FFF2-40B4-BE49-F238E27FC236}">
                <a16:creationId xmlns:a16="http://schemas.microsoft.com/office/drawing/2014/main" id="{599274BB-F698-4381-B50C-E95532893224}"/>
              </a:ext>
            </a:extLst>
          </p:cNvPr>
          <p:cNvSpPr/>
          <p:nvPr/>
        </p:nvSpPr>
        <p:spPr>
          <a:xfrm>
            <a:off x="5207000" y="4381500"/>
            <a:ext cx="1778000" cy="635000"/>
          </a:xfrm>
          <a:prstGeom prst="chevron">
            <a:avLst/>
          </a:prstGeom>
          <a:solidFill>
            <a:srgbClr val="FACC1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400" b="1">
                <a:solidFill>
                  <a:srgbClr val="1E293B"/>
                </a:solidFill>
                <a:latin typeface="Arial"/>
                <a:cs typeface="Arial"/>
              </a:rPr>
              <a:t>Rotace
trupu</a:t>
            </a:r>
          </a:p>
        </p:txBody>
      </p:sp>
      <p:sp>
        <p:nvSpPr>
          <p:cNvPr id="29" name="Šipka: dvojitá 28">
            <a:extLst>
              <a:ext uri="{FF2B5EF4-FFF2-40B4-BE49-F238E27FC236}">
                <a16:creationId xmlns:a16="http://schemas.microsoft.com/office/drawing/2014/main" id="{1E3BB6AF-99C8-4B88-8980-DD7DC820DF3E}"/>
              </a:ext>
            </a:extLst>
          </p:cNvPr>
          <p:cNvSpPr/>
          <p:nvPr/>
        </p:nvSpPr>
        <p:spPr>
          <a:xfrm>
            <a:off x="7302500" y="4381500"/>
            <a:ext cx="1778000" cy="635000"/>
          </a:xfrm>
          <a:prstGeom prst="chevron">
            <a:avLst/>
          </a:prstGeom>
          <a:solidFill>
            <a:srgbClr val="22C55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400" b="1">
                <a:solidFill>
                  <a:srgbClr val="FFFFFF"/>
                </a:solidFill>
                <a:latin typeface="Arial"/>
                <a:cs typeface="Arial"/>
              </a:rPr>
              <a:t>Ramenní
kloub</a:t>
            </a:r>
          </a:p>
        </p:txBody>
      </p:sp>
      <p:sp>
        <p:nvSpPr>
          <p:cNvPr id="30" name="Šipka: dvojitá 29">
            <a:extLst>
              <a:ext uri="{FF2B5EF4-FFF2-40B4-BE49-F238E27FC236}">
                <a16:creationId xmlns:a16="http://schemas.microsoft.com/office/drawing/2014/main" id="{3DDC9CA8-F2FD-4721-BBCF-4D034DA68B9C}"/>
              </a:ext>
            </a:extLst>
          </p:cNvPr>
          <p:cNvSpPr/>
          <p:nvPr/>
        </p:nvSpPr>
        <p:spPr>
          <a:xfrm>
            <a:off x="9398000" y="4381500"/>
            <a:ext cx="1778000" cy="635000"/>
          </a:xfrm>
          <a:prstGeom prst="chevron">
            <a:avLst/>
          </a:prstGeom>
          <a:solidFill>
            <a:srgbClr val="3B82F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400" b="1">
                <a:solidFill>
                  <a:srgbClr val="FFFFFF"/>
                </a:solidFill>
                <a:latin typeface="Arial"/>
                <a:cs typeface="Arial"/>
              </a:rPr>
              <a:t>ÚDER</a:t>
            </a:r>
          </a:p>
        </p:txBody>
      </p:sp>
      <p:sp>
        <p:nvSpPr>
          <p:cNvPr id="31" name="Obdélník: se zakulacenými rohy 30">
            <a:extLst>
              <a:ext uri="{FF2B5EF4-FFF2-40B4-BE49-F238E27FC236}">
                <a16:creationId xmlns:a16="http://schemas.microsoft.com/office/drawing/2014/main" id="{3D3F4D40-7D89-4B53-80E0-C254DBF0DD9F}"/>
              </a:ext>
            </a:extLst>
          </p:cNvPr>
          <p:cNvSpPr/>
          <p:nvPr/>
        </p:nvSpPr>
        <p:spPr>
          <a:xfrm>
            <a:off x="457200" y="5207000"/>
            <a:ext cx="11277600" cy="533400"/>
          </a:xfrm>
          <a:prstGeom prst="roundRect">
            <a:avLst/>
          </a:prstGeom>
          <a:solidFill>
            <a:srgbClr val="1E3A5F"/>
          </a:solidFill>
          <a:ln w="12700" cap="flat" cmpd="sng" algn="ctr">
            <a:solidFill>
              <a:srgbClr val="3B82F6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400" dirty="0" err="1">
                <a:solidFill>
                  <a:srgbClr val="CBD5E1"/>
                </a:solidFill>
                <a:latin typeface="Arial"/>
                <a:cs typeface="Arial"/>
              </a:rPr>
              <a:t>Tactical</a:t>
            </a:r>
            <a:r>
              <a:rPr lang="cs-CZ" sz="1400" dirty="0">
                <a:solidFill>
                  <a:srgbClr val="CBD5E1"/>
                </a:solidFill>
                <a:latin typeface="Arial"/>
                <a:cs typeface="Arial"/>
              </a:rPr>
              <a:t>: Kinetický řetězec — produkce energie pod anaerobní zátěží z dolních končetin do kontaktní plochy</a:t>
            </a:r>
          </a:p>
        </p:txBody>
      </p:sp>
    </p:spTree>
    <p:extLst>
      <p:ext uri="{BB962C8B-B14F-4D97-AF65-F5344CB8AC3E}">
        <p14:creationId xmlns:p14="http://schemas.microsoft.com/office/powerpoint/2010/main" val="3460806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0237AB8A-6905-474B-8656-8B5693CF6D42}"/>
              </a:ext>
            </a:extLst>
          </p:cNvPr>
          <p:cNvSpPr txBox="1"/>
          <p:nvPr/>
        </p:nvSpPr>
        <p:spPr>
          <a:xfrm>
            <a:off x="457200" y="254000"/>
            <a:ext cx="11277600" cy="571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2800" b="1">
                <a:solidFill>
                  <a:srgbClr val="F97316"/>
                </a:solidFill>
                <a:latin typeface="Arial Black"/>
              </a:rPr>
              <a:t>KOPY (OFENZIVNÍ TECHNIKY)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C2C2DA0A-E3B1-4979-A6D9-50E74D019638}"/>
              </a:ext>
            </a:extLst>
          </p:cNvPr>
          <p:cNvSpPr/>
          <p:nvPr/>
        </p:nvSpPr>
        <p:spPr>
          <a:xfrm>
            <a:off x="457200" y="863600"/>
            <a:ext cx="11277600" cy="38100"/>
          </a:xfrm>
          <a:prstGeom prst="rect">
            <a:avLst/>
          </a:prstGeom>
          <a:solidFill>
            <a:srgbClr val="F9731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4" name="Obdélník: se zakulacenými rohy 3">
            <a:extLst>
              <a:ext uri="{FF2B5EF4-FFF2-40B4-BE49-F238E27FC236}">
                <a16:creationId xmlns:a16="http://schemas.microsoft.com/office/drawing/2014/main" id="{AA36CCED-1236-4DD7-98D2-7E0D43C99154}"/>
              </a:ext>
            </a:extLst>
          </p:cNvPr>
          <p:cNvSpPr/>
          <p:nvPr/>
        </p:nvSpPr>
        <p:spPr>
          <a:xfrm>
            <a:off x="2540000" y="1016000"/>
            <a:ext cx="7112000" cy="508000"/>
          </a:xfrm>
          <a:prstGeom prst="roundRect">
            <a:avLst/>
          </a:prstGeom>
          <a:solidFill>
            <a:srgbClr val="3B82F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600" b="1">
                <a:solidFill>
                  <a:srgbClr val="FFFFFF"/>
                </a:solidFill>
                <a:latin typeface="Arial"/>
                <a:cs typeface="Arial"/>
              </a:rPr>
              <a:t>Cíl: Silový zásah na delší vzdálenost pomocí dolních končetin</a:t>
            </a:r>
          </a:p>
        </p:txBody>
      </p:sp>
      <p:sp>
        <p:nvSpPr>
          <p:cNvPr id="5" name="Obdélník: se zakulacenými rohy 4">
            <a:extLst>
              <a:ext uri="{FF2B5EF4-FFF2-40B4-BE49-F238E27FC236}">
                <a16:creationId xmlns:a16="http://schemas.microsoft.com/office/drawing/2014/main" id="{7D10CE04-B0EB-4A76-8533-A3DDCABC0A7C}"/>
              </a:ext>
            </a:extLst>
          </p:cNvPr>
          <p:cNvSpPr/>
          <p:nvPr/>
        </p:nvSpPr>
        <p:spPr>
          <a:xfrm>
            <a:off x="457200" y="1714500"/>
            <a:ext cx="2540000" cy="20320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2CA5E212-345E-4959-B103-946A0F75B6FA}"/>
              </a:ext>
            </a:extLst>
          </p:cNvPr>
          <p:cNvSpPr/>
          <p:nvPr/>
        </p:nvSpPr>
        <p:spPr>
          <a:xfrm>
            <a:off x="457200" y="1714500"/>
            <a:ext cx="2540000" cy="63500"/>
          </a:xfrm>
          <a:prstGeom prst="rect">
            <a:avLst/>
          </a:prstGeom>
          <a:solidFill>
            <a:srgbClr val="EF4444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CC7C0F9B-DE4E-418B-9291-007E764234EF}"/>
              </a:ext>
            </a:extLst>
          </p:cNvPr>
          <p:cNvSpPr/>
          <p:nvPr/>
        </p:nvSpPr>
        <p:spPr>
          <a:xfrm>
            <a:off x="1473200" y="1866900"/>
            <a:ext cx="508000" cy="508000"/>
          </a:xfrm>
          <a:prstGeom prst="ellipse">
            <a:avLst/>
          </a:prstGeom>
          <a:solidFill>
            <a:srgbClr val="EF4444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cs-CZ" sz="20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D0724569-1C4E-4CCB-A3CA-F8057BBAC62F}"/>
              </a:ext>
            </a:extLst>
          </p:cNvPr>
          <p:cNvSpPr txBox="1"/>
          <p:nvPr/>
        </p:nvSpPr>
        <p:spPr>
          <a:xfrm>
            <a:off x="584200" y="2413000"/>
            <a:ext cx="2286000" cy="406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600" b="1">
                <a:solidFill>
                  <a:srgbClr val="FFFFFF"/>
                </a:solidFill>
                <a:latin typeface="Arial Black"/>
              </a:rPr>
              <a:t>PŘÍMÉ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32BB0FB7-D87E-4FCB-BEF5-69266BB1F0DB}"/>
              </a:ext>
            </a:extLst>
          </p:cNvPr>
          <p:cNvSpPr txBox="1"/>
          <p:nvPr/>
        </p:nvSpPr>
        <p:spPr>
          <a:xfrm>
            <a:off x="584200" y="2857500"/>
            <a:ext cx="2286000" cy="825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400" dirty="0">
                <a:solidFill>
                  <a:srgbClr val="CBD5E1"/>
                </a:solidFill>
                <a:latin typeface="Arial"/>
                <a:cs typeface="Arial"/>
              </a:rPr>
              <a:t>Přímý kop nártem
nebo chodidlem</a:t>
            </a:r>
          </a:p>
        </p:txBody>
      </p:sp>
      <p:sp>
        <p:nvSpPr>
          <p:cNvPr id="10" name="Obdélník: se zakulacenými rohy 9">
            <a:extLst>
              <a:ext uri="{FF2B5EF4-FFF2-40B4-BE49-F238E27FC236}">
                <a16:creationId xmlns:a16="http://schemas.microsoft.com/office/drawing/2014/main" id="{21AC71D7-008B-4549-AC2D-7D184622810C}"/>
              </a:ext>
            </a:extLst>
          </p:cNvPr>
          <p:cNvSpPr/>
          <p:nvPr/>
        </p:nvSpPr>
        <p:spPr>
          <a:xfrm>
            <a:off x="3225800" y="1714500"/>
            <a:ext cx="2540000" cy="20320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E3DA0E1D-D15A-4250-916F-85FA5A1B1FFE}"/>
              </a:ext>
            </a:extLst>
          </p:cNvPr>
          <p:cNvSpPr/>
          <p:nvPr/>
        </p:nvSpPr>
        <p:spPr>
          <a:xfrm>
            <a:off x="3225800" y="1714500"/>
            <a:ext cx="2540000" cy="63500"/>
          </a:xfrm>
          <a:prstGeom prst="rect">
            <a:avLst/>
          </a:prstGeom>
          <a:solidFill>
            <a:srgbClr val="3B82F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2" name="Ovál 11">
            <a:extLst>
              <a:ext uri="{FF2B5EF4-FFF2-40B4-BE49-F238E27FC236}">
                <a16:creationId xmlns:a16="http://schemas.microsoft.com/office/drawing/2014/main" id="{9CF5B565-BAC7-4C9C-800D-8317F0D8B615}"/>
              </a:ext>
            </a:extLst>
          </p:cNvPr>
          <p:cNvSpPr/>
          <p:nvPr/>
        </p:nvSpPr>
        <p:spPr>
          <a:xfrm>
            <a:off x="4241800" y="1866900"/>
            <a:ext cx="508000" cy="508000"/>
          </a:xfrm>
          <a:prstGeom prst="ellipse">
            <a:avLst/>
          </a:prstGeom>
          <a:solidFill>
            <a:srgbClr val="3B82F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cs-CZ" sz="20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17EDD79D-EB74-4132-AB9D-80223430F6A0}"/>
              </a:ext>
            </a:extLst>
          </p:cNvPr>
          <p:cNvSpPr txBox="1"/>
          <p:nvPr/>
        </p:nvSpPr>
        <p:spPr>
          <a:xfrm>
            <a:off x="3352800" y="2413000"/>
            <a:ext cx="2286000" cy="406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600" b="1">
                <a:solidFill>
                  <a:srgbClr val="FFFFFF"/>
                </a:solidFill>
                <a:latin typeface="Arial Black"/>
              </a:rPr>
              <a:t>KYVNÉ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0CA6A69C-C92C-445F-91DB-C8CD6338F6F6}"/>
              </a:ext>
            </a:extLst>
          </p:cNvPr>
          <p:cNvSpPr txBox="1"/>
          <p:nvPr/>
        </p:nvSpPr>
        <p:spPr>
          <a:xfrm>
            <a:off x="3352800" y="2857500"/>
            <a:ext cx="2286000" cy="825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pl-PL" sz="1400" dirty="0">
                <a:solidFill>
                  <a:srgbClr val="CBD5E1"/>
                </a:solidFill>
                <a:latin typeface="Arial"/>
                <a:cs typeface="Arial"/>
              </a:rPr>
              <a:t>Kyvný kop zespodu
</a:t>
            </a:r>
            <a:endParaRPr lang="cs-CZ" sz="1400" dirty="0">
              <a:solidFill>
                <a:srgbClr val="CBD5E1"/>
              </a:solidFill>
              <a:latin typeface="Arial"/>
              <a:cs typeface="Arial"/>
            </a:endParaRPr>
          </a:p>
        </p:txBody>
      </p:sp>
      <p:sp>
        <p:nvSpPr>
          <p:cNvPr id="15" name="Obdélník: se zakulacenými rohy 14">
            <a:extLst>
              <a:ext uri="{FF2B5EF4-FFF2-40B4-BE49-F238E27FC236}">
                <a16:creationId xmlns:a16="http://schemas.microsoft.com/office/drawing/2014/main" id="{3A6DC263-3D2A-4DF2-AA86-6AC77D46F44C}"/>
              </a:ext>
            </a:extLst>
          </p:cNvPr>
          <p:cNvSpPr/>
          <p:nvPr/>
        </p:nvSpPr>
        <p:spPr>
          <a:xfrm>
            <a:off x="5994400" y="1714500"/>
            <a:ext cx="2540000" cy="20320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3DDEDB89-7945-458E-881F-E69391990535}"/>
              </a:ext>
            </a:extLst>
          </p:cNvPr>
          <p:cNvSpPr/>
          <p:nvPr/>
        </p:nvSpPr>
        <p:spPr>
          <a:xfrm>
            <a:off x="5994400" y="1714500"/>
            <a:ext cx="2540000" cy="63500"/>
          </a:xfrm>
          <a:prstGeom prst="rect">
            <a:avLst/>
          </a:prstGeom>
          <a:solidFill>
            <a:srgbClr val="22C55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7" name="Ovál 16">
            <a:extLst>
              <a:ext uri="{FF2B5EF4-FFF2-40B4-BE49-F238E27FC236}">
                <a16:creationId xmlns:a16="http://schemas.microsoft.com/office/drawing/2014/main" id="{C71B8BFF-0424-4606-9139-4C290C834098}"/>
              </a:ext>
            </a:extLst>
          </p:cNvPr>
          <p:cNvSpPr/>
          <p:nvPr/>
        </p:nvSpPr>
        <p:spPr>
          <a:xfrm>
            <a:off x="7010400" y="1866900"/>
            <a:ext cx="508000" cy="508000"/>
          </a:xfrm>
          <a:prstGeom prst="ellipse">
            <a:avLst/>
          </a:prstGeom>
          <a:solidFill>
            <a:srgbClr val="22C55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cs-CZ" sz="20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91B81021-13E2-46F9-A038-906927387D05}"/>
              </a:ext>
            </a:extLst>
          </p:cNvPr>
          <p:cNvSpPr txBox="1"/>
          <p:nvPr/>
        </p:nvSpPr>
        <p:spPr>
          <a:xfrm>
            <a:off x="6121400" y="2413000"/>
            <a:ext cx="2286000" cy="406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600" b="1">
                <a:solidFill>
                  <a:srgbClr val="FFFFFF"/>
                </a:solidFill>
                <a:latin typeface="Arial Black"/>
              </a:rPr>
              <a:t>POLO-
OBLOUKOVÉ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2114761D-0B4B-43D2-B9C8-D3E752734A9F}"/>
              </a:ext>
            </a:extLst>
          </p:cNvPr>
          <p:cNvSpPr txBox="1"/>
          <p:nvPr/>
        </p:nvSpPr>
        <p:spPr>
          <a:xfrm>
            <a:off x="6121400" y="2857500"/>
            <a:ext cx="2286000" cy="825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400">
                <a:solidFill>
                  <a:srgbClr val="CBD5E1"/>
                </a:solidFill>
                <a:latin typeface="Arial"/>
                <a:cs typeface="Arial"/>
              </a:rPr>
              <a:t>Kombinace přímého
a obloukového pohybu</a:t>
            </a:r>
          </a:p>
        </p:txBody>
      </p:sp>
      <p:sp>
        <p:nvSpPr>
          <p:cNvPr id="20" name="Obdélník: se zakulacenými rohy 19">
            <a:extLst>
              <a:ext uri="{FF2B5EF4-FFF2-40B4-BE49-F238E27FC236}">
                <a16:creationId xmlns:a16="http://schemas.microsoft.com/office/drawing/2014/main" id="{57C3D8FE-CA89-4B99-AD69-3B1CCF5C7353}"/>
              </a:ext>
            </a:extLst>
          </p:cNvPr>
          <p:cNvSpPr/>
          <p:nvPr/>
        </p:nvSpPr>
        <p:spPr>
          <a:xfrm>
            <a:off x="8763000" y="1714500"/>
            <a:ext cx="2540000" cy="20320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706C7666-4E13-4CFD-B6C0-926361455AC1}"/>
              </a:ext>
            </a:extLst>
          </p:cNvPr>
          <p:cNvSpPr/>
          <p:nvPr/>
        </p:nvSpPr>
        <p:spPr>
          <a:xfrm>
            <a:off x="8763000" y="1714500"/>
            <a:ext cx="2540000" cy="63500"/>
          </a:xfrm>
          <a:prstGeom prst="rect">
            <a:avLst/>
          </a:prstGeom>
          <a:solidFill>
            <a:srgbClr val="F9731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22" name="Ovál 21">
            <a:extLst>
              <a:ext uri="{FF2B5EF4-FFF2-40B4-BE49-F238E27FC236}">
                <a16:creationId xmlns:a16="http://schemas.microsoft.com/office/drawing/2014/main" id="{91556DB4-1E7E-4370-BA83-7E855F4D032F}"/>
              </a:ext>
            </a:extLst>
          </p:cNvPr>
          <p:cNvSpPr/>
          <p:nvPr/>
        </p:nvSpPr>
        <p:spPr>
          <a:xfrm>
            <a:off x="9779000" y="1866900"/>
            <a:ext cx="508000" cy="508000"/>
          </a:xfrm>
          <a:prstGeom prst="ellipse">
            <a:avLst/>
          </a:prstGeom>
          <a:solidFill>
            <a:srgbClr val="F9731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cs-CZ" sz="20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06EBBD80-D532-4F52-953E-BD4CD39B2282}"/>
              </a:ext>
            </a:extLst>
          </p:cNvPr>
          <p:cNvSpPr txBox="1"/>
          <p:nvPr/>
        </p:nvSpPr>
        <p:spPr>
          <a:xfrm>
            <a:off x="8890000" y="2413000"/>
            <a:ext cx="2286000" cy="406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600" b="1">
                <a:solidFill>
                  <a:srgbClr val="FFFFFF"/>
                </a:solidFill>
                <a:latin typeface="Arial Black"/>
              </a:rPr>
              <a:t>OBLOUKOVÉ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0DC36F88-B334-416B-8F49-FC03347FB295}"/>
              </a:ext>
            </a:extLst>
          </p:cNvPr>
          <p:cNvSpPr txBox="1"/>
          <p:nvPr/>
        </p:nvSpPr>
        <p:spPr>
          <a:xfrm>
            <a:off x="8890000" y="2857500"/>
            <a:ext cx="2286000" cy="825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400">
                <a:solidFill>
                  <a:srgbClr val="CBD5E1"/>
                </a:solidFill>
                <a:latin typeface="Arial"/>
                <a:cs typeface="Arial"/>
              </a:rPr>
              <a:t>Kruhový kop
nártem/holení</a:t>
            </a: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D83937EC-C599-4317-98CE-82AECCCDB6D4}"/>
              </a:ext>
            </a:extLst>
          </p:cNvPr>
          <p:cNvSpPr txBox="1"/>
          <p:nvPr/>
        </p:nvSpPr>
        <p:spPr>
          <a:xfrm>
            <a:off x="457200" y="3937000"/>
            <a:ext cx="11277600" cy="3556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b="1">
                <a:solidFill>
                  <a:srgbClr val="FACC15"/>
                </a:solidFill>
                <a:latin typeface="Arial Black"/>
              </a:rPr>
              <a:t>KINETICKÝ ŘETĚZEC KOPU</a:t>
            </a:r>
          </a:p>
        </p:txBody>
      </p:sp>
      <p:sp>
        <p:nvSpPr>
          <p:cNvPr id="26" name="Šipka: dvojitá 25">
            <a:extLst>
              <a:ext uri="{FF2B5EF4-FFF2-40B4-BE49-F238E27FC236}">
                <a16:creationId xmlns:a16="http://schemas.microsoft.com/office/drawing/2014/main" id="{4D53EE04-293F-4426-BA4F-35F1923E3585}"/>
              </a:ext>
            </a:extLst>
          </p:cNvPr>
          <p:cNvSpPr/>
          <p:nvPr/>
        </p:nvSpPr>
        <p:spPr>
          <a:xfrm>
            <a:off x="1016000" y="4381500"/>
            <a:ext cx="1778000" cy="635000"/>
          </a:xfrm>
          <a:prstGeom prst="chevron">
            <a:avLst/>
          </a:prstGeom>
          <a:solidFill>
            <a:srgbClr val="EF4444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400" b="1">
                <a:solidFill>
                  <a:srgbClr val="FFFFFF"/>
                </a:solidFill>
                <a:latin typeface="Arial"/>
                <a:cs typeface="Arial"/>
              </a:rPr>
              <a:t>Opěrná
noha</a:t>
            </a:r>
          </a:p>
        </p:txBody>
      </p:sp>
      <p:sp>
        <p:nvSpPr>
          <p:cNvPr id="27" name="Šipka: dvojitá 26">
            <a:extLst>
              <a:ext uri="{FF2B5EF4-FFF2-40B4-BE49-F238E27FC236}">
                <a16:creationId xmlns:a16="http://schemas.microsoft.com/office/drawing/2014/main" id="{3C68F2BE-4DFD-4AB3-BF77-CF18788C92EA}"/>
              </a:ext>
            </a:extLst>
          </p:cNvPr>
          <p:cNvSpPr/>
          <p:nvPr/>
        </p:nvSpPr>
        <p:spPr>
          <a:xfrm>
            <a:off x="3111500" y="4381500"/>
            <a:ext cx="1778000" cy="635000"/>
          </a:xfrm>
          <a:prstGeom prst="chevron">
            <a:avLst/>
          </a:prstGeom>
          <a:solidFill>
            <a:srgbClr val="F9731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400" b="1">
                <a:solidFill>
                  <a:srgbClr val="FFFFFF"/>
                </a:solidFill>
                <a:latin typeface="Arial"/>
                <a:cs typeface="Arial"/>
              </a:rPr>
              <a:t>Rotace
boků</a:t>
            </a:r>
          </a:p>
        </p:txBody>
      </p:sp>
      <p:sp>
        <p:nvSpPr>
          <p:cNvPr id="28" name="Šipka: dvojitá 27">
            <a:extLst>
              <a:ext uri="{FF2B5EF4-FFF2-40B4-BE49-F238E27FC236}">
                <a16:creationId xmlns:a16="http://schemas.microsoft.com/office/drawing/2014/main" id="{62EE8B62-289D-438C-B879-C76B69E6C1F7}"/>
              </a:ext>
            </a:extLst>
          </p:cNvPr>
          <p:cNvSpPr/>
          <p:nvPr/>
        </p:nvSpPr>
        <p:spPr>
          <a:xfrm>
            <a:off x="5207000" y="4381500"/>
            <a:ext cx="1778000" cy="635000"/>
          </a:xfrm>
          <a:prstGeom prst="chevron">
            <a:avLst/>
          </a:prstGeom>
          <a:solidFill>
            <a:srgbClr val="FACC1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400" b="1">
                <a:solidFill>
                  <a:srgbClr val="1E293B"/>
                </a:solidFill>
                <a:latin typeface="Arial"/>
                <a:cs typeface="Arial"/>
              </a:rPr>
              <a:t>Zdvih
kolene</a:t>
            </a:r>
          </a:p>
        </p:txBody>
      </p:sp>
      <p:sp>
        <p:nvSpPr>
          <p:cNvPr id="29" name="Šipka: dvojitá 28">
            <a:extLst>
              <a:ext uri="{FF2B5EF4-FFF2-40B4-BE49-F238E27FC236}">
                <a16:creationId xmlns:a16="http://schemas.microsoft.com/office/drawing/2014/main" id="{FECE9DB8-C150-4125-9192-355F6120E4AA}"/>
              </a:ext>
            </a:extLst>
          </p:cNvPr>
          <p:cNvSpPr/>
          <p:nvPr/>
        </p:nvSpPr>
        <p:spPr>
          <a:xfrm>
            <a:off x="7302500" y="4381500"/>
            <a:ext cx="1778000" cy="635000"/>
          </a:xfrm>
          <a:prstGeom prst="chevron">
            <a:avLst/>
          </a:prstGeom>
          <a:solidFill>
            <a:srgbClr val="22C55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400" b="1">
                <a:solidFill>
                  <a:srgbClr val="FFFFFF"/>
                </a:solidFill>
                <a:latin typeface="Arial"/>
                <a:cs typeface="Arial"/>
              </a:rPr>
              <a:t>Nápřah
bérce</a:t>
            </a:r>
          </a:p>
        </p:txBody>
      </p:sp>
      <p:sp>
        <p:nvSpPr>
          <p:cNvPr id="30" name="Šipka: dvojitá 29">
            <a:extLst>
              <a:ext uri="{FF2B5EF4-FFF2-40B4-BE49-F238E27FC236}">
                <a16:creationId xmlns:a16="http://schemas.microsoft.com/office/drawing/2014/main" id="{35366ADB-8611-4E03-892F-C09FAB48B2FA}"/>
              </a:ext>
            </a:extLst>
          </p:cNvPr>
          <p:cNvSpPr/>
          <p:nvPr/>
        </p:nvSpPr>
        <p:spPr>
          <a:xfrm>
            <a:off x="9398000" y="4381500"/>
            <a:ext cx="1778000" cy="635000"/>
          </a:xfrm>
          <a:prstGeom prst="chevron">
            <a:avLst/>
          </a:prstGeom>
          <a:solidFill>
            <a:srgbClr val="3B82F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400" b="1">
                <a:solidFill>
                  <a:srgbClr val="FFFFFF"/>
                </a:solidFill>
                <a:latin typeface="Arial"/>
                <a:cs typeface="Arial"/>
              </a:rPr>
              <a:t>KOP</a:t>
            </a:r>
          </a:p>
        </p:txBody>
      </p:sp>
      <p:sp>
        <p:nvSpPr>
          <p:cNvPr id="31" name="Obdélník: se zakulacenými rohy 30">
            <a:extLst>
              <a:ext uri="{FF2B5EF4-FFF2-40B4-BE49-F238E27FC236}">
                <a16:creationId xmlns:a16="http://schemas.microsoft.com/office/drawing/2014/main" id="{07450414-EF3D-46F0-9AB2-4D4DB9514D41}"/>
              </a:ext>
            </a:extLst>
          </p:cNvPr>
          <p:cNvSpPr/>
          <p:nvPr/>
        </p:nvSpPr>
        <p:spPr>
          <a:xfrm>
            <a:off x="457200" y="5207000"/>
            <a:ext cx="11277600" cy="533400"/>
          </a:xfrm>
          <a:prstGeom prst="roundRect">
            <a:avLst/>
          </a:prstGeom>
          <a:solidFill>
            <a:srgbClr val="1E3A5F"/>
          </a:solidFill>
          <a:ln w="12700" cap="flat" cmpd="sng" algn="ctr">
            <a:solidFill>
              <a:srgbClr val="F97316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400">
                <a:solidFill>
                  <a:srgbClr val="CBD5E1"/>
                </a:solidFill>
                <a:latin typeface="Arial"/>
                <a:cs typeface="Arial"/>
              </a:rPr>
              <a:t>Kopy mají větší dosah a sílu než údery, ale jsou pomalejší a náchylnější ke ztrátě rovnováhy</a:t>
            </a:r>
          </a:p>
        </p:txBody>
      </p:sp>
    </p:spTree>
    <p:extLst>
      <p:ext uri="{BB962C8B-B14F-4D97-AF65-F5344CB8AC3E}">
        <p14:creationId xmlns:p14="http://schemas.microsoft.com/office/powerpoint/2010/main" val="1510111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29E8E012-3C74-4B8B-BADD-15F370D4FDB8}"/>
              </a:ext>
            </a:extLst>
          </p:cNvPr>
          <p:cNvSpPr txBox="1"/>
          <p:nvPr/>
        </p:nvSpPr>
        <p:spPr>
          <a:xfrm>
            <a:off x="457200" y="254000"/>
            <a:ext cx="11277600" cy="571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2800" b="1">
                <a:solidFill>
                  <a:srgbClr val="F97316"/>
                </a:solidFill>
                <a:latin typeface="Arial Black"/>
              </a:rPr>
              <a:t>PÁKY (KONTROLA KLOUBŮ)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C3D58F71-EB5A-41F4-8DBC-CE1B6B205935}"/>
              </a:ext>
            </a:extLst>
          </p:cNvPr>
          <p:cNvSpPr/>
          <p:nvPr/>
        </p:nvSpPr>
        <p:spPr>
          <a:xfrm>
            <a:off x="457200" y="863600"/>
            <a:ext cx="11277600" cy="38100"/>
          </a:xfrm>
          <a:prstGeom prst="rect">
            <a:avLst/>
          </a:prstGeom>
          <a:solidFill>
            <a:srgbClr val="F9731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4" name="Obdélník: se zakulacenými rohy 3">
            <a:extLst>
              <a:ext uri="{FF2B5EF4-FFF2-40B4-BE49-F238E27FC236}">
                <a16:creationId xmlns:a16="http://schemas.microsoft.com/office/drawing/2014/main" id="{9B11845A-106A-408E-BCAE-06B5B26FD769}"/>
              </a:ext>
            </a:extLst>
          </p:cNvPr>
          <p:cNvSpPr/>
          <p:nvPr/>
        </p:nvSpPr>
        <p:spPr>
          <a:xfrm>
            <a:off x="1905000" y="1016000"/>
            <a:ext cx="8382000" cy="508000"/>
          </a:xfrm>
          <a:prstGeom prst="roundRect">
            <a:avLst/>
          </a:prstGeom>
          <a:solidFill>
            <a:srgbClr val="3B82F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b="1">
                <a:solidFill>
                  <a:srgbClr val="FFFFFF"/>
                </a:solidFill>
              </a:rPr>
              <a:t>Účel: Kontrola protivníka působením na klouby</a:t>
            </a:r>
          </a:p>
        </p:txBody>
      </p:sp>
      <p:sp>
        <p:nvSpPr>
          <p:cNvPr id="5" name="Obdélník: se zakulacenými rohy 4">
            <a:extLst>
              <a:ext uri="{FF2B5EF4-FFF2-40B4-BE49-F238E27FC236}">
                <a16:creationId xmlns:a16="http://schemas.microsoft.com/office/drawing/2014/main" id="{2FF8838D-B192-4045-AB44-47315C44DB5F}"/>
              </a:ext>
            </a:extLst>
          </p:cNvPr>
          <p:cNvSpPr/>
          <p:nvPr/>
        </p:nvSpPr>
        <p:spPr>
          <a:xfrm>
            <a:off x="457200" y="1778000"/>
            <a:ext cx="5334000" cy="17780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628DE4B6-8238-4850-B712-BEA76319EF8E}"/>
              </a:ext>
            </a:extLst>
          </p:cNvPr>
          <p:cNvSpPr/>
          <p:nvPr/>
        </p:nvSpPr>
        <p:spPr>
          <a:xfrm>
            <a:off x="457200" y="1778000"/>
            <a:ext cx="5334000" cy="63500"/>
          </a:xfrm>
          <a:prstGeom prst="rect">
            <a:avLst/>
          </a:prstGeom>
          <a:solidFill>
            <a:srgbClr val="22C55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C54129C6-BF0D-4AAF-ACEB-C45DE71985CE}"/>
              </a:ext>
            </a:extLst>
          </p:cNvPr>
          <p:cNvSpPr txBox="1"/>
          <p:nvPr/>
        </p:nvSpPr>
        <p:spPr>
          <a:xfrm>
            <a:off x="584200" y="1930400"/>
            <a:ext cx="5080000" cy="3556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2000" b="1">
                <a:solidFill>
                  <a:srgbClr val="22C55E"/>
                </a:solidFill>
                <a:latin typeface="Arial Black"/>
              </a:rPr>
              <a:t>MĚKKÉ PÁKY (ODVÁDĚNÍ)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1222366E-F5C6-4D05-AFFB-68A6BBC3B4FB}"/>
              </a:ext>
            </a:extLst>
          </p:cNvPr>
          <p:cNvSpPr txBox="1"/>
          <p:nvPr/>
        </p:nvSpPr>
        <p:spPr>
          <a:xfrm>
            <a:off x="711200" y="2387600"/>
            <a:ext cx="4953000" cy="1016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600">
                <a:solidFill>
                  <a:srgbClr val="CBD5E1"/>
                </a:solidFill>
                <a:latin typeface="Arial"/>
                <a:cs typeface="Arial"/>
              </a:rPr>
              <a:t>• Kontrola bez poškození
• Odvádění osoby
• Pacifikace bez zranění</a:t>
            </a:r>
          </a:p>
        </p:txBody>
      </p:sp>
      <p:sp>
        <p:nvSpPr>
          <p:cNvPr id="9" name="Obdélník: se zakulacenými rohy 8">
            <a:extLst>
              <a:ext uri="{FF2B5EF4-FFF2-40B4-BE49-F238E27FC236}">
                <a16:creationId xmlns:a16="http://schemas.microsoft.com/office/drawing/2014/main" id="{7DF6A6A5-15E1-40B7-A96F-98F220D7CDFC}"/>
              </a:ext>
            </a:extLst>
          </p:cNvPr>
          <p:cNvSpPr/>
          <p:nvPr/>
        </p:nvSpPr>
        <p:spPr>
          <a:xfrm>
            <a:off x="6400800" y="1778000"/>
            <a:ext cx="5334000" cy="17780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194A0F3D-D860-4CC8-906C-2F0FBBCD3B0D}"/>
              </a:ext>
            </a:extLst>
          </p:cNvPr>
          <p:cNvSpPr/>
          <p:nvPr/>
        </p:nvSpPr>
        <p:spPr>
          <a:xfrm>
            <a:off x="6400800" y="1778000"/>
            <a:ext cx="5334000" cy="63500"/>
          </a:xfrm>
          <a:prstGeom prst="rect">
            <a:avLst/>
          </a:prstGeom>
          <a:solidFill>
            <a:srgbClr val="EF4444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99C42EB1-722C-4DE6-BB54-14EA666D653C}"/>
              </a:ext>
            </a:extLst>
          </p:cNvPr>
          <p:cNvSpPr txBox="1"/>
          <p:nvPr/>
        </p:nvSpPr>
        <p:spPr>
          <a:xfrm>
            <a:off x="6527800" y="1930400"/>
            <a:ext cx="5080000" cy="3556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2000" b="1">
                <a:solidFill>
                  <a:srgbClr val="EF4444"/>
                </a:solidFill>
                <a:latin typeface="Arial Black"/>
              </a:rPr>
              <a:t>TVRDÉ PÁKY (LIKVIDACE)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C24938CE-0B45-4369-9BF3-5C6B2DFED319}"/>
              </a:ext>
            </a:extLst>
          </p:cNvPr>
          <p:cNvSpPr txBox="1"/>
          <p:nvPr/>
        </p:nvSpPr>
        <p:spPr>
          <a:xfrm>
            <a:off x="6654800" y="2387600"/>
            <a:ext cx="4953000" cy="1016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600">
                <a:solidFill>
                  <a:srgbClr val="CBD5E1"/>
                </a:solidFill>
                <a:latin typeface="Arial"/>
                <a:cs typeface="Arial"/>
              </a:rPr>
              <a:t>• Nefyziologický rozsah kloubu
• Eliminace protivníka
• Trvalé poškození</a:t>
            </a:r>
          </a:p>
        </p:txBody>
      </p:sp>
      <p:sp>
        <p:nvSpPr>
          <p:cNvPr id="13" name="Obdélník: se zakulacenými rohy 12">
            <a:extLst>
              <a:ext uri="{FF2B5EF4-FFF2-40B4-BE49-F238E27FC236}">
                <a16:creationId xmlns:a16="http://schemas.microsoft.com/office/drawing/2014/main" id="{6C139951-235A-413B-AE8C-67289E5E03FA}"/>
              </a:ext>
            </a:extLst>
          </p:cNvPr>
          <p:cNvSpPr/>
          <p:nvPr/>
        </p:nvSpPr>
        <p:spPr>
          <a:xfrm>
            <a:off x="457200" y="3810000"/>
            <a:ext cx="5334000" cy="698500"/>
          </a:xfrm>
          <a:prstGeom prst="roundRect">
            <a:avLst/>
          </a:prstGeom>
          <a:solidFill>
            <a:srgbClr val="1E3A5F"/>
          </a:solidFill>
          <a:ln w="12700" cap="flat" cmpd="sng" algn="ctr">
            <a:solidFill>
              <a:srgbClr val="FACC15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400">
                <a:solidFill>
                  <a:srgbClr val="FACC15"/>
                </a:solidFill>
              </a:rPr>
              <a:t>Prevence: Specifické rozcvičení + smluvené signály ukončení (klepání)</a:t>
            </a:r>
          </a:p>
        </p:txBody>
      </p:sp>
      <p:sp>
        <p:nvSpPr>
          <p:cNvPr id="14" name="Obdélník: se zakulacenými rohy 13">
            <a:extLst>
              <a:ext uri="{FF2B5EF4-FFF2-40B4-BE49-F238E27FC236}">
                <a16:creationId xmlns:a16="http://schemas.microsoft.com/office/drawing/2014/main" id="{D29B0A6F-37DB-4795-AF9D-597C7E6FD667}"/>
              </a:ext>
            </a:extLst>
          </p:cNvPr>
          <p:cNvSpPr/>
          <p:nvPr/>
        </p:nvSpPr>
        <p:spPr>
          <a:xfrm>
            <a:off x="6400800" y="3810000"/>
            <a:ext cx="5334000" cy="698500"/>
          </a:xfrm>
          <a:prstGeom prst="roundRect">
            <a:avLst/>
          </a:prstGeom>
          <a:solidFill>
            <a:srgbClr val="1E3A5F"/>
          </a:solidFill>
          <a:ln w="12700" cap="flat" cmpd="sng" algn="ctr">
            <a:solidFill>
              <a:srgbClr val="F97316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400">
                <a:solidFill>
                  <a:srgbClr val="F97316"/>
                </a:solidFill>
              </a:rPr>
              <a:t>Kritický faktor: Kontrola soupeře i po provedení páky</a:t>
            </a:r>
          </a:p>
        </p:txBody>
      </p:sp>
    </p:spTree>
    <p:extLst>
      <p:ext uri="{BB962C8B-B14F-4D97-AF65-F5344CB8AC3E}">
        <p14:creationId xmlns:p14="http://schemas.microsoft.com/office/powerpoint/2010/main" val="18163830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30ABACB2-2B90-4EF3-9495-0ACE8498AC17}"/>
              </a:ext>
            </a:extLst>
          </p:cNvPr>
          <p:cNvSpPr txBox="1"/>
          <p:nvPr/>
        </p:nvSpPr>
        <p:spPr>
          <a:xfrm>
            <a:off x="457200" y="254000"/>
            <a:ext cx="11277600" cy="571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2800" b="1">
                <a:solidFill>
                  <a:srgbClr val="F97316"/>
                </a:solidFill>
                <a:latin typeface="Arial Black"/>
              </a:rPr>
              <a:t>STUPNĚ BOLESTI A POŠKOZENÍ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AB0F0D95-07F6-4A40-B285-7EA26B2710D6}"/>
              </a:ext>
            </a:extLst>
          </p:cNvPr>
          <p:cNvSpPr/>
          <p:nvPr/>
        </p:nvSpPr>
        <p:spPr>
          <a:xfrm>
            <a:off x="457200" y="863600"/>
            <a:ext cx="11277600" cy="38100"/>
          </a:xfrm>
          <a:prstGeom prst="rect">
            <a:avLst/>
          </a:prstGeom>
          <a:solidFill>
            <a:srgbClr val="F9731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4" name="Obdélník: se zakulacenými rohy 3">
            <a:extLst>
              <a:ext uri="{FF2B5EF4-FFF2-40B4-BE49-F238E27FC236}">
                <a16:creationId xmlns:a16="http://schemas.microsoft.com/office/drawing/2014/main" id="{EA4FBA8F-CC8D-4C38-A2C0-E1E668F6FF9E}"/>
              </a:ext>
            </a:extLst>
          </p:cNvPr>
          <p:cNvSpPr/>
          <p:nvPr/>
        </p:nvSpPr>
        <p:spPr>
          <a:xfrm>
            <a:off x="571500" y="1079500"/>
            <a:ext cx="3429000" cy="22860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C8ADC33F-F615-40DE-9327-780F880FF624}"/>
              </a:ext>
            </a:extLst>
          </p:cNvPr>
          <p:cNvSpPr/>
          <p:nvPr/>
        </p:nvSpPr>
        <p:spPr>
          <a:xfrm>
            <a:off x="571500" y="1079500"/>
            <a:ext cx="3429000" cy="63500"/>
          </a:xfrm>
          <a:prstGeom prst="rect">
            <a:avLst/>
          </a:prstGeom>
          <a:solidFill>
            <a:srgbClr val="22C55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6" name="Ovál 5">
            <a:extLst>
              <a:ext uri="{FF2B5EF4-FFF2-40B4-BE49-F238E27FC236}">
                <a16:creationId xmlns:a16="http://schemas.microsoft.com/office/drawing/2014/main" id="{337AB9BF-DEBB-4DE6-A377-19F097028AA1}"/>
              </a:ext>
            </a:extLst>
          </p:cNvPr>
          <p:cNvSpPr/>
          <p:nvPr/>
        </p:nvSpPr>
        <p:spPr>
          <a:xfrm>
            <a:off x="2006600" y="1231900"/>
            <a:ext cx="558800" cy="558800"/>
          </a:xfrm>
          <a:prstGeom prst="ellipse">
            <a:avLst/>
          </a:prstGeom>
          <a:solidFill>
            <a:srgbClr val="22C55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cs-CZ" sz="22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6DF861E0-2990-4B4F-A595-22FC050C459B}"/>
              </a:ext>
            </a:extLst>
          </p:cNvPr>
          <p:cNvSpPr txBox="1"/>
          <p:nvPr/>
        </p:nvSpPr>
        <p:spPr>
          <a:xfrm>
            <a:off x="698500" y="1866900"/>
            <a:ext cx="3175000" cy="3556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2000" b="1">
                <a:solidFill>
                  <a:srgbClr val="22C55E"/>
                </a:solidFill>
                <a:latin typeface="Arial Black"/>
              </a:rPr>
              <a:t>1. STUPEŇ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887A3216-736C-4398-BCB2-B0D4591C3027}"/>
              </a:ext>
            </a:extLst>
          </p:cNvPr>
          <p:cNvSpPr txBox="1"/>
          <p:nvPr/>
        </p:nvSpPr>
        <p:spPr>
          <a:xfrm>
            <a:off x="698500" y="2222500"/>
            <a:ext cx="3175000" cy="317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600" b="1">
                <a:solidFill>
                  <a:srgbClr val="FFFFFF"/>
                </a:solidFill>
                <a:latin typeface="Arial Black"/>
              </a:rPr>
              <a:t>VÝCVIK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5EC5E53E-BDDE-4894-B5F6-69C2B388EE8E}"/>
              </a:ext>
            </a:extLst>
          </p:cNvPr>
          <p:cNvSpPr txBox="1"/>
          <p:nvPr/>
        </p:nvSpPr>
        <p:spPr>
          <a:xfrm>
            <a:off x="698500" y="2578100"/>
            <a:ext cx="3175000" cy="698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400">
                <a:solidFill>
                  <a:srgbClr val="CBD5E1"/>
                </a:solidFill>
                <a:latin typeface="Arial"/>
                <a:cs typeface="Arial"/>
              </a:rPr>
              <a:t>Bolest bez
fyziologických změn</a:t>
            </a:r>
          </a:p>
        </p:txBody>
      </p:sp>
      <p:sp>
        <p:nvSpPr>
          <p:cNvPr id="10" name="Obdélník: se zakulacenými rohy 9">
            <a:extLst>
              <a:ext uri="{FF2B5EF4-FFF2-40B4-BE49-F238E27FC236}">
                <a16:creationId xmlns:a16="http://schemas.microsoft.com/office/drawing/2014/main" id="{644D5043-CE8F-48B4-B299-27F63BBBA55C}"/>
              </a:ext>
            </a:extLst>
          </p:cNvPr>
          <p:cNvSpPr/>
          <p:nvPr/>
        </p:nvSpPr>
        <p:spPr>
          <a:xfrm>
            <a:off x="571500" y="3492500"/>
            <a:ext cx="3429000" cy="203200"/>
          </a:xfrm>
          <a:prstGeom prst="roundRect">
            <a:avLst/>
          </a:prstGeom>
          <a:solidFill>
            <a:srgbClr val="22C55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1" name="Obdélník: se zakulacenými rohy 10">
            <a:extLst>
              <a:ext uri="{FF2B5EF4-FFF2-40B4-BE49-F238E27FC236}">
                <a16:creationId xmlns:a16="http://schemas.microsoft.com/office/drawing/2014/main" id="{241EDC03-D0A7-4F62-8E02-EB7AAC3971A3}"/>
              </a:ext>
            </a:extLst>
          </p:cNvPr>
          <p:cNvSpPr/>
          <p:nvPr/>
        </p:nvSpPr>
        <p:spPr>
          <a:xfrm>
            <a:off x="4318000" y="1079500"/>
            <a:ext cx="3429000" cy="22860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5CE309B2-D793-4D8C-9255-870883D57F95}"/>
              </a:ext>
            </a:extLst>
          </p:cNvPr>
          <p:cNvSpPr/>
          <p:nvPr/>
        </p:nvSpPr>
        <p:spPr>
          <a:xfrm>
            <a:off x="4318000" y="1079500"/>
            <a:ext cx="3429000" cy="63500"/>
          </a:xfrm>
          <a:prstGeom prst="rect">
            <a:avLst/>
          </a:prstGeom>
          <a:solidFill>
            <a:srgbClr val="F9731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3" name="Ovál 12">
            <a:extLst>
              <a:ext uri="{FF2B5EF4-FFF2-40B4-BE49-F238E27FC236}">
                <a16:creationId xmlns:a16="http://schemas.microsoft.com/office/drawing/2014/main" id="{ABE4270E-2D63-4D8E-AD4F-CC68FF7C8788}"/>
              </a:ext>
            </a:extLst>
          </p:cNvPr>
          <p:cNvSpPr/>
          <p:nvPr/>
        </p:nvSpPr>
        <p:spPr>
          <a:xfrm>
            <a:off x="5753100" y="1231900"/>
            <a:ext cx="558800" cy="558800"/>
          </a:xfrm>
          <a:prstGeom prst="ellipse">
            <a:avLst/>
          </a:prstGeom>
          <a:solidFill>
            <a:srgbClr val="F9731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cs-CZ" sz="22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E094FEB3-A186-454A-AD5E-298EC689D255}"/>
              </a:ext>
            </a:extLst>
          </p:cNvPr>
          <p:cNvSpPr txBox="1"/>
          <p:nvPr/>
        </p:nvSpPr>
        <p:spPr>
          <a:xfrm>
            <a:off x="4445000" y="1866900"/>
            <a:ext cx="3175000" cy="3556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2000" b="1">
                <a:solidFill>
                  <a:srgbClr val="F97316"/>
                </a:solidFill>
                <a:latin typeface="Arial Black"/>
              </a:rPr>
              <a:t>2. STUPEŇ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267FF1E6-1832-461B-B766-3CC4E86EA6B8}"/>
              </a:ext>
            </a:extLst>
          </p:cNvPr>
          <p:cNvSpPr txBox="1"/>
          <p:nvPr/>
        </p:nvSpPr>
        <p:spPr>
          <a:xfrm>
            <a:off x="4445000" y="2222500"/>
            <a:ext cx="3175000" cy="317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600" b="1">
                <a:solidFill>
                  <a:srgbClr val="FFFFFF"/>
                </a:solidFill>
                <a:latin typeface="Arial Black"/>
              </a:rPr>
              <a:t>PACIFIKACE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13C18156-8451-4323-A880-B9302C88DCF0}"/>
              </a:ext>
            </a:extLst>
          </p:cNvPr>
          <p:cNvSpPr txBox="1"/>
          <p:nvPr/>
        </p:nvSpPr>
        <p:spPr>
          <a:xfrm>
            <a:off x="4445000" y="2578100"/>
            <a:ext cx="3175000" cy="698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400">
                <a:solidFill>
                  <a:srgbClr val="CBD5E1"/>
                </a:solidFill>
                <a:latin typeface="Arial"/>
                <a:cs typeface="Arial"/>
              </a:rPr>
              <a:t>Zvratné změny
(natažení vazů)</a:t>
            </a:r>
          </a:p>
        </p:txBody>
      </p:sp>
      <p:sp>
        <p:nvSpPr>
          <p:cNvPr id="17" name="Obdélník: se zakulacenými rohy 16">
            <a:extLst>
              <a:ext uri="{FF2B5EF4-FFF2-40B4-BE49-F238E27FC236}">
                <a16:creationId xmlns:a16="http://schemas.microsoft.com/office/drawing/2014/main" id="{B68D47D3-8CC8-47E0-949B-C19C788D8E7D}"/>
              </a:ext>
            </a:extLst>
          </p:cNvPr>
          <p:cNvSpPr/>
          <p:nvPr/>
        </p:nvSpPr>
        <p:spPr>
          <a:xfrm>
            <a:off x="4318000" y="3492500"/>
            <a:ext cx="3429000" cy="203200"/>
          </a:xfrm>
          <a:prstGeom prst="roundRect">
            <a:avLst/>
          </a:prstGeom>
          <a:solidFill>
            <a:srgbClr val="F9731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8" name="Obdélník: se zakulacenými rohy 17">
            <a:extLst>
              <a:ext uri="{FF2B5EF4-FFF2-40B4-BE49-F238E27FC236}">
                <a16:creationId xmlns:a16="http://schemas.microsoft.com/office/drawing/2014/main" id="{D92D20E3-4639-41B4-BA0E-B554AD7F9E6F}"/>
              </a:ext>
            </a:extLst>
          </p:cNvPr>
          <p:cNvSpPr/>
          <p:nvPr/>
        </p:nvSpPr>
        <p:spPr>
          <a:xfrm>
            <a:off x="8064500" y="1079500"/>
            <a:ext cx="3429000" cy="22860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9F585471-CA49-45C4-80AC-BB6E585EB7E4}"/>
              </a:ext>
            </a:extLst>
          </p:cNvPr>
          <p:cNvSpPr/>
          <p:nvPr/>
        </p:nvSpPr>
        <p:spPr>
          <a:xfrm>
            <a:off x="8064500" y="1079500"/>
            <a:ext cx="3429000" cy="63500"/>
          </a:xfrm>
          <a:prstGeom prst="rect">
            <a:avLst/>
          </a:prstGeom>
          <a:solidFill>
            <a:srgbClr val="EF4444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20" name="Ovál 19">
            <a:extLst>
              <a:ext uri="{FF2B5EF4-FFF2-40B4-BE49-F238E27FC236}">
                <a16:creationId xmlns:a16="http://schemas.microsoft.com/office/drawing/2014/main" id="{1E760096-B6F9-4538-923A-813B8F5A5743}"/>
              </a:ext>
            </a:extLst>
          </p:cNvPr>
          <p:cNvSpPr/>
          <p:nvPr/>
        </p:nvSpPr>
        <p:spPr>
          <a:xfrm>
            <a:off x="9499600" y="1231900"/>
            <a:ext cx="558800" cy="558800"/>
          </a:xfrm>
          <a:prstGeom prst="ellipse">
            <a:avLst/>
          </a:prstGeom>
          <a:solidFill>
            <a:srgbClr val="EF4444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cs-CZ" sz="22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4144294D-EF56-4308-923F-56D3644137F4}"/>
              </a:ext>
            </a:extLst>
          </p:cNvPr>
          <p:cNvSpPr txBox="1"/>
          <p:nvPr/>
        </p:nvSpPr>
        <p:spPr>
          <a:xfrm>
            <a:off x="8191500" y="1866900"/>
            <a:ext cx="3175000" cy="3556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2000" b="1">
                <a:solidFill>
                  <a:srgbClr val="EF4444"/>
                </a:solidFill>
                <a:latin typeface="Arial Black"/>
              </a:rPr>
              <a:t>3. STUPEŇ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618ECF82-3A72-410E-BEDF-49F495D58E28}"/>
              </a:ext>
            </a:extLst>
          </p:cNvPr>
          <p:cNvSpPr txBox="1"/>
          <p:nvPr/>
        </p:nvSpPr>
        <p:spPr>
          <a:xfrm>
            <a:off x="8191500" y="2222500"/>
            <a:ext cx="3175000" cy="317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600" b="1">
                <a:solidFill>
                  <a:srgbClr val="FFFFFF"/>
                </a:solidFill>
                <a:latin typeface="Arial Black"/>
              </a:rPr>
              <a:t>ELIMINACE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EBB47A3F-0F67-4576-9D69-F1AC73599AF8}"/>
              </a:ext>
            </a:extLst>
          </p:cNvPr>
          <p:cNvSpPr txBox="1"/>
          <p:nvPr/>
        </p:nvSpPr>
        <p:spPr>
          <a:xfrm>
            <a:off x="8191500" y="2578100"/>
            <a:ext cx="3175000" cy="698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400">
                <a:solidFill>
                  <a:srgbClr val="CBD5E1"/>
                </a:solidFill>
                <a:latin typeface="Arial"/>
                <a:cs typeface="Arial"/>
              </a:rPr>
              <a:t>Nezvratné změny
(přetržení, zlomeniny)</a:t>
            </a:r>
          </a:p>
        </p:txBody>
      </p:sp>
      <p:sp>
        <p:nvSpPr>
          <p:cNvPr id="24" name="Obdélník: se zakulacenými rohy 23">
            <a:extLst>
              <a:ext uri="{FF2B5EF4-FFF2-40B4-BE49-F238E27FC236}">
                <a16:creationId xmlns:a16="http://schemas.microsoft.com/office/drawing/2014/main" id="{DE40C743-F52C-416C-BE62-B40576991853}"/>
              </a:ext>
            </a:extLst>
          </p:cNvPr>
          <p:cNvSpPr/>
          <p:nvPr/>
        </p:nvSpPr>
        <p:spPr>
          <a:xfrm>
            <a:off x="8064500" y="3492500"/>
            <a:ext cx="3429000" cy="203200"/>
          </a:xfrm>
          <a:prstGeom prst="roundRect">
            <a:avLst/>
          </a:prstGeom>
          <a:solidFill>
            <a:srgbClr val="EF4444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25" name="Šipka: doprava 24">
            <a:extLst>
              <a:ext uri="{FF2B5EF4-FFF2-40B4-BE49-F238E27FC236}">
                <a16:creationId xmlns:a16="http://schemas.microsoft.com/office/drawing/2014/main" id="{F8AE58FB-B11E-4F8E-AE52-1DE3B34A1272}"/>
              </a:ext>
            </a:extLst>
          </p:cNvPr>
          <p:cNvSpPr/>
          <p:nvPr/>
        </p:nvSpPr>
        <p:spPr>
          <a:xfrm>
            <a:off x="571500" y="3721100"/>
            <a:ext cx="11049000" cy="558800"/>
          </a:xfrm>
          <a:prstGeom prst="rightArrow">
            <a:avLst/>
          </a:prstGeom>
          <a:solidFill>
            <a:srgbClr val="64748B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DE10D6DA-64A8-428D-91D5-05F55E0773CB}"/>
              </a:ext>
            </a:extLst>
          </p:cNvPr>
          <p:cNvSpPr txBox="1"/>
          <p:nvPr/>
        </p:nvSpPr>
        <p:spPr>
          <a:xfrm>
            <a:off x="3810000" y="3873500"/>
            <a:ext cx="4572000" cy="254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400" b="1">
                <a:solidFill>
                  <a:srgbClr val="FFFFFF"/>
                </a:solidFill>
                <a:latin typeface="Arial Black"/>
              </a:rPr>
              <a:t>MÍRA ZÁVAŽNOSTI →</a:t>
            </a:r>
          </a:p>
        </p:txBody>
      </p:sp>
      <p:sp>
        <p:nvSpPr>
          <p:cNvPr id="27" name="Obdélník: se zakulacenými rohy 26">
            <a:extLst>
              <a:ext uri="{FF2B5EF4-FFF2-40B4-BE49-F238E27FC236}">
                <a16:creationId xmlns:a16="http://schemas.microsoft.com/office/drawing/2014/main" id="{5405654F-7A04-44F9-B1EB-70A90932E317}"/>
              </a:ext>
            </a:extLst>
          </p:cNvPr>
          <p:cNvSpPr/>
          <p:nvPr/>
        </p:nvSpPr>
        <p:spPr>
          <a:xfrm>
            <a:off x="1270000" y="4699000"/>
            <a:ext cx="9652000" cy="571500"/>
          </a:xfrm>
          <a:prstGeom prst="roundRect">
            <a:avLst/>
          </a:prstGeom>
          <a:solidFill>
            <a:srgbClr val="1E3A5F"/>
          </a:solidFill>
          <a:ln w="25400" cap="flat" cmpd="sng" algn="ctr">
            <a:solidFill>
              <a:srgbClr val="EF444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600" b="1">
                <a:solidFill>
                  <a:srgbClr val="EF4444"/>
                </a:solidFill>
              </a:rPr>
              <a:t>⚠ POZOR: Protivník pod vlivem OPL má snížený práh bolesti!</a:t>
            </a:r>
          </a:p>
        </p:txBody>
      </p:sp>
    </p:spTree>
    <p:extLst>
      <p:ext uri="{BB962C8B-B14F-4D97-AF65-F5344CB8AC3E}">
        <p14:creationId xmlns:p14="http://schemas.microsoft.com/office/powerpoint/2010/main" val="17436150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D1B12735-12A3-46E7-93E1-C9FD150E583F}"/>
              </a:ext>
            </a:extLst>
          </p:cNvPr>
          <p:cNvSpPr txBox="1"/>
          <p:nvPr/>
        </p:nvSpPr>
        <p:spPr>
          <a:xfrm>
            <a:off x="457200" y="254000"/>
            <a:ext cx="11277600" cy="571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2800" b="1">
                <a:solidFill>
                  <a:srgbClr val="F97316"/>
                </a:solidFill>
                <a:latin typeface="Arial Black"/>
              </a:rPr>
              <a:t>HODY, PODMETY A PORAZY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72F49753-0070-4203-9FE3-2A548851EB22}"/>
              </a:ext>
            </a:extLst>
          </p:cNvPr>
          <p:cNvSpPr/>
          <p:nvPr/>
        </p:nvSpPr>
        <p:spPr>
          <a:xfrm>
            <a:off x="457200" y="863600"/>
            <a:ext cx="11277600" cy="38100"/>
          </a:xfrm>
          <a:prstGeom prst="rect">
            <a:avLst/>
          </a:prstGeom>
          <a:solidFill>
            <a:srgbClr val="F9731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4" name="Obdélník: se zakulacenými rohy 3">
            <a:extLst>
              <a:ext uri="{FF2B5EF4-FFF2-40B4-BE49-F238E27FC236}">
                <a16:creationId xmlns:a16="http://schemas.microsoft.com/office/drawing/2014/main" id="{11EC7657-1FDA-4895-8424-04439113DE1C}"/>
              </a:ext>
            </a:extLst>
          </p:cNvPr>
          <p:cNvSpPr/>
          <p:nvPr/>
        </p:nvSpPr>
        <p:spPr>
          <a:xfrm>
            <a:off x="2540000" y="1016000"/>
            <a:ext cx="7112000" cy="508000"/>
          </a:xfrm>
          <a:prstGeom prst="roundRect">
            <a:avLst/>
          </a:prstGeom>
          <a:solidFill>
            <a:srgbClr val="3B82F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pl-PL" b="1">
                <a:solidFill>
                  <a:srgbClr val="FFFFFF"/>
                </a:solidFill>
              </a:rPr>
              <a:t>Účel: Vychýlení z rovnováhy s pádem na zem</a:t>
            </a:r>
            <a:endParaRPr lang="cs-CZ" b="1">
              <a:solidFill>
                <a:srgbClr val="FFFFFF"/>
              </a:solidFill>
            </a:endParaRPr>
          </a:p>
        </p:txBody>
      </p:sp>
      <p:sp>
        <p:nvSpPr>
          <p:cNvPr id="5" name="Obdélník: se zakulacenými rohy 4">
            <a:extLst>
              <a:ext uri="{FF2B5EF4-FFF2-40B4-BE49-F238E27FC236}">
                <a16:creationId xmlns:a16="http://schemas.microsoft.com/office/drawing/2014/main" id="{D9BAB647-E366-4612-9C8A-E8F2C06DD792}"/>
              </a:ext>
            </a:extLst>
          </p:cNvPr>
          <p:cNvSpPr/>
          <p:nvPr/>
        </p:nvSpPr>
        <p:spPr>
          <a:xfrm>
            <a:off x="457200" y="1778000"/>
            <a:ext cx="2540000" cy="16510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15407668-E8FA-4A9E-A0C5-2E851E0010C8}"/>
              </a:ext>
            </a:extLst>
          </p:cNvPr>
          <p:cNvSpPr/>
          <p:nvPr/>
        </p:nvSpPr>
        <p:spPr>
          <a:xfrm>
            <a:off x="457200" y="1778000"/>
            <a:ext cx="2540000" cy="63500"/>
          </a:xfrm>
          <a:prstGeom prst="rect">
            <a:avLst/>
          </a:prstGeom>
          <a:solidFill>
            <a:srgbClr val="EF4444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20C207B3-6A69-4994-9558-4C287987B810}"/>
              </a:ext>
            </a:extLst>
          </p:cNvPr>
          <p:cNvSpPr/>
          <p:nvPr/>
        </p:nvSpPr>
        <p:spPr>
          <a:xfrm>
            <a:off x="1473200" y="1930400"/>
            <a:ext cx="508000" cy="508000"/>
          </a:xfrm>
          <a:prstGeom prst="ellipse">
            <a:avLst/>
          </a:prstGeom>
          <a:solidFill>
            <a:srgbClr val="EF4444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cs-CZ" sz="20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B486854E-1DAC-446B-961B-9B80C9B22E63}"/>
              </a:ext>
            </a:extLst>
          </p:cNvPr>
          <p:cNvSpPr txBox="1"/>
          <p:nvPr/>
        </p:nvSpPr>
        <p:spPr>
          <a:xfrm>
            <a:off x="584200" y="2514600"/>
            <a:ext cx="2286000" cy="317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b="1">
                <a:solidFill>
                  <a:srgbClr val="FFFFFF"/>
                </a:solidFill>
                <a:latin typeface="Arial Black"/>
              </a:rPr>
              <a:t>STRŽENÍ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FDED8C20-8EBA-40B8-AEB4-96B9A1FE2ACA}"/>
              </a:ext>
            </a:extLst>
          </p:cNvPr>
          <p:cNvSpPr txBox="1"/>
          <p:nvPr/>
        </p:nvSpPr>
        <p:spPr>
          <a:xfrm>
            <a:off x="584200" y="2857500"/>
            <a:ext cx="2286000" cy="508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400">
                <a:solidFill>
                  <a:srgbClr val="CBD5E1"/>
                </a:solidFill>
              </a:rPr>
              <a:t>Stržení protivníka
k zemi</a:t>
            </a:r>
          </a:p>
        </p:txBody>
      </p:sp>
      <p:sp>
        <p:nvSpPr>
          <p:cNvPr id="10" name="Obdélník: se zakulacenými rohy 9">
            <a:extLst>
              <a:ext uri="{FF2B5EF4-FFF2-40B4-BE49-F238E27FC236}">
                <a16:creationId xmlns:a16="http://schemas.microsoft.com/office/drawing/2014/main" id="{2C8FEE82-6743-4128-92C6-FBFD1E54F178}"/>
              </a:ext>
            </a:extLst>
          </p:cNvPr>
          <p:cNvSpPr/>
          <p:nvPr/>
        </p:nvSpPr>
        <p:spPr>
          <a:xfrm>
            <a:off x="3225800" y="1778000"/>
            <a:ext cx="2540000" cy="16510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FC31BD20-4929-4A9B-A8F8-2CEAEAF7E754}"/>
              </a:ext>
            </a:extLst>
          </p:cNvPr>
          <p:cNvSpPr/>
          <p:nvPr/>
        </p:nvSpPr>
        <p:spPr>
          <a:xfrm>
            <a:off x="3225800" y="1778000"/>
            <a:ext cx="2540000" cy="63500"/>
          </a:xfrm>
          <a:prstGeom prst="rect">
            <a:avLst/>
          </a:prstGeom>
          <a:solidFill>
            <a:srgbClr val="3B82F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2" name="Ovál 11">
            <a:extLst>
              <a:ext uri="{FF2B5EF4-FFF2-40B4-BE49-F238E27FC236}">
                <a16:creationId xmlns:a16="http://schemas.microsoft.com/office/drawing/2014/main" id="{AC10DBDA-5664-4D4A-AE40-F65C83D2CF40}"/>
              </a:ext>
            </a:extLst>
          </p:cNvPr>
          <p:cNvSpPr/>
          <p:nvPr/>
        </p:nvSpPr>
        <p:spPr>
          <a:xfrm>
            <a:off x="4241800" y="1930400"/>
            <a:ext cx="508000" cy="508000"/>
          </a:xfrm>
          <a:prstGeom prst="ellipse">
            <a:avLst/>
          </a:prstGeom>
          <a:solidFill>
            <a:srgbClr val="3B82F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cs-CZ" sz="20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AF23E64D-809A-4205-9E4A-86752F1A6ED6}"/>
              </a:ext>
            </a:extLst>
          </p:cNvPr>
          <p:cNvSpPr txBox="1"/>
          <p:nvPr/>
        </p:nvSpPr>
        <p:spPr>
          <a:xfrm>
            <a:off x="3352800" y="2514600"/>
            <a:ext cx="2286000" cy="317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b="1">
                <a:solidFill>
                  <a:srgbClr val="FFFFFF"/>
                </a:solidFill>
                <a:latin typeface="Arial Black"/>
              </a:rPr>
              <a:t>HOD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C0666641-6BDA-4FCE-9E3B-3BE4D2ACB3A0}"/>
              </a:ext>
            </a:extLst>
          </p:cNvPr>
          <p:cNvSpPr txBox="1"/>
          <p:nvPr/>
        </p:nvSpPr>
        <p:spPr>
          <a:xfrm>
            <a:off x="3352800" y="2857500"/>
            <a:ext cx="2286000" cy="508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400">
                <a:solidFill>
                  <a:srgbClr val="CBD5E1"/>
                </a:solidFill>
              </a:rPr>
              <a:t>Aktivní hod
přes tělo</a:t>
            </a:r>
          </a:p>
        </p:txBody>
      </p:sp>
      <p:sp>
        <p:nvSpPr>
          <p:cNvPr id="15" name="Obdélník: se zakulacenými rohy 14">
            <a:extLst>
              <a:ext uri="{FF2B5EF4-FFF2-40B4-BE49-F238E27FC236}">
                <a16:creationId xmlns:a16="http://schemas.microsoft.com/office/drawing/2014/main" id="{0C172CBE-2A4B-4A8D-BB19-E9BD23ACE0EC}"/>
              </a:ext>
            </a:extLst>
          </p:cNvPr>
          <p:cNvSpPr/>
          <p:nvPr/>
        </p:nvSpPr>
        <p:spPr>
          <a:xfrm>
            <a:off x="5994400" y="1778000"/>
            <a:ext cx="2540000" cy="16510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90BC024E-2511-4539-B32C-035E32654EAD}"/>
              </a:ext>
            </a:extLst>
          </p:cNvPr>
          <p:cNvSpPr/>
          <p:nvPr/>
        </p:nvSpPr>
        <p:spPr>
          <a:xfrm>
            <a:off x="5994400" y="1778000"/>
            <a:ext cx="2540000" cy="63500"/>
          </a:xfrm>
          <a:prstGeom prst="rect">
            <a:avLst/>
          </a:prstGeom>
          <a:solidFill>
            <a:srgbClr val="22C55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7" name="Ovál 16">
            <a:extLst>
              <a:ext uri="{FF2B5EF4-FFF2-40B4-BE49-F238E27FC236}">
                <a16:creationId xmlns:a16="http://schemas.microsoft.com/office/drawing/2014/main" id="{9E1FEA1E-F9B2-476A-82F6-E355227A7060}"/>
              </a:ext>
            </a:extLst>
          </p:cNvPr>
          <p:cNvSpPr/>
          <p:nvPr/>
        </p:nvSpPr>
        <p:spPr>
          <a:xfrm>
            <a:off x="7010400" y="1930400"/>
            <a:ext cx="508000" cy="508000"/>
          </a:xfrm>
          <a:prstGeom prst="ellipse">
            <a:avLst/>
          </a:prstGeom>
          <a:solidFill>
            <a:srgbClr val="22C55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cs-CZ" sz="20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287F356A-B36D-414D-917B-A49096C04C29}"/>
              </a:ext>
            </a:extLst>
          </p:cNvPr>
          <p:cNvSpPr txBox="1"/>
          <p:nvPr/>
        </p:nvSpPr>
        <p:spPr>
          <a:xfrm>
            <a:off x="6121400" y="2514600"/>
            <a:ext cx="2286000" cy="317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b="1">
                <a:solidFill>
                  <a:srgbClr val="FFFFFF"/>
                </a:solidFill>
                <a:latin typeface="Arial Black"/>
              </a:rPr>
              <a:t>ZADRŽENÍ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CAC8744A-2C50-4E9A-AD42-653C8807BE99}"/>
              </a:ext>
            </a:extLst>
          </p:cNvPr>
          <p:cNvSpPr txBox="1"/>
          <p:nvPr/>
        </p:nvSpPr>
        <p:spPr>
          <a:xfrm>
            <a:off x="6121400" y="2857500"/>
            <a:ext cx="2286000" cy="508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400">
                <a:solidFill>
                  <a:srgbClr val="CBD5E1"/>
                </a:solidFill>
              </a:rPr>
              <a:t>Zadržení části těla
a pád</a:t>
            </a:r>
          </a:p>
        </p:txBody>
      </p:sp>
      <p:sp>
        <p:nvSpPr>
          <p:cNvPr id="20" name="Obdélník: se zakulacenými rohy 19">
            <a:extLst>
              <a:ext uri="{FF2B5EF4-FFF2-40B4-BE49-F238E27FC236}">
                <a16:creationId xmlns:a16="http://schemas.microsoft.com/office/drawing/2014/main" id="{81470A80-7BBA-4DE0-988D-97D49CB8B5DA}"/>
              </a:ext>
            </a:extLst>
          </p:cNvPr>
          <p:cNvSpPr/>
          <p:nvPr/>
        </p:nvSpPr>
        <p:spPr>
          <a:xfrm>
            <a:off x="8763000" y="1778000"/>
            <a:ext cx="2540000" cy="16510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B2B48E44-1ADF-48DD-AD00-BB03D0C2806D}"/>
              </a:ext>
            </a:extLst>
          </p:cNvPr>
          <p:cNvSpPr/>
          <p:nvPr/>
        </p:nvSpPr>
        <p:spPr>
          <a:xfrm>
            <a:off x="8763000" y="1778000"/>
            <a:ext cx="2540000" cy="63500"/>
          </a:xfrm>
          <a:prstGeom prst="rect">
            <a:avLst/>
          </a:prstGeom>
          <a:solidFill>
            <a:srgbClr val="F9731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22" name="Ovál 21">
            <a:extLst>
              <a:ext uri="{FF2B5EF4-FFF2-40B4-BE49-F238E27FC236}">
                <a16:creationId xmlns:a16="http://schemas.microsoft.com/office/drawing/2014/main" id="{A22695A6-EEC5-4BAC-997E-355E9E6EB55E}"/>
              </a:ext>
            </a:extLst>
          </p:cNvPr>
          <p:cNvSpPr/>
          <p:nvPr/>
        </p:nvSpPr>
        <p:spPr>
          <a:xfrm>
            <a:off x="9779000" y="1930400"/>
            <a:ext cx="508000" cy="508000"/>
          </a:xfrm>
          <a:prstGeom prst="ellipse">
            <a:avLst/>
          </a:prstGeom>
          <a:solidFill>
            <a:srgbClr val="F9731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cs-CZ" sz="20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D78D31F0-D1A7-4180-B613-8B003DC61050}"/>
              </a:ext>
            </a:extLst>
          </p:cNvPr>
          <p:cNvSpPr txBox="1"/>
          <p:nvPr/>
        </p:nvSpPr>
        <p:spPr>
          <a:xfrm>
            <a:off x="8890000" y="2514600"/>
            <a:ext cx="2286000" cy="317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b="1">
                <a:solidFill>
                  <a:srgbClr val="FFFFFF"/>
                </a:solidFill>
                <a:latin typeface="Arial Black"/>
              </a:rPr>
              <a:t>PODMET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E33811BC-B341-47B8-B392-C7F5AFC4AE73}"/>
              </a:ext>
            </a:extLst>
          </p:cNvPr>
          <p:cNvSpPr txBox="1"/>
          <p:nvPr/>
        </p:nvSpPr>
        <p:spPr>
          <a:xfrm>
            <a:off x="8890000" y="2857500"/>
            <a:ext cx="2286000" cy="508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400">
                <a:solidFill>
                  <a:srgbClr val="CBD5E1"/>
                </a:solidFill>
              </a:rPr>
              <a:t>Podmetení
opěrné nohy</a:t>
            </a:r>
          </a:p>
        </p:txBody>
      </p:sp>
      <p:sp>
        <p:nvSpPr>
          <p:cNvPr id="25" name="Obdélník: se zakulacenými rohy 24">
            <a:extLst>
              <a:ext uri="{FF2B5EF4-FFF2-40B4-BE49-F238E27FC236}">
                <a16:creationId xmlns:a16="http://schemas.microsoft.com/office/drawing/2014/main" id="{F5FC15C2-5543-42DD-A414-E7804A8B7979}"/>
              </a:ext>
            </a:extLst>
          </p:cNvPr>
          <p:cNvSpPr/>
          <p:nvPr/>
        </p:nvSpPr>
        <p:spPr>
          <a:xfrm>
            <a:off x="457200" y="3810000"/>
            <a:ext cx="5334000" cy="698500"/>
          </a:xfrm>
          <a:prstGeom prst="roundRect">
            <a:avLst/>
          </a:prstGeom>
          <a:solidFill>
            <a:srgbClr val="1E3A5F"/>
          </a:solidFill>
          <a:ln w="12700" cap="flat" cmpd="sng" algn="ctr">
            <a:solidFill>
              <a:srgbClr val="22C55E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400">
                <a:solidFill>
                  <a:srgbClr val="22C55E"/>
                </a:solidFill>
              </a:rPr>
              <a:t>Metodika: Přistupovat až po perfektním zvládnutí pádů</a:t>
            </a:r>
          </a:p>
        </p:txBody>
      </p:sp>
      <p:sp>
        <p:nvSpPr>
          <p:cNvPr id="26" name="Obdélník: se zakulacenými rohy 25">
            <a:extLst>
              <a:ext uri="{FF2B5EF4-FFF2-40B4-BE49-F238E27FC236}">
                <a16:creationId xmlns:a16="http://schemas.microsoft.com/office/drawing/2014/main" id="{7FA66F68-BA9A-4495-A92F-69D08C40F897}"/>
              </a:ext>
            </a:extLst>
          </p:cNvPr>
          <p:cNvSpPr/>
          <p:nvPr/>
        </p:nvSpPr>
        <p:spPr>
          <a:xfrm>
            <a:off x="6400800" y="3810000"/>
            <a:ext cx="5334000" cy="698500"/>
          </a:xfrm>
          <a:prstGeom prst="roundRect">
            <a:avLst/>
          </a:prstGeom>
          <a:solidFill>
            <a:srgbClr val="1E3A5F"/>
          </a:solidFill>
          <a:ln w="12700" cap="flat" cmpd="sng" algn="ctr">
            <a:solidFill>
              <a:srgbClr val="F97316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pl-PL" sz="1400">
                <a:solidFill>
                  <a:srgbClr val="F97316"/>
                </a:solidFill>
              </a:rPr>
              <a:t>Taktika: Udržení vlastní stability po porazu protivníka</a:t>
            </a:r>
            <a:endParaRPr lang="cs-CZ" sz="1400">
              <a:solidFill>
                <a:srgbClr val="F9731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4186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E591ACE8-C6EF-42EF-8DE0-74B24AF9EAEB}"/>
              </a:ext>
            </a:extLst>
          </p:cNvPr>
          <p:cNvSpPr txBox="1"/>
          <p:nvPr/>
        </p:nvSpPr>
        <p:spPr>
          <a:xfrm>
            <a:off x="457200" y="254000"/>
            <a:ext cx="11277600" cy="571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2800" b="1">
                <a:solidFill>
                  <a:srgbClr val="F97316"/>
                </a:solidFill>
                <a:latin typeface="Arial Black"/>
              </a:rPr>
              <a:t>ŠKRCENÍ A RDOUŠENÍ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20680AC4-C66D-4E83-A19E-45B110B01484}"/>
              </a:ext>
            </a:extLst>
          </p:cNvPr>
          <p:cNvSpPr/>
          <p:nvPr/>
        </p:nvSpPr>
        <p:spPr>
          <a:xfrm>
            <a:off x="457200" y="863600"/>
            <a:ext cx="11277600" cy="38100"/>
          </a:xfrm>
          <a:prstGeom prst="rect">
            <a:avLst/>
          </a:prstGeom>
          <a:solidFill>
            <a:srgbClr val="F9731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4" name="Obdélník: se zakulacenými rohy 3">
            <a:extLst>
              <a:ext uri="{FF2B5EF4-FFF2-40B4-BE49-F238E27FC236}">
                <a16:creationId xmlns:a16="http://schemas.microsoft.com/office/drawing/2014/main" id="{07441831-3147-4840-B4B8-49C6B95B444F}"/>
              </a:ext>
            </a:extLst>
          </p:cNvPr>
          <p:cNvSpPr/>
          <p:nvPr/>
        </p:nvSpPr>
        <p:spPr>
          <a:xfrm>
            <a:off x="1905000" y="1016000"/>
            <a:ext cx="8382000" cy="508000"/>
          </a:xfrm>
          <a:prstGeom prst="roundRect">
            <a:avLst/>
          </a:prstGeom>
          <a:solidFill>
            <a:srgbClr val="EF4444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b="1">
                <a:solidFill>
                  <a:srgbClr val="FFFFFF"/>
                </a:solidFill>
              </a:rPr>
              <a:t>Účel: Vyřazení z boje narušením životních funkcí</a:t>
            </a:r>
          </a:p>
        </p:txBody>
      </p:sp>
      <p:sp>
        <p:nvSpPr>
          <p:cNvPr id="5" name="Obdélník: se zakulacenými rohy 4">
            <a:extLst>
              <a:ext uri="{FF2B5EF4-FFF2-40B4-BE49-F238E27FC236}">
                <a16:creationId xmlns:a16="http://schemas.microsoft.com/office/drawing/2014/main" id="{A03C9AA8-E5B5-4190-BA28-C5B51F8D1C09}"/>
              </a:ext>
            </a:extLst>
          </p:cNvPr>
          <p:cNvSpPr/>
          <p:nvPr/>
        </p:nvSpPr>
        <p:spPr>
          <a:xfrm>
            <a:off x="457200" y="1778000"/>
            <a:ext cx="5334000" cy="21590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C1FEA913-67C2-40F6-AA46-793256E30D1E}"/>
              </a:ext>
            </a:extLst>
          </p:cNvPr>
          <p:cNvSpPr/>
          <p:nvPr/>
        </p:nvSpPr>
        <p:spPr>
          <a:xfrm>
            <a:off x="457200" y="1778000"/>
            <a:ext cx="5334000" cy="63500"/>
          </a:xfrm>
          <a:prstGeom prst="rect">
            <a:avLst/>
          </a:prstGeom>
          <a:solidFill>
            <a:srgbClr val="EF4444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7D43AD3A-B3AC-4201-AEDF-80EAC3DD2E5C}"/>
              </a:ext>
            </a:extLst>
          </p:cNvPr>
          <p:cNvSpPr txBox="1"/>
          <p:nvPr/>
        </p:nvSpPr>
        <p:spPr>
          <a:xfrm>
            <a:off x="584200" y="1968500"/>
            <a:ext cx="50800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2200" b="1">
                <a:solidFill>
                  <a:srgbClr val="EF4444"/>
                </a:solidFill>
                <a:latin typeface="Arial Black"/>
              </a:rPr>
              <a:t>ŠKRCENÍ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437734A4-F6BB-4ACF-94D7-FBA457439F8A}"/>
              </a:ext>
            </a:extLst>
          </p:cNvPr>
          <p:cNvSpPr txBox="1"/>
          <p:nvPr/>
        </p:nvSpPr>
        <p:spPr>
          <a:xfrm>
            <a:off x="711200" y="2413000"/>
            <a:ext cx="4953000" cy="1333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600">
                <a:solidFill>
                  <a:srgbClr val="CBD5E1"/>
                </a:solidFill>
                <a:latin typeface="Arial"/>
                <a:cs typeface="Arial"/>
              </a:rPr>
              <a:t>• Přerušení oběhové soustavy
• Krev do mozku
• Rychlejší účinek
• Bezvědomí do 10 sekund</a:t>
            </a:r>
          </a:p>
        </p:txBody>
      </p:sp>
      <p:sp>
        <p:nvSpPr>
          <p:cNvPr id="9" name="Obdélník: se zakulacenými rohy 8">
            <a:extLst>
              <a:ext uri="{FF2B5EF4-FFF2-40B4-BE49-F238E27FC236}">
                <a16:creationId xmlns:a16="http://schemas.microsoft.com/office/drawing/2014/main" id="{8BB54B52-56BC-48FE-802B-74C0A31272D5}"/>
              </a:ext>
            </a:extLst>
          </p:cNvPr>
          <p:cNvSpPr/>
          <p:nvPr/>
        </p:nvSpPr>
        <p:spPr>
          <a:xfrm>
            <a:off x="6400800" y="1778000"/>
            <a:ext cx="5334000" cy="21590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C9B67DA4-ED80-4C7A-9A6F-0A250DD6BD06}"/>
              </a:ext>
            </a:extLst>
          </p:cNvPr>
          <p:cNvSpPr/>
          <p:nvPr/>
        </p:nvSpPr>
        <p:spPr>
          <a:xfrm>
            <a:off x="6400800" y="1778000"/>
            <a:ext cx="5334000" cy="63500"/>
          </a:xfrm>
          <a:prstGeom prst="rect">
            <a:avLst/>
          </a:prstGeom>
          <a:solidFill>
            <a:srgbClr val="3B82F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A444EDE9-08B4-42C6-A8A0-88098F656CD7}"/>
              </a:ext>
            </a:extLst>
          </p:cNvPr>
          <p:cNvSpPr txBox="1"/>
          <p:nvPr/>
        </p:nvSpPr>
        <p:spPr>
          <a:xfrm>
            <a:off x="6527800" y="1968500"/>
            <a:ext cx="50800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2200" b="1">
                <a:solidFill>
                  <a:srgbClr val="3B82F6"/>
                </a:solidFill>
                <a:latin typeface="Arial Black"/>
              </a:rPr>
              <a:t>RDOUŠENÍ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31E47E38-09CB-43CC-A3BD-A2C4923D47CD}"/>
              </a:ext>
            </a:extLst>
          </p:cNvPr>
          <p:cNvSpPr txBox="1"/>
          <p:nvPr/>
        </p:nvSpPr>
        <p:spPr>
          <a:xfrm>
            <a:off x="6654800" y="2413000"/>
            <a:ext cx="4953000" cy="1333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600">
                <a:solidFill>
                  <a:srgbClr val="CBD5E1"/>
                </a:solidFill>
                <a:latin typeface="Arial"/>
                <a:cs typeface="Arial"/>
              </a:rPr>
              <a:t>• Přerušení dýchací soustavy
• Přívod kyslíku
• Pomalejší účinek
• Delší čas do bezvědomí</a:t>
            </a:r>
          </a:p>
        </p:txBody>
      </p:sp>
      <p:sp>
        <p:nvSpPr>
          <p:cNvPr id="13" name="Ovál 12">
            <a:extLst>
              <a:ext uri="{FF2B5EF4-FFF2-40B4-BE49-F238E27FC236}">
                <a16:creationId xmlns:a16="http://schemas.microsoft.com/office/drawing/2014/main" id="{E04C437B-782B-4FC0-8F13-EDDBFBDAFA79}"/>
              </a:ext>
            </a:extLst>
          </p:cNvPr>
          <p:cNvSpPr/>
          <p:nvPr/>
        </p:nvSpPr>
        <p:spPr>
          <a:xfrm>
            <a:off x="5613400" y="2476500"/>
            <a:ext cx="965200" cy="965200"/>
          </a:xfrm>
          <a:prstGeom prst="ellipse">
            <a:avLst/>
          </a:prstGeom>
          <a:solidFill>
            <a:srgbClr val="F9731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cs-CZ" sz="2200" b="1">
                <a:solidFill>
                  <a:srgbClr val="FFFFFF"/>
                </a:solidFill>
                <a:latin typeface="Arial Black"/>
              </a:rPr>
              <a:t>VS</a:t>
            </a:r>
          </a:p>
        </p:txBody>
      </p:sp>
      <p:sp>
        <p:nvSpPr>
          <p:cNvPr id="14" name="Obdélník: se zakulacenými rohy 13">
            <a:extLst>
              <a:ext uri="{FF2B5EF4-FFF2-40B4-BE49-F238E27FC236}">
                <a16:creationId xmlns:a16="http://schemas.microsoft.com/office/drawing/2014/main" id="{560B0847-4BB2-40E2-B59C-A0B540EFB446}"/>
              </a:ext>
            </a:extLst>
          </p:cNvPr>
          <p:cNvSpPr/>
          <p:nvPr/>
        </p:nvSpPr>
        <p:spPr>
          <a:xfrm>
            <a:off x="1270000" y="4191000"/>
            <a:ext cx="9652000" cy="635000"/>
          </a:xfrm>
          <a:prstGeom prst="roundRect">
            <a:avLst/>
          </a:prstGeom>
          <a:solidFill>
            <a:srgbClr val="1E3A5F"/>
          </a:solidFill>
          <a:ln w="12700" cap="flat" cmpd="sng" algn="ctr">
            <a:solidFill>
              <a:srgbClr val="EF4444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sz="1400" dirty="0" err="1">
                <a:solidFill>
                  <a:srgbClr val="EF4444"/>
                </a:solidFill>
              </a:rPr>
              <a:t>Tactical</a:t>
            </a:r>
            <a:r>
              <a:rPr lang="cs-CZ" sz="1400" dirty="0">
                <a:solidFill>
                  <a:srgbClr val="EF4444"/>
                </a:solidFill>
              </a:rPr>
              <a:t>: Fyziologický stres a riziko hypoxie CNS — extrémně nebezpečné techniky vyžadující maximální kontrolu!</a:t>
            </a:r>
          </a:p>
        </p:txBody>
      </p:sp>
    </p:spTree>
    <p:extLst>
      <p:ext uri="{BB962C8B-B14F-4D97-AF65-F5344CB8AC3E}">
        <p14:creationId xmlns:p14="http://schemas.microsoft.com/office/powerpoint/2010/main" val="22996346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1" name="Chart 1"/>
          <p:cNvGraphicFramePr/>
          <p:nvPr>
            <p:extLst>
              <p:ext uri="{D42A27DB-BD31-4B8C-83A1-F6EECF244321}">
                <p14:modId xmlns:p14="http://schemas.microsoft.com/office/powerpoint/2010/main" val="3847999036"/>
              </p:ext>
            </p:extLst>
          </p:nvPr>
        </p:nvGraphicFramePr>
        <p:xfrm>
          <a:off x="254000" y="254000"/>
          <a:ext cx="6350000" cy="635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0" name="Card0"/>
          <p:cNvSpPr/>
          <p:nvPr/>
        </p:nvSpPr>
        <p:spPr>
          <a:xfrm>
            <a:off x="6731000" y="1079500"/>
            <a:ext cx="5080000" cy="1270000"/>
          </a:xfrm>
          <a:prstGeom prst="roundRect">
            <a:avLst>
              <a:gd name="adj" fmla="val 8000"/>
            </a:avLst>
          </a:prstGeom>
          <a:solidFill>
            <a:srgbClr val="334155"/>
          </a:solidFill>
          <a:ln w="0">
            <a:noFill/>
          </a:ln>
        </p:spPr>
        <p:txBody>
          <a:bodyPr wrap="square" lIns="91440" rIns="91440" anchor="ctr"/>
          <a:lstStyle/>
          <a:p>
            <a:pPr algn="ctr"/>
            <a:r>
              <a:rPr lang="cs-CZ" sz="1800" b="1" dirty="0">
                <a:solidFill>
                  <a:srgbClr val="22C55E"/>
                </a:solidFill>
                <a:latin typeface="Arial Black"/>
              </a:rPr>
              <a:t>FORMY</a:t>
            </a:r>
          </a:p>
          <a:p>
            <a:pPr algn="ctr"/>
            <a:r>
              <a:rPr lang="cs-CZ" sz="1400" dirty="0">
                <a:solidFill>
                  <a:srgbClr val="CBD5E1"/>
                </a:solidFill>
                <a:latin typeface="Arial"/>
              </a:rPr>
              <a:t>Stínový pohyb • Lapy • Sparring</a:t>
            </a:r>
          </a:p>
        </p:txBody>
      </p:sp>
      <p:sp>
        <p:nvSpPr>
          <p:cNvPr id="210" name="Bar0"/>
          <p:cNvSpPr/>
          <p:nvPr/>
        </p:nvSpPr>
        <p:spPr>
          <a:xfrm>
            <a:off x="6731000" y="1079500"/>
            <a:ext cx="5080000" cy="50800"/>
          </a:xfrm>
          <a:prstGeom prst="rect">
            <a:avLst/>
          </a:prstGeom>
          <a:solidFill>
            <a:srgbClr val="22C55E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201" name="Card1"/>
          <p:cNvSpPr/>
          <p:nvPr/>
        </p:nvSpPr>
        <p:spPr>
          <a:xfrm>
            <a:off x="6731000" y="2603500"/>
            <a:ext cx="5080000" cy="1270000"/>
          </a:xfrm>
          <a:prstGeom prst="roundRect">
            <a:avLst>
              <a:gd name="adj" fmla="val 8000"/>
            </a:avLst>
          </a:prstGeom>
          <a:solidFill>
            <a:srgbClr val="334155"/>
          </a:solidFill>
          <a:ln w="0">
            <a:noFill/>
          </a:ln>
        </p:spPr>
        <p:txBody>
          <a:bodyPr wrap="square" lIns="91440" rIns="91440" anchor="ctr"/>
          <a:lstStyle/>
          <a:p>
            <a:pPr algn="ctr"/>
            <a:r>
              <a:rPr lang="cs-CZ" sz="1800" b="1" dirty="0">
                <a:solidFill>
                  <a:srgbClr val="3B82F6"/>
                </a:solidFill>
                <a:latin typeface="Arial Black"/>
              </a:rPr>
              <a:t>DĚLENÍ</a:t>
            </a:r>
          </a:p>
          <a:p>
            <a:pPr algn="ctr"/>
            <a:r>
              <a:rPr lang="cs-CZ" sz="1400" dirty="0">
                <a:solidFill>
                  <a:srgbClr val="CBD5E1"/>
                </a:solidFill>
                <a:latin typeface="Arial"/>
              </a:rPr>
              <a:t>Řízený boj (instrukce) vs. Volný boj (cíl)</a:t>
            </a:r>
          </a:p>
        </p:txBody>
      </p:sp>
      <p:sp>
        <p:nvSpPr>
          <p:cNvPr id="211" name="Bar1"/>
          <p:cNvSpPr/>
          <p:nvPr/>
        </p:nvSpPr>
        <p:spPr>
          <a:xfrm>
            <a:off x="6731000" y="2603500"/>
            <a:ext cx="5080000" cy="50800"/>
          </a:xfrm>
          <a:prstGeom prst="rect">
            <a:avLst/>
          </a:prstGeom>
          <a:solidFill>
            <a:srgbClr val="3B82F6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202" name="Card2"/>
          <p:cNvSpPr/>
          <p:nvPr/>
        </p:nvSpPr>
        <p:spPr>
          <a:xfrm>
            <a:off x="6731000" y="4127500"/>
            <a:ext cx="5080000" cy="1270000"/>
          </a:xfrm>
          <a:prstGeom prst="roundRect">
            <a:avLst>
              <a:gd name="adj" fmla="val 8000"/>
            </a:avLst>
          </a:prstGeom>
          <a:solidFill>
            <a:srgbClr val="334155"/>
          </a:solidFill>
          <a:ln w="0">
            <a:noFill/>
          </a:ln>
        </p:spPr>
        <p:txBody>
          <a:bodyPr wrap="square" lIns="91440" rIns="91440" anchor="ctr"/>
          <a:lstStyle/>
          <a:p>
            <a:pPr algn="ctr"/>
            <a:r>
              <a:rPr lang="cs-CZ" sz="1800" b="1" dirty="0">
                <a:solidFill>
                  <a:srgbClr val="F97316"/>
                </a:solidFill>
                <a:latin typeface="Arial Black"/>
              </a:rPr>
              <a:t>KOGNICE</a:t>
            </a:r>
          </a:p>
          <a:p>
            <a:pPr algn="ctr"/>
            <a:r>
              <a:rPr lang="cs-CZ" sz="1400" dirty="0">
                <a:solidFill>
                  <a:srgbClr val="CBD5E1"/>
                </a:solidFill>
                <a:latin typeface="Arial"/>
              </a:rPr>
              <a:t>Rozhodování a reakce v reálném čase</a:t>
            </a:r>
          </a:p>
        </p:txBody>
      </p:sp>
      <p:sp>
        <p:nvSpPr>
          <p:cNvPr id="212" name="Bar2"/>
          <p:cNvSpPr/>
          <p:nvPr/>
        </p:nvSpPr>
        <p:spPr>
          <a:xfrm>
            <a:off x="6731000" y="4127500"/>
            <a:ext cx="5080000" cy="50800"/>
          </a:xfrm>
          <a:prstGeom prst="rect">
            <a:avLst/>
          </a:prstGeom>
          <a:solidFill>
            <a:srgbClr val="F97316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79508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C67F4174-215E-4C85-9133-76AB7AAF4CB2}"/>
              </a:ext>
            </a:extLst>
          </p:cNvPr>
          <p:cNvSpPr txBox="1"/>
          <p:nvPr/>
        </p:nvSpPr>
        <p:spPr>
          <a:xfrm>
            <a:off x="457200" y="254000"/>
            <a:ext cx="11277600" cy="571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2800" b="1">
                <a:solidFill>
                  <a:srgbClr val="F97316"/>
                </a:solidFill>
                <a:latin typeface="Arial Black"/>
              </a:rPr>
              <a:t>PROVĚŘENÍ A OTÁZKY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3647B8AB-B2C1-4F45-B6F0-6FD87B049260}"/>
              </a:ext>
            </a:extLst>
          </p:cNvPr>
          <p:cNvSpPr/>
          <p:nvPr/>
        </p:nvSpPr>
        <p:spPr>
          <a:xfrm>
            <a:off x="457200" y="863600"/>
            <a:ext cx="11277600" cy="38100"/>
          </a:xfrm>
          <a:prstGeom prst="rect">
            <a:avLst/>
          </a:prstGeom>
          <a:solidFill>
            <a:srgbClr val="F9731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4" name="Obdélník: se zakulacenými rohy 3">
            <a:extLst>
              <a:ext uri="{FF2B5EF4-FFF2-40B4-BE49-F238E27FC236}">
                <a16:creationId xmlns:a16="http://schemas.microsoft.com/office/drawing/2014/main" id="{032E9177-5F49-4D88-9965-E6D6C7D20B71}"/>
              </a:ext>
            </a:extLst>
          </p:cNvPr>
          <p:cNvSpPr/>
          <p:nvPr/>
        </p:nvSpPr>
        <p:spPr>
          <a:xfrm>
            <a:off x="457200" y="1143000"/>
            <a:ext cx="2540000" cy="19685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993E9DC3-DDE2-4C17-A9E7-1038B72D7F42}"/>
              </a:ext>
            </a:extLst>
          </p:cNvPr>
          <p:cNvSpPr/>
          <p:nvPr/>
        </p:nvSpPr>
        <p:spPr>
          <a:xfrm>
            <a:off x="457200" y="1143000"/>
            <a:ext cx="2540000" cy="63500"/>
          </a:xfrm>
          <a:prstGeom prst="rect">
            <a:avLst/>
          </a:prstGeom>
          <a:solidFill>
            <a:srgbClr val="EF4444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6" name="Ovál 5">
            <a:extLst>
              <a:ext uri="{FF2B5EF4-FFF2-40B4-BE49-F238E27FC236}">
                <a16:creationId xmlns:a16="http://schemas.microsoft.com/office/drawing/2014/main" id="{2C736AA8-146E-4631-9FEA-107AE2962012}"/>
              </a:ext>
            </a:extLst>
          </p:cNvPr>
          <p:cNvSpPr/>
          <p:nvPr/>
        </p:nvSpPr>
        <p:spPr>
          <a:xfrm>
            <a:off x="1473200" y="1333500"/>
            <a:ext cx="508000" cy="508000"/>
          </a:xfrm>
          <a:prstGeom prst="ellipse">
            <a:avLst/>
          </a:prstGeom>
          <a:solidFill>
            <a:srgbClr val="EF4444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cs-CZ" sz="20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F0FE7EFD-24A3-4AC2-8A98-B15D6425F5B0}"/>
              </a:ext>
            </a:extLst>
          </p:cNvPr>
          <p:cNvSpPr txBox="1"/>
          <p:nvPr/>
        </p:nvSpPr>
        <p:spPr>
          <a:xfrm>
            <a:off x="647700" y="1968500"/>
            <a:ext cx="2159000" cy="1016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600">
                <a:solidFill>
                  <a:srgbClr val="FFFFFF"/>
                </a:solidFill>
                <a:latin typeface="Arial"/>
                <a:cs typeface="Arial"/>
              </a:rPr>
              <a:t>Uveďte rozdělení
úderů a kopů.</a:t>
            </a:r>
          </a:p>
        </p:txBody>
      </p:sp>
      <p:sp>
        <p:nvSpPr>
          <p:cNvPr id="8" name="Obdélník: se zakulacenými rohy 7">
            <a:extLst>
              <a:ext uri="{FF2B5EF4-FFF2-40B4-BE49-F238E27FC236}">
                <a16:creationId xmlns:a16="http://schemas.microsoft.com/office/drawing/2014/main" id="{68A145D4-AC4A-4ADA-A1F1-E418B7EC3AE3}"/>
              </a:ext>
            </a:extLst>
          </p:cNvPr>
          <p:cNvSpPr/>
          <p:nvPr/>
        </p:nvSpPr>
        <p:spPr>
          <a:xfrm>
            <a:off x="3225800" y="1143000"/>
            <a:ext cx="2540000" cy="19685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67DB2642-D3E9-4BD8-811F-F52D59DC5272}"/>
              </a:ext>
            </a:extLst>
          </p:cNvPr>
          <p:cNvSpPr/>
          <p:nvPr/>
        </p:nvSpPr>
        <p:spPr>
          <a:xfrm>
            <a:off x="3225800" y="1143000"/>
            <a:ext cx="2540000" cy="63500"/>
          </a:xfrm>
          <a:prstGeom prst="rect">
            <a:avLst/>
          </a:prstGeom>
          <a:solidFill>
            <a:srgbClr val="3B82F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0" name="Ovál 9">
            <a:extLst>
              <a:ext uri="{FF2B5EF4-FFF2-40B4-BE49-F238E27FC236}">
                <a16:creationId xmlns:a16="http://schemas.microsoft.com/office/drawing/2014/main" id="{EE912EA5-A7D2-4383-9049-E545CF49EE3B}"/>
              </a:ext>
            </a:extLst>
          </p:cNvPr>
          <p:cNvSpPr/>
          <p:nvPr/>
        </p:nvSpPr>
        <p:spPr>
          <a:xfrm>
            <a:off x="4241800" y="1333500"/>
            <a:ext cx="508000" cy="508000"/>
          </a:xfrm>
          <a:prstGeom prst="ellipse">
            <a:avLst/>
          </a:prstGeom>
          <a:solidFill>
            <a:srgbClr val="3B82F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cs-CZ" sz="20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6DE77EA1-1ECE-4F9B-93CB-57B28E7D4A41}"/>
              </a:ext>
            </a:extLst>
          </p:cNvPr>
          <p:cNvSpPr txBox="1"/>
          <p:nvPr/>
        </p:nvSpPr>
        <p:spPr>
          <a:xfrm>
            <a:off x="3416300" y="1968500"/>
            <a:ext cx="2159000" cy="1016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600">
                <a:solidFill>
                  <a:srgbClr val="FFFFFF"/>
                </a:solidFill>
                <a:latin typeface="Arial"/>
                <a:cs typeface="Arial"/>
              </a:rPr>
              <a:t>Charakterizujte
techniky sebeobrany.</a:t>
            </a:r>
          </a:p>
        </p:txBody>
      </p:sp>
      <p:sp>
        <p:nvSpPr>
          <p:cNvPr id="12" name="Obdélník: se zakulacenými rohy 11">
            <a:extLst>
              <a:ext uri="{FF2B5EF4-FFF2-40B4-BE49-F238E27FC236}">
                <a16:creationId xmlns:a16="http://schemas.microsoft.com/office/drawing/2014/main" id="{D35FE977-0285-46C6-8624-6A72DF6E90DF}"/>
              </a:ext>
            </a:extLst>
          </p:cNvPr>
          <p:cNvSpPr/>
          <p:nvPr/>
        </p:nvSpPr>
        <p:spPr>
          <a:xfrm>
            <a:off x="5994400" y="1143000"/>
            <a:ext cx="2540000" cy="19685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785C67C4-B546-4029-8E0D-F643B096DB21}"/>
              </a:ext>
            </a:extLst>
          </p:cNvPr>
          <p:cNvSpPr/>
          <p:nvPr/>
        </p:nvSpPr>
        <p:spPr>
          <a:xfrm>
            <a:off x="5994400" y="1143000"/>
            <a:ext cx="2540000" cy="63500"/>
          </a:xfrm>
          <a:prstGeom prst="rect">
            <a:avLst/>
          </a:prstGeom>
          <a:solidFill>
            <a:srgbClr val="22C55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4" name="Ovál 13">
            <a:extLst>
              <a:ext uri="{FF2B5EF4-FFF2-40B4-BE49-F238E27FC236}">
                <a16:creationId xmlns:a16="http://schemas.microsoft.com/office/drawing/2014/main" id="{346D0B3E-56F7-4339-B928-683508EA7B76}"/>
              </a:ext>
            </a:extLst>
          </p:cNvPr>
          <p:cNvSpPr/>
          <p:nvPr/>
        </p:nvSpPr>
        <p:spPr>
          <a:xfrm>
            <a:off x="7010400" y="1333500"/>
            <a:ext cx="508000" cy="508000"/>
          </a:xfrm>
          <a:prstGeom prst="ellipse">
            <a:avLst/>
          </a:prstGeom>
          <a:solidFill>
            <a:srgbClr val="22C55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cs-CZ" sz="20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F0124143-1E9E-4D42-9754-F3230EB73D69}"/>
              </a:ext>
            </a:extLst>
          </p:cNvPr>
          <p:cNvSpPr txBox="1"/>
          <p:nvPr/>
        </p:nvSpPr>
        <p:spPr>
          <a:xfrm>
            <a:off x="6184900" y="1968500"/>
            <a:ext cx="2159000" cy="1016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600">
                <a:solidFill>
                  <a:srgbClr val="FFFFFF"/>
                </a:solidFill>
                <a:latin typeface="Arial"/>
                <a:cs typeface="Arial"/>
              </a:rPr>
              <a:t>Jaký je rozdíl mezi
škrcením a rdoušením?</a:t>
            </a:r>
          </a:p>
        </p:txBody>
      </p:sp>
      <p:sp>
        <p:nvSpPr>
          <p:cNvPr id="16" name="Obdélník: se zakulacenými rohy 15">
            <a:extLst>
              <a:ext uri="{FF2B5EF4-FFF2-40B4-BE49-F238E27FC236}">
                <a16:creationId xmlns:a16="http://schemas.microsoft.com/office/drawing/2014/main" id="{3264C40C-7389-463D-8A36-DA3B42F29856}"/>
              </a:ext>
            </a:extLst>
          </p:cNvPr>
          <p:cNvSpPr/>
          <p:nvPr/>
        </p:nvSpPr>
        <p:spPr>
          <a:xfrm>
            <a:off x="8763000" y="1143000"/>
            <a:ext cx="2540000" cy="1968500"/>
          </a:xfrm>
          <a:prstGeom prst="roundRect">
            <a:avLst/>
          </a:prstGeom>
          <a:solidFill>
            <a:srgbClr val="33415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8B19D102-8A9C-4F3B-9AA5-615A81626546}"/>
              </a:ext>
            </a:extLst>
          </p:cNvPr>
          <p:cNvSpPr/>
          <p:nvPr/>
        </p:nvSpPr>
        <p:spPr>
          <a:xfrm>
            <a:off x="8763000" y="1143000"/>
            <a:ext cx="2540000" cy="63500"/>
          </a:xfrm>
          <a:prstGeom prst="rect">
            <a:avLst/>
          </a:prstGeom>
          <a:solidFill>
            <a:srgbClr val="F9731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cs-CZ"/>
          </a:p>
        </p:txBody>
      </p:sp>
      <p:sp>
        <p:nvSpPr>
          <p:cNvPr id="18" name="Ovál 17">
            <a:extLst>
              <a:ext uri="{FF2B5EF4-FFF2-40B4-BE49-F238E27FC236}">
                <a16:creationId xmlns:a16="http://schemas.microsoft.com/office/drawing/2014/main" id="{D149A946-0454-410B-A0B0-7E0D7C16FF34}"/>
              </a:ext>
            </a:extLst>
          </p:cNvPr>
          <p:cNvSpPr/>
          <p:nvPr/>
        </p:nvSpPr>
        <p:spPr>
          <a:xfrm>
            <a:off x="9779000" y="1333500"/>
            <a:ext cx="508000" cy="508000"/>
          </a:xfrm>
          <a:prstGeom prst="ellipse">
            <a:avLst/>
          </a:prstGeom>
          <a:solidFill>
            <a:srgbClr val="F9731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cs-CZ" sz="20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1394CB15-DDDB-4FE4-AAB3-AC772C41C212}"/>
              </a:ext>
            </a:extLst>
          </p:cNvPr>
          <p:cNvSpPr txBox="1"/>
          <p:nvPr/>
        </p:nvSpPr>
        <p:spPr>
          <a:xfrm>
            <a:off x="8953500" y="1968500"/>
            <a:ext cx="2159000" cy="1016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sz="1600">
                <a:solidFill>
                  <a:srgbClr val="FFFFFF"/>
                </a:solidFill>
                <a:latin typeface="Arial"/>
                <a:cs typeface="Arial"/>
              </a:rPr>
              <a:t>Napište nejdůležitější
tematický celek BZ.</a:t>
            </a:r>
          </a:p>
        </p:txBody>
      </p:sp>
      <p:sp>
        <p:nvSpPr>
          <p:cNvPr id="20" name="Obdélník: se zakulacenými rohy 19">
            <a:extLst>
              <a:ext uri="{FF2B5EF4-FFF2-40B4-BE49-F238E27FC236}">
                <a16:creationId xmlns:a16="http://schemas.microsoft.com/office/drawing/2014/main" id="{180E75D9-CEE7-4073-97CF-2D446F9D6DA6}"/>
              </a:ext>
            </a:extLst>
          </p:cNvPr>
          <p:cNvSpPr/>
          <p:nvPr/>
        </p:nvSpPr>
        <p:spPr>
          <a:xfrm>
            <a:off x="1905000" y="3683000"/>
            <a:ext cx="8382000" cy="698500"/>
          </a:xfrm>
          <a:prstGeom prst="roundRect">
            <a:avLst/>
          </a:prstGeom>
          <a:solidFill>
            <a:srgbClr val="1E3A5F"/>
          </a:solidFill>
          <a:ln w="25400" cap="flat" cmpd="sng" algn="ctr">
            <a:solidFill>
              <a:srgbClr val="FACC15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>
            <a:noAutofit/>
          </a:bodyPr>
          <a:lstStyle/>
          <a:p>
            <a:pPr algn="l"/>
            <a:r>
              <a:rPr lang="cs-CZ" b="1">
                <a:solidFill>
                  <a:srgbClr val="FACC15"/>
                </a:solidFill>
              </a:rPr>
              <a:t>Odpovězte na uvedené otázky a ověřte si znalosti z dnešní lekce!</a:t>
            </a:r>
          </a:p>
        </p:txBody>
      </p:sp>
      <p:sp>
        <p:nvSpPr>
          <p:cNvPr id="21" name="TextovéPole 5">
            <a:extLst>
              <a:ext uri="{FF2B5EF4-FFF2-40B4-BE49-F238E27FC236}">
                <a16:creationId xmlns:a16="http://schemas.microsoft.com/office/drawing/2014/main" id="{B3C2E599-EC18-4A84-9C4E-398BD32DB2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122" y="5058597"/>
            <a:ext cx="8640763" cy="1668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cs-CZ" dirty="0">
                <a:solidFill>
                  <a:schemeClr val="bg1">
                    <a:lumMod val="10000"/>
                    <a:lumOff val="90000"/>
                  </a:schemeClr>
                </a:solidFill>
                <a:latin typeface="Arial" charset="0"/>
                <a:cs typeface="+mn-cs"/>
              </a:rPr>
              <a:t>Normativní výnos z roku 2011, částka 7 (11. RMO a 12. RMO)</a:t>
            </a:r>
          </a:p>
          <a:p>
            <a:pPr>
              <a:lnSpc>
                <a:spcPct val="200000"/>
              </a:lnSpc>
              <a:defRPr/>
            </a:pPr>
            <a:r>
              <a:rPr lang="cs-CZ" dirty="0" err="1">
                <a:solidFill>
                  <a:schemeClr val="bg1">
                    <a:lumMod val="10000"/>
                    <a:lumOff val="90000"/>
                  </a:schemeClr>
                </a:solidFill>
                <a:latin typeface="Arial" charset="0"/>
                <a:cs typeface="+mn-cs"/>
              </a:rPr>
              <a:t>Pub</a:t>
            </a:r>
            <a:r>
              <a:rPr lang="cs-CZ" dirty="0">
                <a:solidFill>
                  <a:schemeClr val="bg1">
                    <a:lumMod val="10000"/>
                    <a:lumOff val="90000"/>
                  </a:schemeClr>
                </a:solidFill>
                <a:latin typeface="Arial" charset="0"/>
                <a:cs typeface="+mn-cs"/>
              </a:rPr>
              <a:t> 71-84-02. Boj zblízka (2016).</a:t>
            </a:r>
          </a:p>
          <a:p>
            <a:pPr>
              <a:lnSpc>
                <a:spcPct val="200000"/>
              </a:lnSpc>
              <a:defRPr/>
            </a:pPr>
            <a:r>
              <a:rPr lang="cs-CZ" dirty="0" err="1">
                <a:solidFill>
                  <a:schemeClr val="bg1">
                    <a:lumMod val="10000"/>
                    <a:lumOff val="90000"/>
                  </a:schemeClr>
                </a:solidFill>
                <a:latin typeface="Arial" charset="0"/>
                <a:cs typeface="+mn-cs"/>
              </a:rPr>
              <a:t>Pub</a:t>
            </a:r>
            <a:r>
              <a:rPr lang="cs-CZ" dirty="0">
                <a:solidFill>
                  <a:schemeClr val="bg1">
                    <a:lumMod val="10000"/>
                    <a:lumOff val="90000"/>
                  </a:schemeClr>
                </a:solidFill>
                <a:latin typeface="Arial" charset="0"/>
                <a:cs typeface="+mn-cs"/>
              </a:rPr>
              <a:t> 74-81-01. STP – programy výcviku z roku 2010</a:t>
            </a:r>
          </a:p>
        </p:txBody>
      </p:sp>
    </p:spTree>
    <p:extLst>
      <p:ext uri="{BB962C8B-B14F-4D97-AF65-F5344CB8AC3E}">
        <p14:creationId xmlns:p14="http://schemas.microsoft.com/office/powerpoint/2010/main" val="3165206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 [1774195203471]">
  <a:themeElements>
    <a:clrScheme name="BZ Military Dark">
      <a:dk1>
        <a:srgbClr val="E2E8F0"/>
      </a:dk1>
      <a:lt1>
        <a:srgbClr val="1E293B"/>
      </a:lt1>
      <a:dk2>
        <a:srgbClr val="CBD5E1"/>
      </a:dk2>
      <a:lt2>
        <a:srgbClr val="334155"/>
      </a:lt2>
      <a:accent1>
        <a:srgbClr val="EF4444"/>
      </a:accent1>
      <a:accent2>
        <a:srgbClr val="3B82F6"/>
      </a:accent2>
      <a:accent3>
        <a:srgbClr val="22C55E"/>
      </a:accent3>
      <a:accent4>
        <a:srgbClr val="F97316"/>
      </a:accent4>
      <a:accent5>
        <a:srgbClr val="FACC15"/>
      </a:accent5>
      <a:accent6>
        <a:srgbClr val="8B5CF6"/>
      </a:accent6>
      <a:hlink>
        <a:srgbClr val="3B82F6"/>
      </a:hlink>
      <a:folHlink>
        <a:srgbClr val="8B5CF6"/>
      </a:folHlink>
    </a:clrScheme>
    <a:fontScheme name="BZ Military">
      <a:majorFont>
        <a:latin typeface="Arial Black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E56E6FE-D6F4-415C-8B83-31694E661A40}">
  <we:reference id="WA200010001" version="1.0.0.1" store="Omex" storeType="OMEX"/>
  <we:alternateReferences>
    <we:reference id="WA200010001" version="1.0.0.1" store="WA200010001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1002</Words>
  <Application>Microsoft Office PowerPoint</Application>
  <PresentationFormat>Širokoúhlá obrazovka</PresentationFormat>
  <Paragraphs>223</Paragraphs>
  <Slides>16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19" baseType="lpstr">
      <vt:lpstr>Arial</vt:lpstr>
      <vt:lpstr>Arial Black</vt:lpstr>
      <vt:lpstr>Office Theme [1774195203471]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Michal Vágner</cp:lastModifiedBy>
  <cp:revision>2</cp:revision>
  <dcterms:created xsi:type="dcterms:W3CDTF">2026-03-22T15:54:15Z</dcterms:created>
  <dcterms:modified xsi:type="dcterms:W3CDTF">2026-03-22T16:26:16Z</dcterms:modified>
</cp:coreProperties>
</file>