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Barlow" pitchFamily="2" charset="0"/>
      <p:regular r:id="rId14"/>
      <p:bold r:id="rId15"/>
      <p:italic r:id="rId16"/>
      <p:boldItalic r:id="rId17"/>
    </p:embeddedFont>
    <p:embeddedFont>
      <p:font typeface="Barlow Light" panose="00000400000000000000" pitchFamily="2" charset="0"/>
      <p:regular r:id="rId18"/>
      <p:italic r:id="rId19"/>
    </p:embeddedFont>
    <p:embeddedFont>
      <p:font typeface="Barlow Medium" panose="00000600000000000000" pitchFamily="2" charset="0"/>
      <p:regular r:id="rId20"/>
      <p:italic r:id="rId21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2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728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81063" y="2507337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Sebeobranné techniky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881063" y="3449717"/>
            <a:ext cx="10561915" cy="8443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držení a škrcení zezadu</a:t>
            </a:r>
            <a:endParaRPr lang="en-US" sz="5300" dirty="0"/>
          </a:p>
        </p:txBody>
      </p:sp>
      <p:sp>
        <p:nvSpPr>
          <p:cNvPr id="4" name="Shape 2"/>
          <p:cNvSpPr/>
          <p:nvPr/>
        </p:nvSpPr>
        <p:spPr>
          <a:xfrm>
            <a:off x="881063" y="4734587"/>
            <a:ext cx="12868275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81063" y="501741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Výukový modul vycházející z kapitol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2.3.1 – 2.3.3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metodiky AČR. Určeno pro instruktory sebeobrany a vojenské instruktory pracující s vojáky v polních podmínkách s výstrojí.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969407"/>
            <a:ext cx="1413153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043107"/>
            <a:ext cx="1133594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486853"/>
            <a:ext cx="6953845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tento modul instruktory naučí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881063" y="2429232"/>
            <a:ext cx="6324005" cy="2305288"/>
          </a:xfrm>
          <a:prstGeom prst="roundRect">
            <a:avLst>
              <a:gd name="adj" fmla="val 401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911543" y="2459712"/>
            <a:ext cx="6263045" cy="660797"/>
          </a:xfrm>
          <a:prstGeom prst="roundRect">
            <a:avLst>
              <a:gd name="adj" fmla="val 846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3877866" y="2579727"/>
            <a:ext cx="330398" cy="413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1131808" y="334077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Technika uvolnění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131808" y="3778925"/>
            <a:ext cx="58225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Instruovat v metodice uvolnění z úchopů a škrcení vedených zezadu dle standardů AČR, včetně variant s výstrojí.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425333" y="2429232"/>
            <a:ext cx="6324005" cy="2305288"/>
          </a:xfrm>
          <a:prstGeom prst="roundRect">
            <a:avLst>
              <a:gd name="adj" fmla="val 401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455813" y="2459712"/>
            <a:ext cx="6263045" cy="660797"/>
          </a:xfrm>
          <a:prstGeom prst="roundRect">
            <a:avLst>
              <a:gd name="adj" fmla="val 846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10422136" y="2579727"/>
            <a:ext cx="330398" cy="413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7676078" y="334077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7676078" y="3778925"/>
            <a:ext cx="58225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principy snížení těžiště a vytvoření „dýchacího prostoru" při škrcení – klíč k přežití prvních 3–5 sekund.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81063" y="4954786"/>
            <a:ext cx="6324005" cy="2305288"/>
          </a:xfrm>
          <a:prstGeom prst="roundRect">
            <a:avLst>
              <a:gd name="adj" fmla="val 401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911543" y="4985266"/>
            <a:ext cx="6263045" cy="660797"/>
          </a:xfrm>
          <a:prstGeom prst="roundRect">
            <a:avLst>
              <a:gd name="adj" fmla="val 846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3877866" y="5105281"/>
            <a:ext cx="330398" cy="413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1131808" y="586632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Údery na citlivé body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131808" y="6304478"/>
            <a:ext cx="58225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efektivní využití úderů vzad – loktem, patou, hlavou – a rozpažení jako mechanismus přerušení úchopu.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425333" y="4954786"/>
            <a:ext cx="6324005" cy="2305288"/>
          </a:xfrm>
          <a:prstGeom prst="roundRect">
            <a:avLst>
              <a:gd name="adj" fmla="val 4014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9"/>
          <p:cNvSpPr/>
          <p:nvPr/>
        </p:nvSpPr>
        <p:spPr>
          <a:xfrm>
            <a:off x="7455813" y="4985266"/>
            <a:ext cx="6263045" cy="660797"/>
          </a:xfrm>
          <a:prstGeom prst="roundRect">
            <a:avLst>
              <a:gd name="adj" fmla="val 8467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10422136" y="5105281"/>
            <a:ext cx="330398" cy="413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7676078" y="586632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výstroje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7676078" y="6304478"/>
            <a:ext cx="58225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Vysvětlit, jak batoh a zadní plát balistické vesty ovlivňují jak útočníkův úchop, tak pohybové možnosti obránce.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3114"/>
            <a:ext cx="1924645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1169194"/>
            <a:ext cx="1660327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TEORETICKÝ ZÁKLAD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605320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Boj v „mrtvém úhlu"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722471" y="2547699"/>
            <a:ext cx="7152799" cy="4578668"/>
          </a:xfrm>
          <a:prstGeom prst="roundRect">
            <a:avLst>
              <a:gd name="adj" fmla="val 3464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42737" y="276796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Definice situace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42737" y="3294221"/>
            <a:ext cx="6712268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proti útoku přicházejícímu </a:t>
            </a: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mimo zorné pole obránce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zezadu nebo ze strany. Útočník má iniciativu, obránce reaguje z nevýhodné pozice bez vizuální kontroly.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942737" y="4709346"/>
            <a:ext cx="6712268" cy="35123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942737" y="4992172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Priorita č. 1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42737" y="5518428"/>
            <a:ext cx="6712268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</a:t>
            </a: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stabilizace postoje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zabránění stržení na zem. Teprve poté uvolnění tlaku na krk. Pořadí akcí není volitelné.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261747" y="2767965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Vojenský kontext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261747" y="3294221"/>
            <a:ext cx="5495092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Zadní plát vesty a batoh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paradoxně chrání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před úplným „uzamčením" škrcení – útočník nemůže plně obejmout hrudník. Zároveň však zvyšují setrvačnost obránce a ztěžují otočení.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261747" y="5061771"/>
            <a:ext cx="5495092" cy="35123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8261747" y="534459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Terminologie modulu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61747" y="5870853"/>
            <a:ext cx="5495092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Kapitoly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2.3.1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(škrcení oběma rukama),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2.3.2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(headlock ze strany),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2.3.3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(medvědí objetí). Každá varianta vyžaduje odlišný primární pohyb.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915710"/>
            <a:ext cx="609005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981789"/>
            <a:ext cx="344686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2.3.1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417915"/>
            <a:ext cx="9149120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škrcení oběma rukama zezadu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360295"/>
            <a:ext cx="1286827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Princip: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Vytvoření „zámku" na pažích útočníka a agresivní snížení těžiště jako primární mechanismus úniku ze sevření.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3" y="2960489"/>
            <a:ext cx="4289346" cy="88106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01328" y="4061817"/>
            <a:ext cx="2535793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1. Fixace rukou útočníka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101328" y="4499967"/>
            <a:ext cx="3848814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Obě ruce obránce přitáhnou paže útočníka pevně k hrudníku – snižuje tlak na hrtan a brání dalšímu utahování.</a:t>
            </a:r>
            <a:endParaRPr lang="en-US" sz="17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408" y="2960489"/>
            <a:ext cx="4289465" cy="88106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90674" y="406181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2. Snížení + předklon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5390674" y="4499967"/>
            <a:ext cx="38489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Současný pokles v kolenou a mírný předklon trupu – těžiště klesá, útočník je tažen dolů vlastní vahou obránce.</a:t>
            </a:r>
            <a:endParaRPr lang="en-US" sz="17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9873" y="2960489"/>
            <a:ext cx="4289346" cy="88106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9680138" y="406181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3. Úder vzad</a:t>
            </a:r>
            <a:endParaRPr lang="en-US" sz="1900" dirty="0"/>
          </a:p>
        </p:txBody>
      </p:sp>
      <p:sp>
        <p:nvSpPr>
          <p:cNvPr id="14" name="Text 9"/>
          <p:cNvSpPr/>
          <p:nvPr/>
        </p:nvSpPr>
        <p:spPr>
          <a:xfrm>
            <a:off x="9680138" y="4499967"/>
            <a:ext cx="3848814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Úder loktem vzad do solarního plexu nebo úder patou na nárt / holeň – přerušení soustředění útočníka.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81063" y="6025277"/>
            <a:ext cx="12868275" cy="1288494"/>
          </a:xfrm>
          <a:prstGeom prst="roundRect">
            <a:avLst>
              <a:gd name="adj" fmla="val 718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328" y="6366867"/>
            <a:ext cx="275273" cy="22026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96866" y="6300549"/>
            <a:ext cx="119322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Využití hmotnosti těla k „vyvlečení" ze sevření směrem dolů je účinnější než pokus o přímé odtržení rukou útočníka silou paží.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4988" y="644962"/>
            <a:ext cx="622935" cy="397550"/>
          </a:xfrm>
          <a:prstGeom prst="roundRect">
            <a:avLst>
              <a:gd name="adj" fmla="val 18067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3218" y="709017"/>
            <a:ext cx="366474" cy="269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54988" y="1125379"/>
            <a:ext cx="8430697" cy="593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škrcení ze strany – headlock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854988" y="2237661"/>
            <a:ext cx="237505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Situace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4988" y="2741890"/>
            <a:ext cx="5527357" cy="1010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fixuje krk obránce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 svým ramenem nebo paží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 bočního postavení. Krční páteř je ohrožena tlakem i torzí. Prioritou je okamžitá ochrana hrtanu.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854988" y="4092398"/>
            <a:ext cx="5527357" cy="34290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54988" y="4359831"/>
            <a:ext cx="237505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Biomechanická logika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854988" y="4864060"/>
            <a:ext cx="5527357" cy="10104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na citlivé body obličeje (oči, nos) způsobuje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reflexní únik hlavy útočníka vzad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tím se uvolňuje páka na krk obránce. Síla není nutná, přesnost ano.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6911459" y="2237661"/>
            <a:ext cx="237505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Postup – 3 fáze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6911459" y="2767727"/>
            <a:ext cx="480893" cy="480893"/>
          </a:xfrm>
          <a:prstGeom prst="roundRect">
            <a:avLst>
              <a:gd name="adj" fmla="val 1867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009388" y="2829997"/>
            <a:ext cx="28491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599759" y="2841188"/>
            <a:ext cx="237505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Ochrana hrtanu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7599759" y="3345418"/>
            <a:ext cx="6183154" cy="6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Otočení hlavy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směrem k tělu útočníka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chrání průdušnici před přímým tlakem hrany paže.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6911459" y="4433888"/>
            <a:ext cx="480893" cy="480893"/>
          </a:xfrm>
          <a:prstGeom prst="roundRect">
            <a:avLst>
              <a:gd name="adj" fmla="val 1867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009388" y="4496157"/>
            <a:ext cx="28491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599759" y="4507349"/>
            <a:ext cx="237505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Útok na citlivé body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7599759" y="5011579"/>
            <a:ext cx="6183154" cy="6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Tlak prsty na oči a nos nebo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razantní úder do rozkroku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vytvoření okamžité bolestivé reakce.</a:t>
            </a:r>
            <a:endParaRPr lang="en-US" sz="1650" dirty="0"/>
          </a:p>
        </p:txBody>
      </p:sp>
      <p:sp>
        <p:nvSpPr>
          <p:cNvPr id="19" name="Shape 17"/>
          <p:cNvSpPr/>
          <p:nvPr/>
        </p:nvSpPr>
        <p:spPr>
          <a:xfrm>
            <a:off x="6911459" y="6100048"/>
            <a:ext cx="480893" cy="480893"/>
          </a:xfrm>
          <a:prstGeom prst="roundRect">
            <a:avLst>
              <a:gd name="adj" fmla="val 18670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009388" y="6162318"/>
            <a:ext cx="284917" cy="3562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599759" y="6173510"/>
            <a:ext cx="2375059" cy="2968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Únik za záda</a:t>
            </a:r>
            <a:endParaRPr lang="en-US" sz="1850" dirty="0"/>
          </a:p>
        </p:txBody>
      </p:sp>
      <p:sp>
        <p:nvSpPr>
          <p:cNvPr id="22" name="Text 20"/>
          <p:cNvSpPr/>
          <p:nvPr/>
        </p:nvSpPr>
        <p:spPr>
          <a:xfrm>
            <a:off x="7599759" y="6677739"/>
            <a:ext cx="6183154" cy="673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Vytočení boků a </a:t>
            </a:r>
            <a:r>
              <a:rPr lang="en-US" sz="16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přesun za záda útočníka</a:t>
            </a:r>
            <a:r>
              <a:rPr lang="en-US" sz="16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přechod do pozice kontroly a eliminace.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74909" y="588169"/>
            <a:ext cx="507206" cy="306229"/>
          </a:xfrm>
          <a:prstGeom prst="roundRect">
            <a:avLst>
              <a:gd name="adj" fmla="val 19223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279922" y="640675"/>
            <a:ext cx="297180" cy="201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1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2.3.3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1174909" y="950119"/>
            <a:ext cx="6454021" cy="486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Obrana proti medvědímu objetí zezadu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1174909" y="1645682"/>
            <a:ext cx="12280463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Princip: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Expanze – prudké rozšíření ramen a loktů do stran – vytváří mechanický tlak překonávající útočníkův úchop. Doplněno narušením rovnováhy útočníka.</a:t>
            </a:r>
            <a:endParaRPr lang="en-US" sz="13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797" y="2053828"/>
            <a:ext cx="7212687" cy="4280773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75990" y="3100120"/>
            <a:ext cx="614013" cy="61401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728943" y="5360839"/>
            <a:ext cx="1792918" cy="307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Úder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28126" y="3101272"/>
            <a:ext cx="614013" cy="6140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69374" y="5360839"/>
            <a:ext cx="1792918" cy="307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Snížení</a:t>
            </a:r>
            <a:endParaRPr lang="en-US" sz="19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68558" y="3101272"/>
            <a:ext cx="614013" cy="614013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172966" y="5360839"/>
            <a:ext cx="1792918" cy="307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Rozevření</a:t>
            </a:r>
            <a:endParaRPr lang="en-US" sz="1900" dirty="0"/>
          </a:p>
        </p:txBody>
      </p:sp>
      <p:sp>
        <p:nvSpPr>
          <p:cNvPr id="13" name="Text 7"/>
          <p:cNvSpPr/>
          <p:nvPr/>
        </p:nvSpPr>
        <p:spPr>
          <a:xfrm>
            <a:off x="1174909" y="6630591"/>
            <a:ext cx="1946553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balistické vesty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1174909" y="7013138"/>
            <a:ext cx="59264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Boční pláty vesty </a:t>
            </a: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fyzicky brání útočníkovi</a:t>
            </a: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 úplném stisknutí žeber – snižuje efektivitu jeho úchopu a zvyšuje šanci na úspěšné rozpažení.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7536418" y="6630591"/>
            <a:ext cx="1946553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batohu (tlumoku)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7536418" y="7013138"/>
            <a:ext cx="59264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Batoh zvyšuje setrvačnost při předklonu a rozšiřuje profil zad – útočník nemůže plně přitisknout paže k trupu obránce. </a:t>
            </a:r>
            <a:r>
              <a:rPr lang="en-US" sz="135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Pracujte s tím jako s výhodou.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681520"/>
            <a:ext cx="189559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755219"/>
            <a:ext cx="1616035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VĚDA ZA TECHNIKOU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2198965"/>
            <a:ext cx="9044345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Neurofyziologie: Reakce na ztrátu kontroly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881063" y="3141345"/>
            <a:ext cx="4142542" cy="3406616"/>
          </a:xfrm>
          <a:prstGeom prst="roundRect">
            <a:avLst>
              <a:gd name="adj" fmla="val 4295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50583" y="3141345"/>
            <a:ext cx="121920" cy="34066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223248" y="3392091"/>
            <a:ext cx="3542943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Taktilní citlivost a hrubá motorika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223248" y="3830241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 akutním stresem a v taktických rukavicích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dramaticky klesá jemná motorika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Techniky musí být navrženy jako hrubé, agresivní a silové – nikoli jako přesné manipulace. To platí i pro výběr úderných ploch.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243870" y="3141345"/>
            <a:ext cx="4142542" cy="3406616"/>
          </a:xfrm>
          <a:prstGeom prst="roundRect">
            <a:avLst>
              <a:gd name="adj" fmla="val 4295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5213390" y="3141345"/>
            <a:ext cx="121920" cy="34066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5586055" y="3392091"/>
            <a:ext cx="2717363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Vestibulární dezorientace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586055" y="3830241"/>
            <a:ext cx="3549610" cy="2466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Rychlé otočení o 180° po uvolnění úchopu způsobuje přechodnou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prostorovou dezorientaci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Vojáci musí být na tento efekt připraveni – trénink zahrnuje orientaci „sken-zbraň-postoj" bezprostředně po uvolnění.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9606677" y="3141345"/>
            <a:ext cx="4142542" cy="3406616"/>
          </a:xfrm>
          <a:prstGeom prst="roundRect">
            <a:avLst>
              <a:gd name="adj" fmla="val 4295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9576197" y="3141345"/>
            <a:ext cx="121920" cy="34066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9948862" y="3392091"/>
            <a:ext cx="345209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Kyslíkový dluh – okno 3–5 sekund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9948862" y="3830241"/>
            <a:ext cx="3549610" cy="2114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Úspěšné škrcení karotidy způsobuje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bleskový pokles kognitivních funkcí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do 3–5 sekund. Uvolnění musí být provedeno reflexně, bez potřeby vědomého rozhodování – proto je nutný nácvik do automatismu.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308259"/>
            <a:ext cx="201501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842" y="1434822"/>
            <a:ext cx="176212" cy="17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5161" y="1381958"/>
            <a:ext cx="1471136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METODICKÉ CHYBY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81063" y="1825704"/>
            <a:ext cx="857797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instruktorů při výcviku</a:t>
            </a:r>
            <a:endParaRPr lang="en-US" sz="3850" dirty="0"/>
          </a:p>
        </p:txBody>
      </p:sp>
      <p:sp>
        <p:nvSpPr>
          <p:cNvPr id="6" name="Shape 3"/>
          <p:cNvSpPr/>
          <p:nvPr/>
        </p:nvSpPr>
        <p:spPr>
          <a:xfrm>
            <a:off x="881063" y="2768084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1108948" y="2995970"/>
            <a:ext cx="3936444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Nedostatečná agresivita útočníka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108948" y="3449360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Pokud útočník při nácviku „nepřitlačí", obránce si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nevybuduje potřebné napětí v core svalstvu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 technika selže v reálné situaci.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425333" y="2768084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7653218" y="2995970"/>
            <a:ext cx="2556272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Zapomínání na údery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7653218" y="3449360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se soustředí pouze na práci rukou a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zapomíná na nohy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(dupaní na nárt) nebo hlavu vzad. Údery jsou primárním rušivým prvkem.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881063" y="4954786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1108948" y="5182672"/>
            <a:ext cx="2836069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Narovnávání při škrcení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1108948" y="5636062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Tendence obránce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vzpřimovat se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místo snižovat těžiště – útočníkovi to usnadňuje stržení dozadu a ztrátu rovnováhy obránce.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7425333" y="4954786"/>
            <a:ext cx="6324005" cy="1966436"/>
          </a:xfrm>
          <a:prstGeom prst="roundRect">
            <a:avLst>
              <a:gd name="adj" fmla="val 47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7653218" y="5182672"/>
            <a:ext cx="3365778" cy="321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❌</a:t>
            </a: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Absence skenování prostoru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7653218" y="5636062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uvolnění se voják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okamžitě neorientuje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 prostoru – kde je zbraň, kde jsou další hrozby. Skenování musí být součástí každého opakování.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181" y="1150977"/>
            <a:ext cx="1359337" cy="340757"/>
          </a:xfrm>
          <a:prstGeom prst="roundRect">
            <a:avLst>
              <a:gd name="adj" fmla="val 1811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93934" y="1213604"/>
            <a:ext cx="1123831" cy="215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DLE PŘÍLOHY Č. 6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76181" y="1552932"/>
            <a:ext cx="5031700" cy="510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 a evaluace výcviku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76181" y="2446139"/>
            <a:ext cx="2476619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Progrese nácviku – 3 stupně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76181" y="2873573"/>
            <a:ext cx="183713" cy="229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76181" y="3162776"/>
            <a:ext cx="6881098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76181" y="3300293"/>
            <a:ext cx="2041327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Klidový úchop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76181" y="3708559"/>
            <a:ext cx="6881098" cy="269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Nácvik uvolnění bez dynamiky – důraz na správnou biomechaniku a pořadí pohybů.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76181" y="4268867"/>
            <a:ext cx="183713" cy="229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02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76181" y="4558070"/>
            <a:ext cx="6881098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876181" y="4695587"/>
            <a:ext cx="2041327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Dynamický útok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76181" y="5103852"/>
            <a:ext cx="6881098" cy="269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aktivně odtahuje a snaží se strhnout obránce na zem – realistická zátěž.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76181" y="5664160"/>
            <a:ext cx="183713" cy="2295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 Light" pitchFamily="34" charset="0"/>
                <a:ea typeface="Barlow Light" pitchFamily="34" charset="-122"/>
                <a:cs typeface="Barlow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76181" y="5953363"/>
            <a:ext cx="6881098" cy="22860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876181" y="6090880"/>
            <a:ext cx="2041327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Plná polní výstroj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76181" y="6499146"/>
            <a:ext cx="6881098" cy="269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Nácvik s batohem a vestou – ověření techniky za reálných podmínek nasazení.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080772" y="2293025"/>
            <a:ext cx="5813107" cy="4785598"/>
          </a:xfrm>
          <a:prstGeom prst="roundRect">
            <a:avLst>
              <a:gd name="adj" fmla="val 2764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8264485" y="2446139"/>
            <a:ext cx="2041327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evaluace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64485" y="2854404"/>
            <a:ext cx="5445681" cy="269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Voják </a:t>
            </a:r>
            <a:r>
              <a:rPr lang="en-US" sz="14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uspěje</a:t>
            </a: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pokud dokáže: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64485" y="3261717"/>
            <a:ext cx="5445681" cy="123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Uvolnit se z úchopu do 5 sekund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Provést obrat o 180° do stabilního čelního postoje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Dostat zbraň do pohotovosti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Provést skenování okolí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264485" y="4764258"/>
            <a:ext cx="5445681" cy="30480"/>
          </a:xfrm>
          <a:prstGeom prst="rect">
            <a:avLst/>
          </a:prstGeom>
          <a:solidFill>
            <a:srgbClr val="000000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8264485" y="4966930"/>
            <a:ext cx="2041327" cy="255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 výcviku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264485" y="5375196"/>
            <a:ext cx="5445681" cy="5388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Zvýšená opatrnost při úderech hlavou vzad a při pákovém tlaku na krční páteř cvičence – povinné signální slovo „stop".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5108" y="795457"/>
            <a:ext cx="1646039" cy="403741"/>
          </a:xfrm>
          <a:prstGeom prst="roundRect">
            <a:avLst>
              <a:gd name="adj" fmla="val 18000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94767" y="860227"/>
            <a:ext cx="1386721" cy="2742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SHRNUTÍ MODULU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65108" y="1284089"/>
            <a:ext cx="5440204" cy="600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Závěr: Z oběti na agresora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1189434" y="2442210"/>
            <a:ext cx="1257585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zezadu je o rychlé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transformaci z role oběti do role agresora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– s využitím hrubé síly těžiště, nikoliv technické preciznosti.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65108" y="2203371"/>
            <a:ext cx="30480" cy="820579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65108" y="3370916"/>
            <a:ext cx="12900184" cy="34647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865108" y="3724037"/>
            <a:ext cx="5175171" cy="480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Diskusní otázky pro instruktory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65108" y="4847511"/>
            <a:ext cx="4158496" cy="2586633"/>
          </a:xfrm>
          <a:prstGeom prst="roundRect">
            <a:avLst>
              <a:gd name="adj" fmla="val 5656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865108" y="4817031"/>
            <a:ext cx="4158496" cy="121920"/>
          </a:xfrm>
          <a:prstGeom prst="roundRect">
            <a:avLst>
              <a:gd name="adj" fmla="val 7450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2619911" y="4523184"/>
            <a:ext cx="648772" cy="648772"/>
          </a:xfrm>
          <a:prstGeom prst="roundRect">
            <a:avLst>
              <a:gd name="adj" fmla="val 1409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2814578" y="4685348"/>
            <a:ext cx="259437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111806" y="5388173"/>
            <a:ext cx="2988945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Vliv batohu na techniku 2.3.3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1111806" y="5815846"/>
            <a:ext cx="3665101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konkrétně nasazený batoh (tlumok) ovlivňuje vaši techniku uvolnění z medvědího objetí? Je to výhoda nebo nevýhoda – a jak toho využijete?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235893" y="4847511"/>
            <a:ext cx="4158496" cy="2586633"/>
          </a:xfrm>
          <a:prstGeom prst="roundRect">
            <a:avLst>
              <a:gd name="adj" fmla="val 5656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5235893" y="4817031"/>
            <a:ext cx="4158496" cy="121920"/>
          </a:xfrm>
          <a:prstGeom prst="roundRect">
            <a:avLst>
              <a:gd name="adj" fmla="val 7450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Shape 15"/>
          <p:cNvSpPr/>
          <p:nvPr/>
        </p:nvSpPr>
        <p:spPr>
          <a:xfrm>
            <a:off x="6990695" y="4523184"/>
            <a:ext cx="648772" cy="648772"/>
          </a:xfrm>
          <a:prstGeom prst="roundRect">
            <a:avLst>
              <a:gd name="adj" fmla="val 1409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185362" y="4685348"/>
            <a:ext cx="259437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482590" y="5388173"/>
            <a:ext cx="2403158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Priorita fixace rukou</a:t>
            </a:r>
            <a:endParaRPr lang="en-US" sz="1850" dirty="0"/>
          </a:p>
        </p:txBody>
      </p:sp>
      <p:sp>
        <p:nvSpPr>
          <p:cNvPr id="20" name="Text 18"/>
          <p:cNvSpPr/>
          <p:nvPr/>
        </p:nvSpPr>
        <p:spPr>
          <a:xfrm>
            <a:off x="5482590" y="5815846"/>
            <a:ext cx="3665101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při škrcení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prioritou č. 1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přibití rukou útočníka k vlastnímu hrudníku – a ne přímý protiúder nebo únik?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9606677" y="4847511"/>
            <a:ext cx="4158496" cy="2586633"/>
          </a:xfrm>
          <a:prstGeom prst="roundRect">
            <a:avLst>
              <a:gd name="adj" fmla="val 5656"/>
            </a:avLst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Shape 20"/>
          <p:cNvSpPr/>
          <p:nvPr/>
        </p:nvSpPr>
        <p:spPr>
          <a:xfrm>
            <a:off x="9606677" y="4817031"/>
            <a:ext cx="4158496" cy="121920"/>
          </a:xfrm>
          <a:prstGeom prst="roundRect">
            <a:avLst>
              <a:gd name="adj" fmla="val 7450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Shape 21"/>
          <p:cNvSpPr/>
          <p:nvPr/>
        </p:nvSpPr>
        <p:spPr>
          <a:xfrm>
            <a:off x="11361480" y="4523184"/>
            <a:ext cx="648772" cy="648772"/>
          </a:xfrm>
          <a:prstGeom prst="roundRect">
            <a:avLst>
              <a:gd name="adj" fmla="val 140943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2"/>
          <p:cNvSpPr/>
          <p:nvPr/>
        </p:nvSpPr>
        <p:spPr>
          <a:xfrm>
            <a:off x="11556147" y="4685348"/>
            <a:ext cx="259437" cy="324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9853374" y="5388173"/>
            <a:ext cx="2733913" cy="300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8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Distance vs. těsný kontakt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9853374" y="5815846"/>
            <a:ext cx="3665101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Kdy je po uvolnění bezpečnější vytvořit distanci a kdy zůstat v těsném kontaktu pro přímou eliminaci hrozby?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1113</Words>
  <Application>Microsoft Macintosh PowerPoint</Application>
  <PresentationFormat>Vlastní</PresentationFormat>
  <Paragraphs>132</Paragraphs>
  <Slides>11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Barlow Light</vt:lpstr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2026-03-02T07:33:07Z</dcterms:created>
  <dcterms:modified xsi:type="dcterms:W3CDTF">2026-03-02T07:34:57Z</dcterms:modified>
</cp:coreProperties>
</file>