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DA0B2-8F70-4FFF-9291-CA6171C0ABEC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570E2-4321-4980-BF5E-56B2EDAA44A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17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570E2-4321-4980-BF5E-56B2EDAA44A1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/>
              <a:t>Klepnutím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5341A24-DC0D-4F1B-BC5F-E117DE449D80}" type="datetimeFigureOut">
              <a:rPr lang="cs-CZ" smtClean="0"/>
              <a:pPr/>
              <a:t>28.11.2024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7D37E0-1569-4046-AF88-24C46A715FB1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 slov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b="1" dirty="0"/>
          </a:p>
          <a:p>
            <a:r>
              <a:rPr lang="cs-CZ" b="1" dirty="0"/>
              <a:t>Referenční teorie </a:t>
            </a:r>
          </a:p>
          <a:p>
            <a:endParaRPr lang="cs-CZ" b="1" dirty="0"/>
          </a:p>
          <a:p>
            <a:r>
              <a:rPr lang="cs-CZ" dirty="0"/>
              <a:t>Ztotožňuje význam s referencí (odkazováním). </a:t>
            </a:r>
          </a:p>
          <a:p>
            <a:r>
              <a:rPr lang="cs-CZ" dirty="0"/>
              <a:t>Podle tohoto přístupu je význam slova či slovního spojení cokoliv, k čemu ve světě odkazuje. </a:t>
            </a:r>
          </a:p>
          <a:p>
            <a:r>
              <a:rPr lang="cs-CZ" dirty="0"/>
              <a:t>Problémy: Jitřenka a Večernice, nekonečno, historická nevyhnutelnost, jednorožec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Definiční teorie významu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Význam je rozložitelný na menší části, uspořádané v naší mysli podobně jako v běžném slovníku. </a:t>
            </a:r>
          </a:p>
          <a:p>
            <a:r>
              <a:rPr lang="cs-CZ" dirty="0"/>
              <a:t>Existují různé významové vztahy mezi slovy a slovními spojeními (antonyma, synonyma). </a:t>
            </a:r>
          </a:p>
          <a:p>
            <a:r>
              <a:rPr lang="cs-CZ" dirty="0"/>
              <a:t>Slova jsou svazky sémantických rysů. </a:t>
            </a:r>
          </a:p>
          <a:p>
            <a:r>
              <a:rPr lang="cs-CZ" dirty="0"/>
              <a:t>Hřebec: </a:t>
            </a:r>
            <a:r>
              <a:rPr lang="cs-CZ" i="1" dirty="0"/>
              <a:t>dospělý, kůň, mužského rodu</a:t>
            </a:r>
            <a:r>
              <a:rPr lang="cs-CZ" dirty="0"/>
              <a:t>.</a:t>
            </a:r>
          </a:p>
          <a:p>
            <a:r>
              <a:rPr lang="cs-CZ" dirty="0"/>
              <a:t>Sémantické rysy konstituují význam každého slova, v hlavě nosíme definice každého slova z našeho slovníku.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Definujte: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starý mládenec</a:t>
            </a:r>
          </a:p>
          <a:p>
            <a:endParaRPr lang="cs-CZ" dirty="0"/>
          </a:p>
          <a:p>
            <a:r>
              <a:rPr lang="cs-CZ" dirty="0"/>
              <a:t>stará panna</a:t>
            </a:r>
          </a:p>
          <a:p>
            <a:endParaRPr lang="cs-CZ" dirty="0"/>
          </a:p>
          <a:p>
            <a:r>
              <a:rPr lang="cs-CZ" dirty="0"/>
              <a:t>single</a:t>
            </a:r>
          </a:p>
          <a:p>
            <a:endParaRPr lang="cs-CZ" dirty="0"/>
          </a:p>
          <a:p>
            <a:r>
              <a:rPr lang="cs-CZ" dirty="0" err="1"/>
              <a:t>babysitting</a:t>
            </a:r>
            <a:endParaRPr lang="cs-CZ" dirty="0"/>
          </a:p>
          <a:p>
            <a:endParaRPr lang="cs-CZ" dirty="0"/>
          </a:p>
          <a:p>
            <a:r>
              <a:rPr lang="cs-CZ" dirty="0" err="1"/>
              <a:t>cool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/>
              <a:t>Teorie významového prototypu (</a:t>
            </a:r>
            <a:r>
              <a:rPr lang="cs-CZ" dirty="0" err="1"/>
              <a:t>Rosh</a:t>
            </a:r>
            <a:r>
              <a:rPr lang="cs-CZ" dirty="0"/>
              <a:t>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Někteří členové významové kategorie reprezentují tuto kategorii lépe než jiní. </a:t>
            </a:r>
          </a:p>
          <a:p>
            <a:pPr>
              <a:lnSpc>
                <a:spcPct val="150000"/>
              </a:lnSpc>
            </a:pPr>
            <a:r>
              <a:rPr lang="cs-CZ" dirty="0"/>
              <a:t>Neexistují žádné rysy nezbytné k tomu, aby pták byl ptákem (rysy, které musí zvíře mít, aby bylo ptákem), a žádné rysy dostačující k tomu, aby byl jejich nositel ptákem (rysy, které lze najít pouze u ptáků). </a:t>
            </a:r>
          </a:p>
          <a:p>
            <a:pPr>
              <a:lnSpc>
                <a:spcPct val="150000"/>
              </a:lnSpc>
            </a:pPr>
            <a:r>
              <a:rPr lang="cs-CZ" dirty="0"/>
              <a:t>tučňák – pštros – vrabec – holub - slepice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Významové prototypy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Význam mnohých slov je popsán jako celá sada rysů, z nichž žádný není sám o sobě nezbytný nebo dostatečný.</a:t>
            </a:r>
          </a:p>
          <a:p>
            <a:r>
              <a:rPr lang="cs-CZ" b="1" dirty="0"/>
              <a:t>struktura rodinné podobnosti </a:t>
            </a:r>
            <a:r>
              <a:rPr lang="cs-CZ" dirty="0"/>
              <a:t> (</a:t>
            </a:r>
            <a:r>
              <a:rPr lang="cs-CZ" dirty="0" err="1"/>
              <a:t>Wittgenstein</a:t>
            </a:r>
            <a:r>
              <a:rPr lang="cs-CZ" dirty="0"/>
              <a:t>)</a:t>
            </a:r>
          </a:p>
          <a:p>
            <a:r>
              <a:rPr lang="cs-CZ" dirty="0"/>
              <a:t>Rodinná podoba sestává z řady vlastností. Pravděpodobně žádný člen rodiny nemá tyto vlastnosti všechny. Ale každý bude mít alespoň některé, a ty ho zařadí k rodině jako jejího člena. </a:t>
            </a:r>
          </a:p>
          <a:p>
            <a:r>
              <a:rPr lang="cs-CZ" dirty="0"/>
              <a:t>Prototyp: nejtypičtější příklad.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Významový prototyp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cs-CZ" dirty="0"/>
              <a:t>Prototypy se odvíjejí od našich zkušeností, takže každý prototyp je něco jako průměr všech příkladů dané věci, se kterými se jedinec setkal.</a:t>
            </a:r>
          </a:p>
          <a:p>
            <a:pPr>
              <a:lnSpc>
                <a:spcPct val="150000"/>
              </a:lnSpc>
            </a:pPr>
            <a:r>
              <a:rPr lang="cs-CZ" dirty="0"/>
              <a:t>Stereotyp – většinou negativní konotace (</a:t>
            </a:r>
            <a:r>
              <a:rPr lang="cs-CZ" dirty="0" err="1"/>
              <a:t>genderové</a:t>
            </a:r>
            <a:r>
              <a:rPr lang="cs-CZ" dirty="0"/>
              <a:t>, etnické). </a:t>
            </a:r>
          </a:p>
          <a:p>
            <a:pPr>
              <a:lnSpc>
                <a:spcPct val="150000"/>
              </a:lnSpc>
            </a:pPr>
            <a:r>
              <a:rPr lang="cs-CZ" dirty="0"/>
              <a:t>Kategorizace – utřiďování pojmů do tříd.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Spojení teorií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Definiční teorie (teorie sémantických rysů):</a:t>
            </a:r>
          </a:p>
          <a:p>
            <a:pPr>
              <a:buNone/>
            </a:pPr>
            <a:r>
              <a:rPr lang="cs-CZ" dirty="0"/>
              <a:t>   Babička je rodič rodiče, ženského rodu.</a:t>
            </a:r>
          </a:p>
          <a:p>
            <a:r>
              <a:rPr lang="cs-CZ" dirty="0"/>
              <a:t>Prototypická babička: </a:t>
            </a:r>
            <a:r>
              <a:rPr lang="cs-CZ" dirty="0" err="1"/>
              <a:t>babičkovská</a:t>
            </a:r>
            <a:r>
              <a:rPr lang="cs-CZ" dirty="0"/>
              <a:t> babička  je šedovlasá stará dáma, která peče buchty. </a:t>
            </a:r>
          </a:p>
          <a:p>
            <a:endParaRPr lang="cs-CZ" dirty="0"/>
          </a:p>
          <a:p>
            <a:r>
              <a:rPr lang="cs-CZ" dirty="0"/>
              <a:t>Vázáno na kulturu.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Uveďte prototypy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Domácí užitkové zvíře</a:t>
            </a:r>
          </a:p>
          <a:p>
            <a:r>
              <a:rPr lang="cs-CZ" dirty="0"/>
              <a:t>Dopravní prostředek </a:t>
            </a:r>
          </a:p>
          <a:p>
            <a:r>
              <a:rPr lang="cs-CZ" dirty="0"/>
              <a:t>Kus nábytku</a:t>
            </a:r>
          </a:p>
          <a:p>
            <a:r>
              <a:rPr lang="cs-CZ" dirty="0"/>
              <a:t>Lesní zvíře </a:t>
            </a:r>
          </a:p>
          <a:p>
            <a:r>
              <a:rPr lang="cs-CZ" dirty="0"/>
              <a:t>Ovoce</a:t>
            </a:r>
          </a:p>
          <a:p>
            <a:r>
              <a:rPr lang="cs-CZ" dirty="0"/>
              <a:t>Zelenina </a:t>
            </a:r>
          </a:p>
          <a:p>
            <a:r>
              <a:rPr lang="cs-CZ" dirty="0"/>
              <a:t>Květina </a:t>
            </a:r>
          </a:p>
          <a:p>
            <a:r>
              <a:rPr lang="cs-CZ" dirty="0"/>
              <a:t>Strom </a:t>
            </a:r>
          </a:p>
          <a:p>
            <a:r>
              <a:rPr lang="cs-CZ" dirty="0"/>
              <a:t>Manuální profese</a:t>
            </a:r>
          </a:p>
          <a:p>
            <a:r>
              <a:rPr lang="cs-CZ" dirty="0"/>
              <a:t>Intelektuální profese</a:t>
            </a:r>
          </a:p>
          <a:p>
            <a:r>
              <a:rPr lang="cs-CZ" dirty="0"/>
              <a:t>Povinná školní četba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Sapir</a:t>
            </a:r>
            <a:r>
              <a:rPr lang="cs-CZ" dirty="0"/>
              <a:t>-</a:t>
            </a:r>
            <a:r>
              <a:rPr lang="cs-CZ" dirty="0" err="1"/>
              <a:t>Whorfova</a:t>
            </a:r>
            <a:r>
              <a:rPr lang="cs-CZ" dirty="0"/>
              <a:t> hypotéza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Ovlivňuje jazyk myšlení? </a:t>
            </a:r>
          </a:p>
          <a:p>
            <a:r>
              <a:rPr lang="cs-CZ" dirty="0"/>
              <a:t>Když jazyk označuje určité entity, mluvčí je vnímají. Např. 300 druhů sněhu u </a:t>
            </a:r>
            <a:r>
              <a:rPr lang="cs-CZ" dirty="0" err="1"/>
              <a:t>Inuitů</a:t>
            </a:r>
            <a:r>
              <a:rPr lang="cs-CZ" dirty="0"/>
              <a:t>. </a:t>
            </a:r>
          </a:p>
          <a:p>
            <a:r>
              <a:rPr lang="cs-CZ" dirty="0"/>
              <a:t>Vyvráceno: např. barevné odstíny rozlišují i lidé, jejichž jazyk pro ně nemá označení. </a:t>
            </a:r>
          </a:p>
          <a:p>
            <a:r>
              <a:rPr lang="cs-CZ" dirty="0"/>
              <a:t>Jsme schopni porozumět jazyku i přes </a:t>
            </a:r>
            <a:r>
              <a:rPr lang="cs-CZ"/>
              <a:t>velkou synonymii, </a:t>
            </a:r>
            <a:r>
              <a:rPr lang="cs-CZ" dirty="0"/>
              <a:t>polysémii a homonymii. </a:t>
            </a:r>
          </a:p>
          <a:p>
            <a:endParaRPr lang="cs-CZ" dirty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Homonymie x polysémie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Polysémie – slovo má více než jeden význam – vzniklo přenesením významu, např. metaforicky (myš, oko)</a:t>
            </a:r>
          </a:p>
          <a:p>
            <a:endParaRPr lang="cs-CZ" dirty="0"/>
          </a:p>
          <a:p>
            <a:r>
              <a:rPr lang="cs-CZ" dirty="0"/>
              <a:t>Homonymie – slova stejně znějící vznikla nezávisle na sobě (kolej)</a:t>
            </a:r>
          </a:p>
          <a:p>
            <a:endParaRPr lang="cs-CZ" dirty="0"/>
          </a:p>
          <a:p>
            <a:r>
              <a:rPr lang="cs-CZ" dirty="0" err="1"/>
              <a:t>Monosémní</a:t>
            </a:r>
            <a:r>
              <a:rPr lang="cs-CZ" dirty="0"/>
              <a:t> (</a:t>
            </a:r>
            <a:r>
              <a:rPr lang="cs-CZ" dirty="0" err="1"/>
              <a:t>monosémantická</a:t>
            </a:r>
            <a:r>
              <a:rPr lang="cs-CZ" dirty="0"/>
              <a:t> slova) – jeden význam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Uspořádání mentálního lexikonu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Mentální encyklopedie – model světa v mozku, souhrn znalostí. </a:t>
            </a:r>
          </a:p>
          <a:p>
            <a:pPr>
              <a:lnSpc>
                <a:spcPct val="150000"/>
              </a:lnSpc>
            </a:pPr>
            <a:r>
              <a:rPr lang="cs-CZ" dirty="0"/>
              <a:t>Subjektivní slovník – znalosti o významech, vztazích a pravidlech užívání. 50 000 až 250 000 slov. Údaje o významu, zvukové a grafické podobě, syntaktické funkci. </a:t>
            </a:r>
          </a:p>
          <a:p>
            <a:pPr>
              <a:lnSpc>
                <a:spcPct val="150000"/>
              </a:lnSpc>
            </a:pPr>
            <a:r>
              <a:rPr lang="cs-CZ" dirty="0"/>
              <a:t>Při produkci vodítkem význam, při percepci forma.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Uspořádání mentálního lexikonu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sémantické pole (stůl, skříň)</a:t>
            </a:r>
          </a:p>
          <a:p>
            <a:r>
              <a:rPr lang="cs-CZ" dirty="0"/>
              <a:t> koordinace (modrá, červená)</a:t>
            </a:r>
          </a:p>
          <a:p>
            <a:r>
              <a:rPr lang="cs-CZ" dirty="0"/>
              <a:t> subordinace (barvy – červená)</a:t>
            </a:r>
          </a:p>
          <a:p>
            <a:r>
              <a:rPr lang="cs-CZ" dirty="0"/>
              <a:t> páry (otevřený – zavřený, levá </a:t>
            </a:r>
            <a:r>
              <a:rPr lang="cs-CZ"/>
              <a:t>– pravá)</a:t>
            </a:r>
            <a:endParaRPr lang="cs-CZ" dirty="0"/>
          </a:p>
          <a:p>
            <a:r>
              <a:rPr lang="cs-CZ" dirty="0"/>
              <a:t> paradigma (červená, modrá...+ synonyma)</a:t>
            </a:r>
          </a:p>
          <a:p>
            <a:r>
              <a:rPr lang="cs-CZ" dirty="0"/>
              <a:t> syntagma (krásná kniha, dítě spí)</a:t>
            </a:r>
          </a:p>
          <a:p>
            <a:r>
              <a:rPr lang="cs-CZ" dirty="0"/>
              <a:t> GK (slovní druh a tvary)</a:t>
            </a:r>
          </a:p>
          <a:p>
            <a:r>
              <a:rPr lang="cs-CZ" dirty="0"/>
              <a:t> zvuková blízkost (kulaťoučký, kraťoučký)</a:t>
            </a:r>
          </a:p>
          <a:p>
            <a:r>
              <a:rPr lang="cs-CZ" dirty="0"/>
              <a:t> frekvence výskytu </a:t>
            </a:r>
          </a:p>
          <a:p>
            <a:r>
              <a:rPr lang="cs-CZ" dirty="0"/>
              <a:t>Některé cesty jsou více využívány a lze po nich rychleji postupovat.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137</TotalTime>
  <Words>593</Words>
  <Application>Microsoft Office PowerPoint</Application>
  <PresentationFormat>Předvádění na obrazovce (4:3)</PresentationFormat>
  <Paragraphs>83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Calibri</vt:lpstr>
      <vt:lpstr>Trebuchet MS</vt:lpstr>
      <vt:lpstr>Wingdings</vt:lpstr>
      <vt:lpstr>Wingdings 2</vt:lpstr>
      <vt:lpstr>Bohatý</vt:lpstr>
      <vt:lpstr>Význam slov</vt:lpstr>
      <vt:lpstr>Definiční teorie významu</vt:lpstr>
      <vt:lpstr>Definujte: </vt:lpstr>
      <vt:lpstr> Teorie významového prototypu (Rosh)</vt:lpstr>
      <vt:lpstr>Významové prototypy</vt:lpstr>
      <vt:lpstr>Významový prototyp</vt:lpstr>
      <vt:lpstr>Spojení teorií</vt:lpstr>
      <vt:lpstr>Uveďte prototypy</vt:lpstr>
      <vt:lpstr>Sapir-Whorfova hypotéza</vt:lpstr>
      <vt:lpstr>Homonymie x polysémie</vt:lpstr>
      <vt:lpstr>Uspořádání mentálního lexikonu</vt:lpstr>
      <vt:lpstr>Uspořádání mentálního lexikonu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Význam slov</dc:title>
  <dc:creator>Pavla</dc:creator>
  <cp:lastModifiedBy>Klára Maratová</cp:lastModifiedBy>
  <cp:revision>8</cp:revision>
  <dcterms:created xsi:type="dcterms:W3CDTF">2013-03-09T11:10:47Z</dcterms:created>
  <dcterms:modified xsi:type="dcterms:W3CDTF">2024-11-28T10:00:25Z</dcterms:modified>
</cp:coreProperties>
</file>