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7" r:id="rId4"/>
    <p:sldId id="278" r:id="rId5"/>
    <p:sldId id="258" r:id="rId6"/>
    <p:sldId id="259" r:id="rId7"/>
    <p:sldId id="270" r:id="rId8"/>
    <p:sldId id="279" r:id="rId9"/>
    <p:sldId id="280" r:id="rId10"/>
    <p:sldId id="265" r:id="rId11"/>
    <p:sldId id="281" r:id="rId12"/>
    <p:sldId id="263" r:id="rId13"/>
    <p:sldId id="274" r:id="rId14"/>
    <p:sldId id="275" r:id="rId15"/>
    <p:sldId id="276" r:id="rId16"/>
    <p:sldId id="267" r:id="rId17"/>
    <p:sldId id="269" r:id="rId18"/>
    <p:sldId id="268" r:id="rId19"/>
    <p:sldId id="271" r:id="rId20"/>
    <p:sldId id="273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146B96-359B-4510-A65D-7AF419A91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199307C-160E-47D5-9857-FB847C72F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EA1DB2-3155-4D99-9E45-B74EA2DF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64A694-C6AB-4DCB-905B-7C55FAB15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2C7216-4A5F-46F4-A1BE-A635D1029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2839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9BC084-A1C7-4E14-9A13-9215CDDE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FB03D1-0EB3-499D-8F31-9FA949709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9579E5-1536-4572-8215-354F1597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47E4B05-0028-4273-BDDF-5485B046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C99EF8E-03B1-490C-AFF4-91EC600A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435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EC99D8-4019-44AA-A279-92164250E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6455AD-1A19-46E9-A438-FCCCBC548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58A0D2E-7FE6-46F7-8FE6-741C8C1CF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76C3B7-33E4-4989-B634-906F059C9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4BC2A26-C1FD-41BE-A30E-E61EEBD5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305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FD1F19-0CCB-4F0E-9683-A9A59C047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A990A91-94B9-4ADB-A170-88F3B7D2E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DC9F7FD-9A65-4222-BFBD-A306D5921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4EBFAAD-7EB4-4C2B-8489-4329F2222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492CAD-87FE-4F39-BD7E-CE29AB24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B417B30-E5C6-4B11-B99D-F61988318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693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BF5AA-6EB4-4E97-8631-E20C57FD8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9C7AF5F-3922-4CEC-A5C3-F0C20EE8B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E8ACBEF-B46A-4E3D-806E-1094F1249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8519EF3-6AC2-4218-93A0-1F929A5496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B29211-D6AD-4792-8611-8C7ACAB2C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36BA5EE-0EF8-4DF0-82A6-A4004778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649E467-5618-4B77-99D3-E80ACB56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5C4C129-98C5-4B9D-97DE-DE1700B3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903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694839-AD53-412D-83B4-9046B5DFC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431AD86-2316-4895-AEB0-B1AD13C6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3D0ACF6-3999-4A69-AF15-6EA82D50D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DDC4F86-D986-40B8-81C2-F7D0654A5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449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DFD2D1E-2A7C-4DCE-B6C8-12AAA984E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FFC2E6B-DAC3-45A1-BA0C-C3146575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233170C-17A4-4586-A970-C2361A3C0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449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5EF0A2-067A-4679-8396-B62AC3CCF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FEF4D4-CE94-4726-800D-D1C451D31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A14E087-BB67-484F-ADF0-604890FDE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CF7739D-D897-4997-B323-54AB9ADF5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3488ACB-CC72-4625-80A0-7FFD12B4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B7A3777-CC7F-4428-8595-3046A0325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545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BCBCAD-1426-4A3C-8B47-2A0F8CC9A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4F7FE72-2B61-42EE-B0EE-6DAA72185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5459714-49BA-4033-8E38-E6BF4DEF2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4FE4A49-6C04-42EC-A63A-A660F97B9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6255E65-2FB6-4117-B3D3-F0290EE7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A50A996-7847-43EA-BE4E-A72AE0478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6C3D9C-FC38-4464-A3B5-1E21A551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C201CC9-F529-46A1-A6C7-FB4331C2D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EED0D7-DEDD-4E9B-B716-474FD5B0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AFB2422-696F-4ED3-AA55-55AD1D189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C6D05D-DAC4-490A-A33D-BBB0E596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6734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8C7D2E2-12D6-4A6C-A2EA-0911D303AE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464B25A-E457-4F61-9C94-24756F7D1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3B9F46-C221-4F0A-A57F-E85E22E77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A90841-74F2-4B6C-BE92-8CB63909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1D3DFD-0F32-4296-A479-36E18EFEE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93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7094E79-D083-41B1-BB43-7E5FD907E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1228B10-EC13-433D-B10B-7BA4C05B1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1B4D5D-45D5-4F9A-93ED-75C9C2FA5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92C35-ACC1-4D19-8CC9-2C733A022C6F}" type="datetimeFigureOut">
              <a:rPr lang="cs-CZ" smtClean="0"/>
              <a:t>05.03.2026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D65D2A4-7B75-4639-9B4D-750D14D82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C4C96B-4232-4903-B1FA-7294DE391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382B2-416C-49CF-BDBF-E776171B7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174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bin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youtube.com/watch?v=e_a3gIA0sRA&amp;ab_channel=GiulianoBevisangue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349EF7-A393-4D75-BF46-62912781E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Hudební antropologie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F7CA08C-9E6F-46E6-AD6C-F84C289D16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3245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AE656A-98C9-42B9-9CDA-4E1FDBE8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Komparativní muzikologie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645450-4DFE-4E38-AE41-0715A0AEF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04048" cy="4351338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1885 – Guido Adler používá pojem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vergleichende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Musikwissenschaft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 </a:t>
            </a:r>
            <a:endParaRPr lang="cs-CZ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Německá univerzita v Praze</a:t>
            </a:r>
          </a:p>
          <a:p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„Porovnávání tonality, zejména v lidových písní různých národů, zemí a teritorií s etnografickým přesahem a jejich katalogizování podle jejich charakteristik.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8A84D30-76C5-4BE6-9929-5260CD75D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696" y="1414272"/>
            <a:ext cx="2901696" cy="42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3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honograph | Témata">
            <a:extLst>
              <a:ext uri="{FF2B5EF4-FFF2-40B4-BE49-F238E27FC236}">
                <a16:creationId xmlns:a16="http://schemas.microsoft.com/office/drawing/2014/main" id="{788A3A5D-C423-230C-A548-BACBBF23B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0"/>
            <a:ext cx="8153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44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brazy v aukci | Edisonův fonograf">
            <a:extLst>
              <a:ext uri="{FF2B5EF4-FFF2-40B4-BE49-F238E27FC236}">
                <a16:creationId xmlns:a16="http://schemas.microsoft.com/office/drawing/2014/main" id="{6472AADA-3ED3-9E0E-E8E4-B83F670B0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0"/>
            <a:ext cx="11437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11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1EC63A-D7E8-4FA7-9426-2887EA7C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569D4A1-14C2-4DFC-B73C-225485165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903" y="1349964"/>
            <a:ext cx="3241332" cy="4158072"/>
          </a:xfrm>
        </p:spPr>
      </p:pic>
    </p:spTree>
    <p:extLst>
      <p:ext uri="{BB962C8B-B14F-4D97-AF65-F5344CB8AC3E}">
        <p14:creationId xmlns:p14="http://schemas.microsoft.com/office/powerpoint/2010/main" val="3583556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A166D4-D4BA-46BA-ABFF-70585DA9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DB923A4-8C6B-49BA-8D91-FAA62E157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066" y="906163"/>
            <a:ext cx="6619402" cy="4801244"/>
          </a:xfrm>
        </p:spPr>
      </p:pic>
    </p:spTree>
    <p:extLst>
      <p:ext uri="{BB962C8B-B14F-4D97-AF65-F5344CB8AC3E}">
        <p14:creationId xmlns:p14="http://schemas.microsoft.com/office/powerpoint/2010/main" val="124220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303CE1-7748-41B4-A0F9-8BEAFE8D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Etnomuzikologie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E46B1F-6305-4B29-BC8C-4C922072F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Od roku 1950, </a:t>
            </a:r>
            <a:r>
              <a:rPr lang="cs-CZ" dirty="0" err="1"/>
              <a:t>Jaap</a:t>
            </a:r>
            <a:r>
              <a:rPr lang="cs-CZ" dirty="0"/>
              <a:t> Kunst - </a:t>
            </a:r>
            <a:r>
              <a:rPr lang="en-US" dirty="0" err="1"/>
              <a:t>Musicologica</a:t>
            </a:r>
            <a:r>
              <a:rPr lang="en-US" dirty="0"/>
              <a:t>: A Study of the Nature of Ethnomusicology, Its Problems, Methods, and Representative Personalities</a:t>
            </a:r>
            <a:r>
              <a:rPr lang="cs-CZ" dirty="0"/>
              <a:t> </a:t>
            </a:r>
          </a:p>
          <a:p>
            <a:r>
              <a:rPr lang="cs-CZ" dirty="0"/>
              <a:t>Různé významy - srovnávací studium hudby, studium hudby mimoevropské či pro výzkum evropského hudebního folklóru.  </a:t>
            </a:r>
          </a:p>
        </p:txBody>
      </p:sp>
    </p:spTree>
    <p:extLst>
      <p:ext uri="{BB962C8B-B14F-4D97-AF65-F5344CB8AC3E}">
        <p14:creationId xmlns:p14="http://schemas.microsoft.com/office/powerpoint/2010/main" val="207160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EBB68DE-4E13-A617-2517-A81A6537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90600"/>
            <a:ext cx="76200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509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ountain Chief of Blackfoot Tribe Listens to a Song - InsideHook">
            <a:extLst>
              <a:ext uri="{FF2B5EF4-FFF2-40B4-BE49-F238E27FC236}">
                <a16:creationId xmlns:a16="http://schemas.microsoft.com/office/drawing/2014/main" id="{961FD3B4-2541-E55C-0A42-AD78DB0D1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72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683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83177C-93D4-42DB-8D1C-A1637998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Hudební antropologie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D57641-4218-419C-9DC2-84F6CD3D3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1950‘ – změna paradigmatu i v antropologii a sociálních vědách – Edmund Ronald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Leach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Spojování antropologického a muzikologického přístupu.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Charles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Seeger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– „Hudba je část kultury a společenského života.“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Muzikologický x antropologický přístup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Mantle Hood  -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bimuzikalita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– pro pochopení hudební kultury je potřeba se naučit její hudbu, ideálně v terénu. Je to i prostředek proti etnocentrismu a západním analytickým konvencím.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Seeger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Hood na muzikologické straně.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Steven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Feld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Alan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Merriam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– antropologická strana,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fieldwork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 zúčastněné pozorování (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Clifford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Geertz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Merriam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jako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prezervativní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antropolog – záchrana lidové hudby. Hudba jako prostředek v většímu porozumění lidské společnosti. </a:t>
            </a:r>
          </a:p>
        </p:txBody>
      </p:sp>
    </p:spTree>
    <p:extLst>
      <p:ext uri="{BB962C8B-B14F-4D97-AF65-F5344CB8AC3E}">
        <p14:creationId xmlns:p14="http://schemas.microsoft.com/office/powerpoint/2010/main" val="597970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hoto | Mantle Hood, founder, UCLA Institute of Ethnomusicology | UCLA">
            <a:extLst>
              <a:ext uri="{FF2B5EF4-FFF2-40B4-BE49-F238E27FC236}">
                <a16:creationId xmlns:a16="http://schemas.microsoft.com/office/drawing/2014/main" id="{9337E976-6814-F0CC-B8B8-ECCD476ED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245" y="768245"/>
            <a:ext cx="7607510" cy="532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263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B2A764-6481-4D71-A559-E0FC72876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CFFBC4-4CA6-4B71-A744-753DC5610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Merriam</a:t>
            </a: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Ethnomusicology</a:t>
            </a: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 A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Discussion and Definition of the Field</a:t>
            </a:r>
            <a:endParaRPr lang="cs-CZ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Poprvé vnesena myšlenka, že západní hudba je také exotická. Studium „music in </a:t>
            </a:r>
            <a:r>
              <a:rPr lang="cs-CZ" dirty="0" err="1">
                <a:solidFill>
                  <a:srgbClr val="202122"/>
                </a:solidFill>
                <a:latin typeface="Arial" panose="020B0604020202020204" pitchFamily="34" charset="0"/>
              </a:rPr>
              <a:t>culture</a:t>
            </a:r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.“</a:t>
            </a: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1/ studium hudebních a dalších nástrojů, které jsou spojeny s hudební kulturou</a:t>
            </a: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2/ studium písňových textů</a:t>
            </a: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3/ kategorie hudby</a:t>
            </a: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4/ role a status hudebníka</a:t>
            </a: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5/ funkce hudby ve spojení s dalšími aspekty kultury</a:t>
            </a: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6/ hudba jako kreativní kulturní činnost</a:t>
            </a:r>
          </a:p>
          <a:p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Etnomuzikologie jako „specifická metoda studia hudby v dané kultuře.“</a:t>
            </a:r>
            <a:endParaRPr lang="cs-CZ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590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2A6D20-5F77-468D-B6F9-8EA5C3B94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1DF92BA-0F96-45F8-AD05-C5D74CC9C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909" y="234034"/>
            <a:ext cx="8554182" cy="6006937"/>
          </a:xfrm>
        </p:spPr>
      </p:pic>
    </p:spTree>
    <p:extLst>
      <p:ext uri="{BB962C8B-B14F-4D97-AF65-F5344CB8AC3E}">
        <p14:creationId xmlns:p14="http://schemas.microsoft.com/office/powerpoint/2010/main" val="2001919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0A284C-581D-48D8-B903-D7495B603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CFE567F-BC08-4AAC-8E81-5D0BBD8B6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84" y="350694"/>
            <a:ext cx="8189574" cy="6142181"/>
          </a:xfrm>
        </p:spPr>
      </p:pic>
    </p:spTree>
    <p:extLst>
      <p:ext uri="{BB962C8B-B14F-4D97-AF65-F5344CB8AC3E}">
        <p14:creationId xmlns:p14="http://schemas.microsoft.com/office/powerpoint/2010/main" val="2853412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37784A-7DF0-4688-9C39-A2EF2228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Hudební antropologie dnes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482A99-E6BE-41C5-8CA3-2374BE0FD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Důraz na aspekt metody JAK se výzkum provádí, před zdůrazňováním toho, KDE se provádí. </a:t>
            </a:r>
          </a:p>
          <a:p>
            <a:r>
              <a:rPr lang="cs-CZ" dirty="0" err="1"/>
              <a:t>Kay</a:t>
            </a:r>
            <a:r>
              <a:rPr lang="cs-CZ" dirty="0"/>
              <a:t> Kaufman </a:t>
            </a:r>
            <a:r>
              <a:rPr lang="cs-CZ" dirty="0" err="1"/>
              <a:t>Shelemay</a:t>
            </a:r>
            <a:r>
              <a:rPr lang="cs-CZ" dirty="0"/>
              <a:t>: „Etnomuzikologie spojuje studium hudby s přístupy a metodami antropologie.“</a:t>
            </a:r>
          </a:p>
          <a:p>
            <a:r>
              <a:rPr lang="cs-CZ" dirty="0" err="1"/>
              <a:t>Soundscape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3458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81A484-66C8-4ABE-8F9C-AF2A79CCC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Etika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55B62E-1586-4F3B-A293-171BC01B4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cs-CZ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Slobin</a:t>
            </a: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algn="l">
              <a:buFont typeface="+mj-lt"/>
              <a:buAutoNum type="arabi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Nález nástroje – má být uložen v muzeu nebo ponechán dané kultuře?</a:t>
            </a:r>
          </a:p>
          <a:p>
            <a:pPr algn="l">
              <a:buFont typeface="+mj-lt"/>
              <a:buAutoNum type="arabi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Natáčení videa v terénu.</a:t>
            </a:r>
          </a:p>
          <a:p>
            <a:pPr algn="l">
              <a:buFont typeface="+mj-lt"/>
              <a:buAutoNum type="arabi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Problém s právy a výdělky. (</a:t>
            </a:r>
            <a:r>
              <a:rPr lang="cs-CZ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Herbie</a:t>
            </a: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Hancock)</a:t>
            </a:r>
          </a:p>
          <a:p>
            <a:pPr algn="l">
              <a:buFont typeface="+mj-lt"/>
              <a:buAutoNum type="arabicPeriod"/>
            </a:pPr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Každý ze skupiny musí souhlasit s tím, že je tam umístěno nahrávací zařízení.</a:t>
            </a:r>
          </a:p>
          <a:p>
            <a:pPr algn="l">
              <a:buFont typeface="+mj-lt"/>
              <a:buAutoNum type="arabi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Ať už s pravdivými nebo odsuzující informac</a:t>
            </a:r>
            <a:r>
              <a:rPr lang="cs-CZ" dirty="0">
                <a:solidFill>
                  <a:srgbClr val="202122"/>
                </a:solidFill>
                <a:latin typeface="Arial" panose="020B0604020202020204" pitchFamily="34" charset="0"/>
              </a:rPr>
              <a:t>emi musí být zacházeno s extrémní opatrností. Veškeré informace vedoucí k poškození hudebníků (informantů) musí být cenzurovány (anonymizovány).</a:t>
            </a:r>
            <a:endParaRPr lang="cs-CZ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0389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01CBB4-2B66-4A56-8137-F8F0E4FB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D8411FF-8B5D-41DB-8E95-034703DC4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164" y="584887"/>
            <a:ext cx="9415920" cy="5295514"/>
          </a:xfrm>
        </p:spPr>
      </p:pic>
    </p:spTree>
    <p:extLst>
      <p:ext uri="{BB962C8B-B14F-4D97-AF65-F5344CB8AC3E}">
        <p14:creationId xmlns:p14="http://schemas.microsoft.com/office/powerpoint/2010/main" val="2391442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DD977A-4D53-42B6-8FA6-C6369BD1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Voyager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5082BD-AC84-4C11-8237-C0E310658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https://www.youtube.com/watch?v=e_a3gIA0sRA&amp;ab_channel=GiulianoBevisangue</a:t>
            </a:r>
            <a:endParaRPr lang="cs-CZ" dirty="0"/>
          </a:p>
          <a:p>
            <a:endParaRPr lang="cs-CZ" dirty="0"/>
          </a:p>
          <a:p>
            <a:r>
              <a:rPr lang="cs-CZ" dirty="0"/>
              <a:t>Don </a:t>
            </a:r>
            <a:r>
              <a:rPr lang="cs-CZ" dirty="0" err="1"/>
              <a:t>Niles</a:t>
            </a:r>
            <a:endParaRPr lang="cs-CZ" dirty="0"/>
          </a:p>
          <a:p>
            <a:r>
              <a:rPr lang="cs-CZ" dirty="0"/>
              <a:t>Alan </a:t>
            </a:r>
            <a:r>
              <a:rPr lang="cs-CZ"/>
              <a:t>Lomax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8311EB1-8D3E-4A59-8A61-2AF335B1E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062" y="2617893"/>
            <a:ext cx="2665970" cy="35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44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3E1565-663A-4956-8CE5-A39F98903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45E505-5383-410D-8EB2-0EB6E5FE6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ICTM – International </a:t>
            </a:r>
            <a:r>
              <a:rPr lang="cs-CZ" dirty="0" err="1"/>
              <a:t>Council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Traditional</a:t>
            </a:r>
            <a:r>
              <a:rPr lang="cs-CZ" dirty="0"/>
              <a:t> Music</a:t>
            </a:r>
          </a:p>
          <a:p>
            <a:r>
              <a:rPr lang="cs-CZ" dirty="0"/>
              <a:t>SEM - Society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Ethnomusicology</a:t>
            </a:r>
            <a:endParaRPr lang="cs-CZ" dirty="0"/>
          </a:p>
          <a:p>
            <a:r>
              <a:rPr lang="cs-CZ" dirty="0" err="1"/>
              <a:t>Ethnomusicology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3381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224B70-E76A-4A4D-B6BE-6A19F700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9AA8519-2634-4741-884E-51DFC9BD8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731" y="1027906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9553718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432</Words>
  <Application>Microsoft Office PowerPoint</Application>
  <PresentationFormat>Širokoúhlá obrazovka</PresentationFormat>
  <Paragraphs>43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Motiv Office</vt:lpstr>
      <vt:lpstr>Hudební antropologie</vt:lpstr>
      <vt:lpstr>Komparativní muzikologie</vt:lpstr>
      <vt:lpstr>Prezentace aplikace PowerPoint</vt:lpstr>
      <vt:lpstr>Prezentace aplikace PowerPoint</vt:lpstr>
      <vt:lpstr>Prezentace aplikace PowerPoint</vt:lpstr>
      <vt:lpstr>Prezentace aplikace PowerPoint</vt:lpstr>
      <vt:lpstr>Etnomuzikologie</vt:lpstr>
      <vt:lpstr>Prezentace aplikace PowerPoint</vt:lpstr>
      <vt:lpstr>Prezentace aplikace PowerPoint</vt:lpstr>
      <vt:lpstr>Hudební antropologie</vt:lpstr>
      <vt:lpstr>Prezentace aplikace PowerPoint</vt:lpstr>
      <vt:lpstr>Prezentace aplikace PowerPoint</vt:lpstr>
      <vt:lpstr>Prezentace aplikace PowerPoint</vt:lpstr>
      <vt:lpstr>Prezentace aplikace PowerPoint</vt:lpstr>
      <vt:lpstr>Hudební antropologie dnes</vt:lpstr>
      <vt:lpstr>Etika</vt:lpstr>
      <vt:lpstr>Prezentace aplikace PowerPoint</vt:lpstr>
      <vt:lpstr>Voyager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Hudební antropologie</dc:title>
  <dc:creator>Gatesofhell czech</dc:creator>
  <cp:lastModifiedBy>Olaf Olafsonn</cp:lastModifiedBy>
  <cp:revision>40</cp:revision>
  <dcterms:created xsi:type="dcterms:W3CDTF">2022-03-02T23:16:15Z</dcterms:created>
  <dcterms:modified xsi:type="dcterms:W3CDTF">2026-03-05T08:53:07Z</dcterms:modified>
</cp:coreProperties>
</file>