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76" r:id="rId3"/>
    <p:sldId id="277" r:id="rId4"/>
    <p:sldId id="278" r:id="rId5"/>
    <p:sldId id="286" r:id="rId6"/>
    <p:sldId id="274" r:id="rId7"/>
    <p:sldId id="272" r:id="rId8"/>
    <p:sldId id="287" r:id="rId9"/>
    <p:sldId id="275" r:id="rId10"/>
    <p:sldId id="291" r:id="rId11"/>
    <p:sldId id="288" r:id="rId12"/>
    <p:sldId id="290" r:id="rId13"/>
    <p:sldId id="289" r:id="rId14"/>
    <p:sldId id="271" r:id="rId15"/>
    <p:sldId id="284" r:id="rId16"/>
    <p:sldId id="282" r:id="rId17"/>
    <p:sldId id="283" r:id="rId18"/>
    <p:sldId id="285" r:id="rId19"/>
    <p:sldId id="269" r:id="rId20"/>
    <p:sldId id="292" r:id="rId21"/>
    <p:sldId id="27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40" autoAdjust="0"/>
    <p:restoredTop sz="94660"/>
  </p:normalViewPr>
  <p:slideViewPr>
    <p:cSldViewPr>
      <p:cViewPr varScale="1">
        <p:scale>
          <a:sx n="85" d="100"/>
          <a:sy n="85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5ED9CA-A1A6-418E-9483-ADD7461ED8FF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7133B-CBD7-43DC-B287-5DB739A48E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133B-CBD7-43DC-B287-5DB739A48EE4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5</a:t>
            </a:r>
            <a:r>
              <a:rPr lang="cs-CZ" baseline="0" dirty="0"/>
              <a:t> minut diskuse v týmech – proberte témata, zda to splňují, resp. jak by šla specifikovat, aby to splňovala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7133B-CBD7-43DC-B287-5DB739A48EE4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E9427-9359-4666-A879-488B94559A69}" type="datetimeFigureOut">
              <a:rPr lang="cs-CZ" smtClean="0"/>
              <a:pPr/>
              <a:t>10.10.2018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ABE90-70F1-4565-84E0-A8F9723F380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permalink.php?story_fbid=1522220991423090&amp;id=100009056120717" TargetMode="External"/><Relationship Id="rId2" Type="http://schemas.openxmlformats.org/officeDocument/2006/relationships/hyperlink" Target="http://www.novinky.cz/domaci/388408-babis-k-migraci-se-zemanem-souhlasim.html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skenoviny.cz/zpravy/klaus-migracni-krize-slouzi-bruselu-k-unifikaci-evropy/1298606" TargetMode="External"/><Relationship Id="rId2" Type="http://schemas.openxmlformats.org/officeDocument/2006/relationships/hyperlink" Target="http://www.rozhlas.cz/plus/interviewplus/_zprava/milos-zeman-invazi-migrantu-do-evropy-organizuje-muslimske-bratrstvo--157030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sp.cz/eknih/2013ps/stenprot/039schuz/s039173.htm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cs-CZ" dirty="0"/>
              <a:t>Úvod do akademické práce 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97360" y="2420888"/>
            <a:ext cx="6400800" cy="1752600"/>
          </a:xfrm>
        </p:spPr>
        <p:txBody>
          <a:bodyPr/>
          <a:lstStyle/>
          <a:p>
            <a:r>
              <a:rPr lang="cs-CZ" dirty="0"/>
              <a:t>10. října 2018</a:t>
            </a:r>
          </a:p>
          <a:p>
            <a:r>
              <a:rPr lang="cs-CZ" dirty="0"/>
              <a:t>Magdalena Mouralová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C2525E5-7A89-45F5-85E4-30327FE9EEED}"/>
              </a:ext>
            </a:extLst>
          </p:cNvPr>
          <p:cNvSpPr txBox="1"/>
          <p:nvPr/>
        </p:nvSpPr>
        <p:spPr>
          <a:xfrm>
            <a:off x="1547665" y="4173488"/>
            <a:ext cx="55446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dirty="0">
                <a:solidFill>
                  <a:schemeClr val="accent6">
                    <a:lumMod val="75000"/>
                  </a:schemeClr>
                </a:solidFill>
              </a:rPr>
              <a:t>Sedněte si prosím ke stolečkům po týmech!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Reflexe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znaménka jste použili?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9294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Práce s texty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Pokuste se shrnout text v max. 3 větách.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Porovnejte shrnutí s kolegy, kteří měli stejný text. Případně upravte.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Vraťte se do původních skupin a shrňte texty kolegům.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Vytvořte společně kousek odborného textu, kde budete využívat argumenty ze dvou různých textů (z hodiny či DÚ).</a:t>
            </a:r>
          </a:p>
          <a:p>
            <a:pPr marL="800100" lvl="2" indent="0">
              <a:buNone/>
            </a:pPr>
            <a:r>
              <a:rPr lang="cs-CZ" dirty="0" smtClean="0"/>
              <a:t>Argumenty na sebe mohou navazovat, polemizovat spolu, podporovat se.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621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Reflexe aktivity – jak se vám pracovalo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Čtení s poznámkami/znaménky</a:t>
            </a:r>
          </a:p>
          <a:p>
            <a:r>
              <a:rPr lang="cs-CZ" dirty="0" smtClean="0"/>
              <a:t>Shrnování</a:t>
            </a:r>
          </a:p>
          <a:p>
            <a:r>
              <a:rPr lang="cs-CZ" dirty="0" smtClean="0"/>
              <a:t>Vytváření textu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7265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se může zacházet s jinými texty?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</a:p>
          <a:p>
            <a:r>
              <a:rPr lang="cs-CZ" dirty="0" smtClean="0"/>
              <a:t>Parafráze</a:t>
            </a:r>
          </a:p>
          <a:p>
            <a:r>
              <a:rPr lang="cs-CZ" dirty="0" smtClean="0"/>
              <a:t>Přímá citace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4767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úkolů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úkolu u některých jen vykopírované úryvky (přímá citace)</a:t>
            </a:r>
          </a:p>
          <a:p>
            <a:r>
              <a:rPr lang="cs-CZ" dirty="0"/>
              <a:t>Je dobré zkoušet vystihnout myšlenku vlastními slovy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Proč?</a:t>
            </a:r>
          </a:p>
          <a:p>
            <a:r>
              <a:rPr lang="cs-CZ" dirty="0"/>
              <a:t>U výpisků vždy mít bibliografické údaje, odkazy na místa</a:t>
            </a:r>
          </a:p>
          <a:p>
            <a:pPr lvl="1"/>
            <a:r>
              <a:rPr lang="cs-CZ" dirty="0">
                <a:solidFill>
                  <a:srgbClr val="7030A0"/>
                </a:solidFill>
              </a:rPr>
              <a:t>Proč?</a:t>
            </a:r>
          </a:p>
          <a:p>
            <a:pPr lvl="1"/>
            <a:endParaRPr lang="cs-CZ" dirty="0"/>
          </a:p>
          <a:p>
            <a:pPr lvl="2">
              <a:buNone/>
            </a:pP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Argumentační fauly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„Teď do Evropy přichází řada negramotných lidí, kteří neumějí jazyk, a jak se mi svěřil šéf jedné gigantické firmy, jsou pro práci nepoužitelní.“</a:t>
            </a:r>
          </a:p>
          <a:p>
            <a:pPr>
              <a:buNone/>
            </a:pPr>
            <a:r>
              <a:rPr lang="cs-CZ" sz="1900" dirty="0"/>
              <a:t>	</a:t>
            </a:r>
            <a:r>
              <a:rPr lang="cs-CZ" sz="2300" dirty="0"/>
              <a:t>(Andrej </a:t>
            </a:r>
            <a:r>
              <a:rPr lang="cs-CZ" sz="2300" dirty="0" err="1"/>
              <a:t>Babiš</a:t>
            </a:r>
            <a:r>
              <a:rPr lang="cs-CZ" sz="2300" dirty="0"/>
              <a:t>, Právo, 5. 12. 2015, dostupné z </a:t>
            </a:r>
            <a:r>
              <a:rPr lang="cs-CZ" sz="2300" u="sng" dirty="0">
                <a:hlinkClick r:id="rId2"/>
              </a:rPr>
              <a:t>http://www.novinky.</a:t>
            </a:r>
            <a:r>
              <a:rPr lang="cs-CZ" sz="2300" u="sng" dirty="0" err="1">
                <a:hlinkClick r:id="rId2"/>
              </a:rPr>
              <a:t>cz</a:t>
            </a:r>
            <a:r>
              <a:rPr lang="cs-CZ" sz="2300" u="sng" dirty="0">
                <a:hlinkClick r:id="rId2"/>
              </a:rPr>
              <a:t>/</a:t>
            </a:r>
            <a:r>
              <a:rPr lang="cs-CZ" sz="2300" u="sng" dirty="0" err="1">
                <a:hlinkClick r:id="rId2"/>
              </a:rPr>
              <a:t>domaci</a:t>
            </a:r>
            <a:r>
              <a:rPr lang="cs-CZ" sz="2300" u="sng" dirty="0">
                <a:hlinkClick r:id="rId2"/>
              </a:rPr>
              <a:t>/388408-</a:t>
            </a:r>
            <a:r>
              <a:rPr lang="cs-CZ" sz="2300" u="sng" dirty="0" err="1">
                <a:hlinkClick r:id="rId2"/>
              </a:rPr>
              <a:t>babis</a:t>
            </a:r>
            <a:r>
              <a:rPr lang="cs-CZ" sz="2300" u="sng" dirty="0">
                <a:hlinkClick r:id="rId2"/>
              </a:rPr>
              <a:t>-k-migraci-se-zemanem-</a:t>
            </a:r>
            <a:r>
              <a:rPr lang="cs-CZ" sz="2300" u="sng" dirty="0" err="1">
                <a:hlinkClick r:id="rId2"/>
              </a:rPr>
              <a:t>souhlasim.html</a:t>
            </a:r>
            <a:r>
              <a:rPr lang="cs-CZ" sz="2300" u="sng" dirty="0"/>
              <a:t>)</a:t>
            </a:r>
            <a:endParaRPr lang="cs-CZ" sz="2300" dirty="0"/>
          </a:p>
          <a:p>
            <a:r>
              <a:rPr lang="cs-CZ" dirty="0"/>
              <a:t>„Nemyslím si, že by docházelo k fašizaci společnosti. Lidé jen mají strach. Který rodič by ho neměl, když vidí v televizi atentáty v Paříži, jak radikálové řežou hlavy a střílejí do lidí? Mám čtyři děti a jen ta představa…“</a:t>
            </a:r>
          </a:p>
          <a:p>
            <a:pPr marL="342900" lvl="1" indent="-342900">
              <a:buNone/>
            </a:pPr>
            <a:r>
              <a:rPr lang="cs-CZ" sz="1900" dirty="0"/>
              <a:t>	</a:t>
            </a:r>
            <a:r>
              <a:rPr lang="cs-CZ" sz="2300" dirty="0"/>
              <a:t>(Andrej </a:t>
            </a:r>
            <a:r>
              <a:rPr lang="cs-CZ" sz="2300" dirty="0" err="1"/>
              <a:t>Babiš</a:t>
            </a:r>
            <a:r>
              <a:rPr lang="cs-CZ" sz="2300" dirty="0"/>
              <a:t>, Právo, 5. 12. 2015, dostupné z </a:t>
            </a:r>
            <a:r>
              <a:rPr lang="cs-CZ" sz="2300" u="sng" dirty="0">
                <a:hlinkClick r:id="rId2"/>
              </a:rPr>
              <a:t>http://www.novinky.</a:t>
            </a:r>
            <a:r>
              <a:rPr lang="cs-CZ" sz="2300" u="sng" dirty="0" err="1">
                <a:hlinkClick r:id="rId2"/>
              </a:rPr>
              <a:t>cz</a:t>
            </a:r>
            <a:r>
              <a:rPr lang="cs-CZ" sz="2300" u="sng" dirty="0">
                <a:hlinkClick r:id="rId2"/>
              </a:rPr>
              <a:t>/</a:t>
            </a:r>
            <a:r>
              <a:rPr lang="cs-CZ" sz="2300" u="sng" dirty="0" err="1">
                <a:hlinkClick r:id="rId2"/>
              </a:rPr>
              <a:t>domaci</a:t>
            </a:r>
            <a:r>
              <a:rPr lang="cs-CZ" sz="2300" u="sng" dirty="0">
                <a:hlinkClick r:id="rId2"/>
              </a:rPr>
              <a:t>/388408-</a:t>
            </a:r>
            <a:r>
              <a:rPr lang="cs-CZ" sz="2300" u="sng" dirty="0" err="1">
                <a:hlinkClick r:id="rId2"/>
              </a:rPr>
              <a:t>babis</a:t>
            </a:r>
            <a:r>
              <a:rPr lang="cs-CZ" sz="2300" u="sng" dirty="0">
                <a:hlinkClick r:id="rId2"/>
              </a:rPr>
              <a:t>-k-migraci-se-zemanem-</a:t>
            </a:r>
            <a:r>
              <a:rPr lang="cs-CZ" sz="2300" u="sng" dirty="0" err="1">
                <a:hlinkClick r:id="rId2"/>
              </a:rPr>
              <a:t>souhlasim.html</a:t>
            </a:r>
            <a:r>
              <a:rPr lang="cs-CZ" sz="2300" u="sng" dirty="0"/>
              <a:t>)</a:t>
            </a:r>
            <a:endParaRPr lang="cs-CZ" dirty="0"/>
          </a:p>
          <a:p>
            <a:r>
              <a:rPr lang="cs-CZ" dirty="0"/>
              <a:t>„A pak že jsem extrémista... Copak by extrémista psal pohádky?“</a:t>
            </a:r>
          </a:p>
          <a:p>
            <a:pPr>
              <a:buNone/>
            </a:pPr>
            <a:r>
              <a:rPr lang="cs-CZ" sz="2300" dirty="0"/>
              <a:t>	(Adam B. Bartoš , </a:t>
            </a:r>
            <a:r>
              <a:rPr lang="cs-CZ" sz="2300" dirty="0" err="1"/>
              <a:t>facebookový</a:t>
            </a:r>
            <a:r>
              <a:rPr lang="cs-CZ" sz="2300" dirty="0"/>
              <a:t> status </a:t>
            </a:r>
            <a:r>
              <a:rPr lang="cs-CZ" sz="2300" dirty="0">
                <a:hlinkClick r:id="rId3"/>
              </a:rPr>
              <a:t>https://www.facebook.com/permalink.php?story_fbid=1522220991423090&amp;id=100009056120717</a:t>
            </a:r>
            <a:r>
              <a:rPr lang="cs-CZ" sz="2300" dirty="0"/>
              <a:t>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Argumentační fauly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Autofit/>
          </a:bodyPr>
          <a:lstStyle/>
          <a:p>
            <a:r>
              <a:rPr lang="cs-CZ" sz="2200" dirty="0"/>
              <a:t>„...Když tu nedávno byl, říkal mi </a:t>
            </a:r>
            <a:r>
              <a:rPr lang="cs-CZ" sz="2200" i="1" dirty="0"/>
              <a:t>(marocký ministr zahraničních věcí)</a:t>
            </a:r>
            <a:r>
              <a:rPr lang="cs-CZ" sz="2200" dirty="0"/>
              <a:t>,</a:t>
            </a:r>
            <a:r>
              <a:rPr lang="cs-CZ" sz="2200" i="1" dirty="0"/>
              <a:t> </a:t>
            </a:r>
            <a:r>
              <a:rPr lang="cs-CZ" sz="2200" dirty="0"/>
              <a:t>že Muslimské bratrstvo se snaží ovládnout nejen celý muslimský svět, ale celý svět, má to i ve své ideologii,...“</a:t>
            </a:r>
          </a:p>
          <a:p>
            <a:pPr>
              <a:buNone/>
            </a:pPr>
            <a:r>
              <a:rPr lang="cs-CZ" sz="1600" dirty="0"/>
              <a:t>	</a:t>
            </a:r>
            <a:r>
              <a:rPr lang="cs-CZ" sz="1400" dirty="0"/>
              <a:t>(Miloš Zeman, rozhovor pro </a:t>
            </a:r>
            <a:r>
              <a:rPr lang="cs-CZ" sz="1400" dirty="0" err="1"/>
              <a:t>ČRo</a:t>
            </a:r>
            <a:r>
              <a:rPr lang="cs-CZ" sz="1400" dirty="0"/>
              <a:t> Plus, dne 4.1.2016. Dostupné z </a:t>
            </a:r>
            <a:r>
              <a:rPr lang="cs-CZ" sz="1400" u="sng" dirty="0">
                <a:hlinkClick r:id="rId2"/>
              </a:rPr>
              <a:t>http://www.rozhlas.</a:t>
            </a:r>
            <a:r>
              <a:rPr lang="cs-CZ" sz="1400" u="sng" dirty="0" err="1">
                <a:hlinkClick r:id="rId2"/>
              </a:rPr>
              <a:t>cz</a:t>
            </a:r>
            <a:r>
              <a:rPr lang="cs-CZ" sz="1400" u="sng" dirty="0">
                <a:hlinkClick r:id="rId2"/>
              </a:rPr>
              <a:t>/plus/</a:t>
            </a:r>
            <a:r>
              <a:rPr lang="cs-CZ" sz="1400" u="sng" dirty="0" err="1">
                <a:hlinkClick r:id="rId2"/>
              </a:rPr>
              <a:t>interviewplus</a:t>
            </a:r>
            <a:r>
              <a:rPr lang="cs-CZ" sz="1400" u="sng" dirty="0">
                <a:hlinkClick r:id="rId2"/>
              </a:rPr>
              <a:t>/_zprava/</a:t>
            </a:r>
            <a:r>
              <a:rPr lang="cs-CZ" sz="1400" u="sng" dirty="0" err="1">
                <a:hlinkClick r:id="rId2"/>
              </a:rPr>
              <a:t>milos</a:t>
            </a:r>
            <a:r>
              <a:rPr lang="cs-CZ" sz="1400" u="sng" dirty="0">
                <a:hlinkClick r:id="rId2"/>
              </a:rPr>
              <a:t>-zeman-invazi-migrantu-do-</a:t>
            </a:r>
            <a:r>
              <a:rPr lang="cs-CZ" sz="1400" u="sng" dirty="0" err="1">
                <a:hlinkClick r:id="rId2"/>
              </a:rPr>
              <a:t>evropy</a:t>
            </a:r>
            <a:r>
              <a:rPr lang="cs-CZ" sz="1400" u="sng" dirty="0">
                <a:hlinkClick r:id="rId2"/>
              </a:rPr>
              <a:t>-organizuje-</a:t>
            </a:r>
            <a:r>
              <a:rPr lang="cs-CZ" sz="1400" u="sng" dirty="0" err="1">
                <a:hlinkClick r:id="rId2"/>
              </a:rPr>
              <a:t>muslimske</a:t>
            </a:r>
            <a:r>
              <a:rPr lang="cs-CZ" sz="1400" u="sng" dirty="0">
                <a:hlinkClick r:id="rId2"/>
              </a:rPr>
              <a:t>-bratrstvo--1570308</a:t>
            </a:r>
            <a:r>
              <a:rPr lang="cs-CZ" sz="1400" u="sng" dirty="0"/>
              <a:t>)</a:t>
            </a:r>
            <a:endParaRPr lang="cs-CZ" sz="1400" dirty="0"/>
          </a:p>
          <a:p>
            <a:r>
              <a:rPr lang="cs-CZ" sz="2200" dirty="0"/>
              <a:t>"Migrace je metoda, jak rozředit ty dnešní evropské státy, jak z toho vytvořit jakousi tvárnou hmotu, která se stane tím budoucím novým Evropanem. To chtěli diktátoři v minulosti vždycky, ti Hitlerové a Stalinové,..."</a:t>
            </a:r>
          </a:p>
          <a:p>
            <a:pPr>
              <a:buNone/>
            </a:pPr>
            <a:r>
              <a:rPr lang="cs-CZ" sz="1600" dirty="0"/>
              <a:t>	</a:t>
            </a:r>
            <a:r>
              <a:rPr lang="cs-CZ" sz="1400" dirty="0"/>
              <a:t>(Václav Klaus, pro pořad Partie, dne 3.1.2016. Dostupné z </a:t>
            </a:r>
            <a:r>
              <a:rPr lang="cs-CZ" sz="1400" u="sng" dirty="0">
                <a:hlinkClick r:id="rId3"/>
              </a:rPr>
              <a:t>http://www.</a:t>
            </a:r>
            <a:r>
              <a:rPr lang="cs-CZ" sz="1400" u="sng" dirty="0" err="1">
                <a:hlinkClick r:id="rId3"/>
              </a:rPr>
              <a:t>ceskenoviny.cz</a:t>
            </a:r>
            <a:r>
              <a:rPr lang="cs-CZ" sz="1400" u="sng" dirty="0">
                <a:hlinkClick r:id="rId3"/>
              </a:rPr>
              <a:t>/</a:t>
            </a:r>
            <a:r>
              <a:rPr lang="cs-CZ" sz="1400" u="sng" dirty="0" err="1">
                <a:hlinkClick r:id="rId3"/>
              </a:rPr>
              <a:t>zpravy</a:t>
            </a:r>
            <a:r>
              <a:rPr lang="cs-CZ" sz="1400" u="sng" dirty="0">
                <a:hlinkClick r:id="rId3"/>
              </a:rPr>
              <a:t>/</a:t>
            </a:r>
            <a:r>
              <a:rPr lang="cs-CZ" sz="1400" u="sng" dirty="0" err="1">
                <a:hlinkClick r:id="rId3"/>
              </a:rPr>
              <a:t>klaus</a:t>
            </a:r>
            <a:r>
              <a:rPr lang="cs-CZ" sz="1400" u="sng" dirty="0">
                <a:hlinkClick r:id="rId3"/>
              </a:rPr>
              <a:t>-</a:t>
            </a:r>
            <a:r>
              <a:rPr lang="cs-CZ" sz="1400" u="sng" dirty="0" err="1">
                <a:hlinkClick r:id="rId3"/>
              </a:rPr>
              <a:t>migracni</a:t>
            </a:r>
            <a:r>
              <a:rPr lang="cs-CZ" sz="1400" u="sng" dirty="0">
                <a:hlinkClick r:id="rId3"/>
              </a:rPr>
              <a:t>-krize-</a:t>
            </a:r>
            <a:r>
              <a:rPr lang="cs-CZ" sz="1400" u="sng" dirty="0" err="1">
                <a:hlinkClick r:id="rId3"/>
              </a:rPr>
              <a:t>slouzi</a:t>
            </a:r>
            <a:r>
              <a:rPr lang="cs-CZ" sz="1400" u="sng" dirty="0">
                <a:hlinkClick r:id="rId3"/>
              </a:rPr>
              <a:t>-</a:t>
            </a:r>
            <a:r>
              <a:rPr lang="cs-CZ" sz="1400" u="sng" dirty="0" err="1">
                <a:hlinkClick r:id="rId3"/>
              </a:rPr>
              <a:t>bruselu</a:t>
            </a:r>
            <a:r>
              <a:rPr lang="cs-CZ" sz="1400" u="sng" dirty="0">
                <a:hlinkClick r:id="rId3"/>
              </a:rPr>
              <a:t>-k-unifikaci-</a:t>
            </a:r>
            <a:r>
              <a:rPr lang="cs-CZ" sz="1400" u="sng" dirty="0" err="1">
                <a:hlinkClick r:id="rId3"/>
              </a:rPr>
              <a:t>evropy</a:t>
            </a:r>
            <a:r>
              <a:rPr lang="cs-CZ" sz="1400" u="sng" dirty="0">
                <a:hlinkClick r:id="rId3"/>
              </a:rPr>
              <a:t>/1298606</a:t>
            </a:r>
            <a:r>
              <a:rPr lang="cs-CZ" sz="1400" u="sng" dirty="0"/>
              <a:t>)</a:t>
            </a:r>
            <a:endParaRPr lang="cs-CZ" sz="1400" dirty="0"/>
          </a:p>
          <a:p>
            <a:r>
              <a:rPr lang="cs-CZ" sz="2200" dirty="0"/>
              <a:t>"To, že u nás může studovat každý, kdo se umí podepsat, a má tedy maturitu, je smutná pravda, kterou známe všichni."</a:t>
            </a:r>
          </a:p>
          <a:p>
            <a:pPr>
              <a:buNone/>
            </a:pPr>
            <a:r>
              <a:rPr lang="cs-CZ" sz="2200" dirty="0"/>
              <a:t>	</a:t>
            </a:r>
            <a:r>
              <a:rPr lang="cs-CZ" sz="1400" dirty="0"/>
              <a:t>(</a:t>
            </a:r>
            <a:r>
              <a:rPr lang="cs-CZ" sz="1400" dirty="0" err="1"/>
              <a:t>Simeon</a:t>
            </a:r>
            <a:r>
              <a:rPr lang="cs-CZ" sz="1400" dirty="0"/>
              <a:t> </a:t>
            </a:r>
            <a:r>
              <a:rPr lang="cs-CZ" sz="1400" dirty="0" err="1"/>
              <a:t>Karamazov</a:t>
            </a:r>
            <a:r>
              <a:rPr lang="cs-CZ" sz="1400" dirty="0"/>
              <a:t>, 39. schůze Poslanecké sněmovny PČR,  27. 1. 2016. Dostupné z  </a:t>
            </a:r>
            <a:r>
              <a:rPr lang="cs-CZ" sz="1400" u="sng" dirty="0">
                <a:hlinkClick r:id="rId4"/>
              </a:rPr>
              <a:t>http://www.</a:t>
            </a:r>
            <a:r>
              <a:rPr lang="cs-CZ" sz="1400" u="sng" dirty="0" err="1">
                <a:hlinkClick r:id="rId4"/>
              </a:rPr>
              <a:t>psp.cz</a:t>
            </a:r>
            <a:r>
              <a:rPr lang="cs-CZ" sz="1400" u="sng" dirty="0">
                <a:hlinkClick r:id="rId4"/>
              </a:rPr>
              <a:t>/</a:t>
            </a:r>
            <a:r>
              <a:rPr lang="cs-CZ" sz="1400" u="sng" dirty="0" err="1">
                <a:hlinkClick r:id="rId4"/>
              </a:rPr>
              <a:t>eknih</a:t>
            </a:r>
            <a:r>
              <a:rPr lang="cs-CZ" sz="1400" u="sng" dirty="0">
                <a:hlinkClick r:id="rId4"/>
              </a:rPr>
              <a:t>/2013ps/</a:t>
            </a:r>
            <a:r>
              <a:rPr lang="cs-CZ" sz="1400" u="sng" dirty="0" err="1">
                <a:hlinkClick r:id="rId4"/>
              </a:rPr>
              <a:t>stenprot</a:t>
            </a:r>
            <a:r>
              <a:rPr lang="cs-CZ" sz="1400" u="sng" dirty="0">
                <a:hlinkClick r:id="rId4"/>
              </a:rPr>
              <a:t>/039schuz/s039173.htm</a:t>
            </a:r>
            <a:r>
              <a:rPr lang="cs-CZ" sz="1400" u="sng" dirty="0"/>
              <a:t>)</a:t>
            </a:r>
            <a:endParaRPr lang="cs-CZ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Argumentační fauly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340768"/>
            <a:ext cx="4401914" cy="491462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dirty="0"/>
              <a:t>Studentské argumentační fauly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229600" cy="452596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400" dirty="0"/>
              <a:t>Opírání se o obecnou autoritu bez doložení</a:t>
            </a:r>
          </a:p>
          <a:p>
            <a:pPr lvl="1" eaLnBrk="1" hangingPunct="1"/>
            <a:r>
              <a:rPr lang="cs-CZ" sz="2400" dirty="0"/>
              <a:t>„odborníci se shodují“, „většina lidí si myslí“, „je prokázáno“ </a:t>
            </a:r>
          </a:p>
          <a:p>
            <a:pPr eaLnBrk="1" hangingPunct="1"/>
            <a:r>
              <a:rPr lang="cs-CZ" sz="2400" dirty="0"/>
              <a:t>Zvyšování síly autority</a:t>
            </a:r>
          </a:p>
          <a:p>
            <a:pPr lvl="1" eaLnBrk="1" hangingPunct="1"/>
            <a:r>
              <a:rPr lang="cs-CZ" sz="2400" dirty="0"/>
              <a:t>„významný odborník tvrdí“</a:t>
            </a:r>
          </a:p>
          <a:p>
            <a:pPr eaLnBrk="1" hangingPunct="1"/>
            <a:r>
              <a:rPr lang="cs-CZ" sz="2400" dirty="0"/>
              <a:t>Zesměšňování </a:t>
            </a:r>
            <a:r>
              <a:rPr lang="cs-CZ" sz="2400" dirty="0" err="1"/>
              <a:t>protinázoru</a:t>
            </a:r>
            <a:endParaRPr lang="cs-CZ" sz="2400" dirty="0"/>
          </a:p>
          <a:p>
            <a:pPr lvl="1" eaLnBrk="1" hangingPunct="1"/>
            <a:r>
              <a:rPr lang="cs-CZ" sz="2400" dirty="0"/>
              <a:t>„to je jasné i naprostému laikovi“; „inteligentní člověk pochopí“</a:t>
            </a:r>
          </a:p>
          <a:p>
            <a:pPr eaLnBrk="1" hangingPunct="1"/>
            <a:r>
              <a:rPr lang="cs-CZ" sz="2400" dirty="0"/>
              <a:t>Vytváření zdání většího rozsahu, větší opory</a:t>
            </a:r>
          </a:p>
          <a:p>
            <a:pPr lvl="1" eaLnBrk="1" hangingPunct="1"/>
            <a:r>
              <a:rPr lang="cs-CZ" sz="2400" dirty="0"/>
              <a:t>neukončené výčty bez jasného dalšího obsahu</a:t>
            </a:r>
          </a:p>
          <a:p>
            <a:pPr lvl="1" eaLnBrk="1" hangingPunct="1"/>
            <a:r>
              <a:rPr lang="cs-CZ" sz="2400" dirty="0"/>
              <a:t>„Jak uvádí např. Potůček“</a:t>
            </a:r>
          </a:p>
          <a:p>
            <a:pPr eaLnBrk="1" hangingPunct="1"/>
            <a:endParaRPr lang="cs-CZ" sz="2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Témata semestrálních prací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4860032" y="1340768"/>
            <a:ext cx="4040188" cy="639762"/>
          </a:xfrm>
        </p:spPr>
        <p:txBody>
          <a:bodyPr/>
          <a:lstStyle/>
          <a:p>
            <a:r>
              <a:rPr lang="cs-CZ" dirty="0"/>
              <a:t>Návrhy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4860032" y="2132856"/>
            <a:ext cx="4040188" cy="432048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Polévka 22,-: Vývoj státních maturit v posledních letech</a:t>
            </a:r>
          </a:p>
          <a:p>
            <a:r>
              <a:rPr lang="cs-CZ" dirty="0"/>
              <a:t>My 4: Bytová situace v Praze</a:t>
            </a:r>
          </a:p>
          <a:p>
            <a:r>
              <a:rPr lang="cs-CZ" dirty="0"/>
              <a:t>Latentní intelektuálové: Školství a finance</a:t>
            </a:r>
          </a:p>
          <a:p>
            <a:r>
              <a:rPr lang="cs-CZ" dirty="0"/>
              <a:t>ZHKK: Transparentnost hlavních politických stran</a:t>
            </a:r>
          </a:p>
          <a:p>
            <a:r>
              <a:rPr lang="cs-CZ" dirty="0" err="1"/>
              <a:t>Focus</a:t>
            </a:r>
            <a:r>
              <a:rPr lang="cs-CZ" dirty="0"/>
              <a:t>: Promlouvá k nám politik, nebo marketingový team?</a:t>
            </a:r>
          </a:p>
          <a:p>
            <a:r>
              <a:rPr lang="cs-CZ" dirty="0" err="1"/>
              <a:t>Mafriáni</a:t>
            </a:r>
            <a:r>
              <a:rPr lang="cs-CZ" dirty="0"/>
              <a:t>: MAFRA média a jejich ovlivnitelnost</a:t>
            </a:r>
          </a:p>
          <a:p>
            <a:r>
              <a:rPr lang="cs-CZ" dirty="0" err="1"/>
              <a:t>Slovač</a:t>
            </a:r>
            <a:r>
              <a:rPr lang="cs-CZ" dirty="0"/>
              <a:t>: Politická a vládní krize na Slovensku po vraždě Jána </a:t>
            </a:r>
            <a:r>
              <a:rPr lang="cs-CZ" dirty="0" err="1"/>
              <a:t>Kuciaka</a:t>
            </a:r>
            <a:r>
              <a:rPr lang="cs-CZ" dirty="0"/>
              <a:t> a Martiny </a:t>
            </a:r>
            <a:r>
              <a:rPr lang="cs-CZ" dirty="0" err="1" smtClean="0"/>
              <a:t>Kušnírovej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3"/>
          </p:nvPr>
        </p:nvSpPr>
        <p:spPr>
          <a:xfrm>
            <a:off x="539553" y="1268760"/>
            <a:ext cx="2592288" cy="639762"/>
          </a:xfrm>
        </p:spPr>
        <p:txBody>
          <a:bodyPr/>
          <a:lstStyle/>
          <a:p>
            <a:r>
              <a:rPr lang="cs-CZ" dirty="0"/>
              <a:t>Dobré téma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683568" y="2132856"/>
            <a:ext cx="4041775" cy="4032448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Je zajímavé pro vás (všechny členy týmu) i ostatní (aspoň někoho)</a:t>
            </a:r>
          </a:p>
          <a:p>
            <a:r>
              <a:rPr lang="cs-CZ" dirty="0"/>
              <a:t>Jev lze popsat, existují k němu nějaká (dostupná) data</a:t>
            </a:r>
          </a:p>
          <a:p>
            <a:r>
              <a:rPr lang="cs-CZ" dirty="0"/>
              <a:t>Má obecnější (teoretické) pozadí  </a:t>
            </a:r>
          </a:p>
          <a:p>
            <a:pPr lvl="1"/>
            <a:r>
              <a:rPr lang="cs-CZ" dirty="0"/>
              <a:t>smysluplná práce se zdroji v podobě odborných článků (i zahraničních)</a:t>
            </a:r>
          </a:p>
          <a:p>
            <a:r>
              <a:rPr lang="cs-CZ" dirty="0"/>
              <a:t>Je dostatečně úzké </a:t>
            </a:r>
          </a:p>
          <a:p>
            <a:pPr lvl="1"/>
            <a:r>
              <a:rPr lang="cs-CZ" dirty="0"/>
              <a:t>Práce musí mít jednu jasnou linku, na 10 stranách toho nepokryjete moc</a:t>
            </a:r>
          </a:p>
          <a:p>
            <a:pPr lvl="1"/>
            <a:r>
              <a:rPr lang="cs-CZ" dirty="0"/>
              <a:t>umíte rozhodnout, zda je zdroj užitečný či 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VÃ½sledek obrÃ¡zku pro plagiÃ¡torstvÃ­ politik">
            <a:extLst>
              <a:ext uri="{FF2B5EF4-FFF2-40B4-BE49-F238E27FC236}">
                <a16:creationId xmlns:a16="http://schemas.microsoft.com/office/drawing/2014/main" id="{92A5D0A4-43B1-41EA-ABF3-8A7B2458AFE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50" r="8252" b="1"/>
          <a:stretch/>
        </p:blipFill>
        <p:spPr bwMode="auto">
          <a:xfrm>
            <a:off x="4624421" y="0"/>
            <a:ext cx="4511676" cy="3920034"/>
          </a:xfrm>
          <a:custGeom>
            <a:avLst/>
            <a:gdLst>
              <a:gd name="connsiteX0" fmla="*/ 0 w 6015567"/>
              <a:gd name="connsiteY0" fmla="*/ 0 h 3920044"/>
              <a:gd name="connsiteX1" fmla="*/ 6015567 w 6015567"/>
              <a:gd name="connsiteY1" fmla="*/ 0 h 3920044"/>
              <a:gd name="connsiteX2" fmla="*/ 6015567 w 6015567"/>
              <a:gd name="connsiteY2" fmla="*/ 3920044 h 3920044"/>
              <a:gd name="connsiteX3" fmla="*/ 2469659 w 6015567"/>
              <a:gd name="connsiteY3" fmla="*/ 3920044 h 3920044"/>
              <a:gd name="connsiteX4" fmla="*/ 2469659 w 6015567"/>
              <a:gd name="connsiteY4" fmla="*/ 3103224 h 3920044"/>
              <a:gd name="connsiteX5" fmla="*/ 0 w 6015567"/>
              <a:gd name="connsiteY5" fmla="*/ 3103224 h 392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5567" h="3920044">
                <a:moveTo>
                  <a:pt x="0" y="0"/>
                </a:moveTo>
                <a:lnTo>
                  <a:pt x="6015567" y="0"/>
                </a:lnTo>
                <a:lnTo>
                  <a:pt x="6015567" y="3920044"/>
                </a:lnTo>
                <a:lnTo>
                  <a:pt x="2469659" y="3920044"/>
                </a:lnTo>
                <a:lnTo>
                  <a:pt x="2469659" y="3103224"/>
                </a:lnTo>
                <a:lnTo>
                  <a:pt x="0" y="310322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VÃ½sledek obrÃ¡zku pro plagiÃ¡torstvÃ­ politik">
            <a:extLst>
              <a:ext uri="{FF2B5EF4-FFF2-40B4-BE49-F238E27FC236}">
                <a16:creationId xmlns:a16="http://schemas.microsoft.com/office/drawing/2014/main" id="{65C12897-49A8-4DC6-AFDB-BBC81A56D38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44" r="29096" b="2"/>
          <a:stretch/>
        </p:blipFill>
        <p:spPr bwMode="auto">
          <a:xfrm>
            <a:off x="20" y="3995005"/>
            <a:ext cx="2651478" cy="2788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Ã½sledek obrÃ¡zku pro plagiÃ¡torstvÃ­ ministr">
            <a:extLst>
              <a:ext uri="{FF2B5EF4-FFF2-40B4-BE49-F238E27FC236}">
                <a16:creationId xmlns:a16="http://schemas.microsoft.com/office/drawing/2014/main" id="{D91BF91D-048E-4B3D-A5BA-A218387778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" r="40823" b="-2"/>
          <a:stretch/>
        </p:blipFill>
        <p:spPr bwMode="auto">
          <a:xfrm>
            <a:off x="2772149" y="3257176"/>
            <a:ext cx="3591820" cy="360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Ã½sledek obrÃ¡zku pro plagiÃ¡torstvÃ­ ministr">
            <a:extLst>
              <a:ext uri="{FF2B5EF4-FFF2-40B4-BE49-F238E27FC236}">
                <a16:creationId xmlns:a16="http://schemas.microsoft.com/office/drawing/2014/main" id="{CB090813-23FF-4546-9AD2-16E2CC11FA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06" r="26254" b="-2"/>
          <a:stretch/>
        </p:blipFill>
        <p:spPr bwMode="auto">
          <a:xfrm>
            <a:off x="21" y="0"/>
            <a:ext cx="4511656" cy="3920034"/>
          </a:xfrm>
          <a:custGeom>
            <a:avLst/>
            <a:gdLst>
              <a:gd name="connsiteX0" fmla="*/ 0 w 6015567"/>
              <a:gd name="connsiteY0" fmla="*/ 0 h 3920044"/>
              <a:gd name="connsiteX1" fmla="*/ 6015567 w 6015567"/>
              <a:gd name="connsiteY1" fmla="*/ 0 h 3920044"/>
              <a:gd name="connsiteX2" fmla="*/ 6015567 w 6015567"/>
              <a:gd name="connsiteY2" fmla="*/ 3103224 h 3920044"/>
              <a:gd name="connsiteX3" fmla="*/ 3545908 w 6015567"/>
              <a:gd name="connsiteY3" fmla="*/ 3103224 h 3920044"/>
              <a:gd name="connsiteX4" fmla="*/ 3545908 w 6015567"/>
              <a:gd name="connsiteY4" fmla="*/ 3920044 h 3920044"/>
              <a:gd name="connsiteX5" fmla="*/ 0 w 6015567"/>
              <a:gd name="connsiteY5" fmla="*/ 3920044 h 39200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5567" h="3920044">
                <a:moveTo>
                  <a:pt x="0" y="0"/>
                </a:moveTo>
                <a:lnTo>
                  <a:pt x="6015567" y="0"/>
                </a:lnTo>
                <a:lnTo>
                  <a:pt x="6015567" y="3103224"/>
                </a:lnTo>
                <a:lnTo>
                  <a:pt x="3545908" y="3103224"/>
                </a:lnTo>
                <a:lnTo>
                  <a:pt x="3545908" y="3920044"/>
                </a:lnTo>
                <a:lnTo>
                  <a:pt x="0" y="3920044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Ã½sledek obrÃ¡zku pro plagiÃ¡torstvÃ­ malÃ¡">
            <a:extLst>
              <a:ext uri="{FF2B5EF4-FFF2-40B4-BE49-F238E27FC236}">
                <a16:creationId xmlns:a16="http://schemas.microsoft.com/office/drawing/2014/main" id="{81177E45-D5F8-45C1-AB69-2C227C91BA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00" r="24204" b="-2"/>
          <a:stretch/>
        </p:blipFill>
        <p:spPr bwMode="auto">
          <a:xfrm>
            <a:off x="6484620" y="4069976"/>
            <a:ext cx="2659380" cy="2788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874B188-0A82-4498-A759-4D7FB03D2A2A}"/>
              </a:ext>
            </a:extLst>
          </p:cNvPr>
          <p:cNvSpPr txBox="1"/>
          <p:nvPr/>
        </p:nvSpPr>
        <p:spPr>
          <a:xfrm>
            <a:off x="2651498" y="45683"/>
            <a:ext cx="45116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b="1" dirty="0">
                <a:solidFill>
                  <a:schemeClr val="accent6">
                    <a:lumMod val="75000"/>
                  </a:schemeClr>
                </a:solidFill>
              </a:rPr>
              <a:t>Co mají společného?</a:t>
            </a:r>
          </a:p>
        </p:txBody>
      </p:sp>
    </p:spTree>
    <p:extLst>
      <p:ext uri="{BB962C8B-B14F-4D97-AF65-F5344CB8AC3E}">
        <p14:creationId xmlns:p14="http://schemas.microsoft.com/office/powerpoint/2010/main" val="1415009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na tématu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vše o něm víte? Jaké je vaše </a:t>
            </a:r>
            <a:r>
              <a:rPr lang="cs-CZ" dirty="0" err="1" smtClean="0"/>
              <a:t>předporozumění</a:t>
            </a:r>
            <a:r>
              <a:rPr lang="cs-CZ" dirty="0" smtClean="0"/>
              <a:t>?</a:t>
            </a:r>
          </a:p>
          <a:p>
            <a:r>
              <a:rPr lang="cs-CZ" dirty="0" smtClean="0"/>
              <a:t>Co dalšího byste se chtěli dozvědět?</a:t>
            </a:r>
          </a:p>
          <a:p>
            <a:endParaRPr lang="cs-CZ" dirty="0"/>
          </a:p>
          <a:p>
            <a:r>
              <a:rPr lang="cs-CZ" dirty="0" smtClean="0"/>
              <a:t>Odkud pochází vaše vědění? Kde byste hledali odpovědi na otázky?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7337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C46EB-7D28-43C3-86CC-3C89951AF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Návrat k cílům hodiny – Umíte?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4FA412-B992-4247-A175-74FA9F31F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Rozlišovat jednotlivé argumenty při čtení textu; posoudit jejich věrohodnost.</a:t>
            </a:r>
          </a:p>
          <a:p>
            <a:r>
              <a:rPr lang="cs-CZ" dirty="0"/>
              <a:t>Přemýšlet o textu, uvědomovat si kontext; přemýšlet za text, porovnávat tvrzení s jinými zdroji a vlastní zkušeností.</a:t>
            </a:r>
          </a:p>
          <a:p>
            <a:r>
              <a:rPr lang="cs-CZ" dirty="0"/>
              <a:t>Odhalovat argumentační fauly a nedopouštět se jich.</a:t>
            </a:r>
          </a:p>
          <a:p>
            <a:r>
              <a:rPr lang="cs-CZ" dirty="0"/>
              <a:t>Rozlišit přímou citaci, parafrázi a souhrn; vědět, kdy se hodí je použít a umět je vytvořit.</a:t>
            </a:r>
          </a:p>
          <a:p>
            <a:r>
              <a:rPr lang="cs-CZ" dirty="0"/>
              <a:t>Strukturovat téma, rozklíčovat svá </a:t>
            </a:r>
            <a:r>
              <a:rPr lang="cs-CZ" dirty="0" err="1"/>
              <a:t>předporozumění</a:t>
            </a:r>
            <a:r>
              <a:rPr lang="cs-CZ" dirty="0"/>
              <a:t>, poznat, jaké zdroje potřebujete.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0971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1C46EB-7D28-43C3-86CC-3C89951AF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Cíle hodiny: Co bychom rádi, abyste po dnešku uměli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4FA412-B992-4247-A175-74FA9F31F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Rozlišovat jednotlivé argumenty při čtení textu; posoudit jejich věrohodnost.</a:t>
            </a:r>
          </a:p>
          <a:p>
            <a:r>
              <a:rPr lang="cs-CZ" dirty="0"/>
              <a:t>Přemýšlet o textu, uvědomovat si kontext; přemýšlet za text, porovnávat tvrzení s jinými zdroji a vlastní zkušeností.</a:t>
            </a:r>
          </a:p>
          <a:p>
            <a:r>
              <a:rPr lang="cs-CZ" dirty="0"/>
              <a:t>Shrnout odstavec či text, vystihnout hlavní myšlenku.</a:t>
            </a:r>
          </a:p>
          <a:p>
            <a:r>
              <a:rPr lang="cs-CZ" dirty="0"/>
              <a:t>Rozlišit přímou citaci, parafrázi a souhrn; vědět, kdy se hodí je použít a umět je vytvořit.</a:t>
            </a:r>
          </a:p>
          <a:p>
            <a:r>
              <a:rPr lang="cs-CZ" dirty="0"/>
              <a:t>Odhalovat argumentační fauly a nedopouštět se jich.</a:t>
            </a:r>
          </a:p>
          <a:p>
            <a:r>
              <a:rPr lang="cs-CZ" dirty="0"/>
              <a:t>Strukturovat téma, rozklíčovat svá </a:t>
            </a:r>
            <a:r>
              <a:rPr lang="cs-CZ" dirty="0" err="1"/>
              <a:t>předporozumění</a:t>
            </a:r>
            <a:r>
              <a:rPr lang="cs-CZ" dirty="0"/>
              <a:t>, poznat, jaké zdroje potřebujete.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333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B03B8-B6DC-44C5-84B2-B8BCE28BC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Reflexe týmové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B2A5E2-30AC-487A-9DD7-32B8CB00A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0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50778-4FFE-4E9A-8BD5-ABEEA190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domácí četby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65E827-0460-42C5-82B4-D3F3E57B1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se vám četly?</a:t>
            </a:r>
          </a:p>
          <a:p>
            <a:r>
              <a:rPr lang="cs-CZ" dirty="0"/>
              <a:t>Co se vám líbilo a nelíbilo?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486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pejsek_a_kocick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412776"/>
            <a:ext cx="3672408" cy="4958685"/>
          </a:xfrm>
          <a:prstGeom prst="rect">
            <a:avLst/>
          </a:prstGeom>
          <a:noFill/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Polity, </a:t>
            </a:r>
            <a:r>
              <a:rPr lang="cs-CZ" dirty="0" err="1"/>
              <a:t>politics</a:t>
            </a:r>
            <a:r>
              <a:rPr lang="cs-CZ" dirty="0"/>
              <a:t>, </a:t>
            </a:r>
            <a:r>
              <a:rPr lang="cs-CZ" dirty="0" err="1"/>
              <a:t>policy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23528" y="170080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Sporák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403648" y="2564904"/>
            <a:ext cx="8627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Nádobí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164288" y="2780928"/>
            <a:ext cx="1594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Dietní omezení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372200" y="1772816"/>
            <a:ext cx="1159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Režim dne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4509120"/>
            <a:ext cx="1934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Dostupné suroviny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876256" y="4941168"/>
            <a:ext cx="832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Recept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7668344" y="4077072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Dort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1043608" y="5517232"/>
            <a:ext cx="781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Vaření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331640" y="3717032"/>
            <a:ext cx="131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Jídelní lístek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020272" y="5805264"/>
            <a:ext cx="18108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Objednávání jídla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83568" y="3068960"/>
            <a:ext cx="1264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Konzumace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6588224" y="3501008"/>
            <a:ext cx="2128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Rozdělování na talíře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6444208" y="2276872"/>
            <a:ext cx="20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Vyjednání jídelníčku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39552" y="6021288"/>
            <a:ext cx="1774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Tahanice o hrnec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4860032" y="6165304"/>
            <a:ext cx="186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Určení šéfkuchaře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2068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cs-CZ" sz="4000" b="1" dirty="0"/>
              <a:t>„Polity</a:t>
            </a:r>
            <a:r>
              <a:rPr lang="cs-CZ" sz="4000" dirty="0"/>
              <a:t> označuje institucionální a normativní stránku politiky, tedy konkrétní existující nebo požadovaný politický řád. Polity je vlastně vymezení prostoru, ve kterém se politika odehrává a struktura tohoto prostoru (ústava, právní řád, tradice). Polity normativně určuje pravidla hry pro politické aktéry. </a:t>
            </a:r>
          </a:p>
          <a:p>
            <a:pPr>
              <a:lnSpc>
                <a:spcPct val="120000"/>
              </a:lnSpc>
              <a:buNone/>
            </a:pPr>
            <a:r>
              <a:rPr lang="cs-CZ" sz="4000" b="1" dirty="0" err="1"/>
              <a:t>Politics</a:t>
            </a:r>
            <a:r>
              <a:rPr lang="cs-CZ" sz="4000" dirty="0"/>
              <a:t> se týká procesuální dimenze politiky a postihuje dynamický proces vytváření politiky, v němž se střetávají nejrůznější zájmy a přístupy a prostřednictvím konfliktu nebo konsensu se prosazují nebo neprosazují.</a:t>
            </a:r>
          </a:p>
          <a:p>
            <a:pPr>
              <a:lnSpc>
                <a:spcPct val="120000"/>
              </a:lnSpc>
              <a:buNone/>
            </a:pPr>
            <a:r>
              <a:rPr lang="cs-CZ" sz="4000" b="1" dirty="0" err="1"/>
              <a:t>Policy</a:t>
            </a:r>
            <a:r>
              <a:rPr lang="cs-CZ" sz="4000" dirty="0"/>
              <a:t> je pak samotný obsah politiky. </a:t>
            </a:r>
            <a:r>
              <a:rPr lang="cs-CZ" sz="4000" i="1" dirty="0" err="1"/>
              <a:t>Policy</a:t>
            </a:r>
            <a:r>
              <a:rPr lang="cs-CZ" sz="4000" dirty="0"/>
              <a:t> se dotýká konkrétních politických rozhodnutí, opatření a „výstupů“ (zákony a nařízení, programy atd.), jež se přímo týkají občanů, které je však také potenciálně míjejí anebo mají pouze symbolickou funkci. Tyto tři pojmy jsou třemi dimenzemi pojmu politiky a vytvářejí dohromady jistou jednotu: Konkrétní politický řád tvoří rámec (</a:t>
            </a:r>
            <a:r>
              <a:rPr lang="cs-CZ" sz="4000" i="1" dirty="0"/>
              <a:t>polity</a:t>
            </a:r>
            <a:r>
              <a:rPr lang="cs-CZ" sz="4000" dirty="0"/>
              <a:t>), v němž dochází ke konfliktu a konsensu mezi politickými aktéry (</a:t>
            </a:r>
            <a:r>
              <a:rPr lang="cs-CZ" sz="4000" i="1" dirty="0" err="1"/>
              <a:t>politics</a:t>
            </a:r>
            <a:r>
              <a:rPr lang="cs-CZ" sz="4000" dirty="0"/>
              <a:t>), který vede ke konkrétním obsahovým politikám (</a:t>
            </a:r>
            <a:r>
              <a:rPr lang="cs-CZ" sz="4000" i="1" dirty="0" err="1"/>
              <a:t>policy</a:t>
            </a:r>
            <a:r>
              <a:rPr lang="cs-CZ" sz="4000" dirty="0"/>
              <a:t>).“</a:t>
            </a:r>
          </a:p>
          <a:p>
            <a:pPr algn="r">
              <a:buNone/>
            </a:pPr>
            <a:r>
              <a:rPr lang="cs-CZ" sz="2000" dirty="0"/>
              <a:t>(Veselý A., Z. </a:t>
            </a:r>
            <a:r>
              <a:rPr lang="cs-CZ" sz="2000" dirty="0" err="1"/>
              <a:t>Drhová</a:t>
            </a:r>
            <a:r>
              <a:rPr lang="cs-CZ" sz="2000" dirty="0"/>
              <a:t>, M. </a:t>
            </a:r>
            <a:r>
              <a:rPr lang="cs-CZ" sz="2000" dirty="0" err="1"/>
              <a:t>Natmannová</a:t>
            </a:r>
            <a:r>
              <a:rPr lang="cs-CZ" sz="2000" dirty="0"/>
              <a:t>. </a:t>
            </a:r>
            <a:r>
              <a:rPr lang="cs-CZ" sz="2000" i="1" dirty="0"/>
              <a:t>Veřejná politika a proces její tvorby</a:t>
            </a:r>
            <a:r>
              <a:rPr lang="cs-CZ" sz="2000" dirty="0"/>
              <a:t>. Studie CESES. 2005, s. 7)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50778-4FFE-4E9A-8BD5-ABEEA190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domácí četby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65E827-0460-42C5-82B4-D3F3E57B1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Jak postupujete při čtení odborných textů?</a:t>
            </a:r>
          </a:p>
          <a:p>
            <a:r>
              <a:rPr lang="cs-CZ" dirty="0"/>
              <a:t>Jaké máte strategie? Liší se v různých situacích a u různých textů?</a:t>
            </a:r>
          </a:p>
          <a:p>
            <a:r>
              <a:rPr lang="cs-CZ" dirty="0"/>
              <a:t>S jakými částmi textu pracujete?</a:t>
            </a:r>
          </a:p>
        </p:txBody>
      </p:sp>
    </p:spTree>
    <p:extLst>
      <p:ext uri="{BB962C8B-B14F-4D97-AF65-F5344CB8AC3E}">
        <p14:creationId xmlns:p14="http://schemas.microsoft.com/office/powerpoint/2010/main" val="363231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Čtení se poznámkami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Co si poznamenávat? Co dělá část textu zajímavou?</a:t>
            </a:r>
          </a:p>
          <a:p>
            <a:pPr lvl="1"/>
            <a:r>
              <a:rPr lang="cs-CZ" dirty="0"/>
              <a:t>Nová informace (učení)</a:t>
            </a:r>
          </a:p>
          <a:p>
            <a:pPr lvl="1"/>
            <a:r>
              <a:rPr lang="cs-CZ" dirty="0"/>
              <a:t>Potvrzení informace z jiného zdroje (posílení argumentu)</a:t>
            </a:r>
          </a:p>
          <a:p>
            <a:pPr lvl="1"/>
            <a:r>
              <a:rPr lang="cs-CZ" dirty="0"/>
              <a:t>Rozpor s informací z jiného zdroje (různé náhledy)</a:t>
            </a:r>
          </a:p>
          <a:p>
            <a:pPr lvl="1"/>
            <a:r>
              <a:rPr lang="cs-CZ" dirty="0"/>
              <a:t>Informace mi nesedí a potřebuji ji ověřit </a:t>
            </a:r>
          </a:p>
          <a:p>
            <a:r>
              <a:rPr lang="cs-CZ" dirty="0"/>
              <a:t>Znaménka</a:t>
            </a:r>
          </a:p>
          <a:p>
            <a:pPr lvl="1">
              <a:buNone/>
            </a:pPr>
            <a:r>
              <a:rPr lang="cs-CZ" dirty="0"/>
              <a:t>+ nová informace</a:t>
            </a:r>
          </a:p>
          <a:p>
            <a:pPr lvl="1">
              <a:buNone/>
            </a:pPr>
            <a:r>
              <a:rPr lang="cs-CZ" dirty="0"/>
              <a:t>= stejné jako jinde</a:t>
            </a:r>
          </a:p>
          <a:p>
            <a:pPr lvl="1">
              <a:buNone/>
            </a:pPr>
            <a:r>
              <a:rPr lang="cs-CZ" dirty="0"/>
              <a:t>x liší se od jiného zdroje</a:t>
            </a:r>
          </a:p>
          <a:p>
            <a:pPr lvl="1">
              <a:buNone/>
            </a:pPr>
            <a:r>
              <a:rPr lang="cs-CZ" dirty="0"/>
              <a:t>? </a:t>
            </a:r>
            <a:r>
              <a:rPr lang="cs-CZ" dirty="0" smtClean="0"/>
              <a:t>Ověřit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 smtClean="0"/>
              <a:t>Použijte alespoň dvě znaménka.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1003</Words>
  <Application>Microsoft Office PowerPoint</Application>
  <PresentationFormat>Předvádění na obrazovce (4:3)</PresentationFormat>
  <Paragraphs>131</Paragraphs>
  <Slides>21</Slides>
  <Notes>2</Notes>
  <HiddenSlides>5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4" baseType="lpstr">
      <vt:lpstr>Arial</vt:lpstr>
      <vt:lpstr>Calibri</vt:lpstr>
      <vt:lpstr>Motiv sady Office</vt:lpstr>
      <vt:lpstr>Úvod do akademické práce 2</vt:lpstr>
      <vt:lpstr>Prezentace aplikace PowerPoint</vt:lpstr>
      <vt:lpstr>Cíle hodiny: Co bychom rádi, abyste po dnešku uměli</vt:lpstr>
      <vt:lpstr>Reflexe týmové práce</vt:lpstr>
      <vt:lpstr>Reflexe domácí četby</vt:lpstr>
      <vt:lpstr>Polity, politics, policy</vt:lpstr>
      <vt:lpstr>Prezentace aplikace PowerPoint</vt:lpstr>
      <vt:lpstr>Reflexe domácí četby</vt:lpstr>
      <vt:lpstr>Čtení se poznámkami</vt:lpstr>
      <vt:lpstr>Reflexe</vt:lpstr>
      <vt:lpstr>Práce s texty</vt:lpstr>
      <vt:lpstr>Reflexe aktivity – jak se vám pracovalo</vt:lpstr>
      <vt:lpstr>Jak se může zacházet s jinými texty?</vt:lpstr>
      <vt:lpstr>Reflexe úkolů</vt:lpstr>
      <vt:lpstr>Argumentační fauly</vt:lpstr>
      <vt:lpstr>Argumentační fauly</vt:lpstr>
      <vt:lpstr>Argumentační fauly</vt:lpstr>
      <vt:lpstr>Studentské argumentační fauly</vt:lpstr>
      <vt:lpstr>Témata semestrálních prací</vt:lpstr>
      <vt:lpstr>Práce na tématu</vt:lpstr>
      <vt:lpstr>Návrat k cílům hodiny – Umíte?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akademické práce 2</dc:title>
  <dc:creator>Magdalena Mouralová</dc:creator>
  <cp:lastModifiedBy>Prezentace</cp:lastModifiedBy>
  <cp:revision>18</cp:revision>
  <dcterms:created xsi:type="dcterms:W3CDTF">2018-10-09T23:52:26Z</dcterms:created>
  <dcterms:modified xsi:type="dcterms:W3CDTF">2018-10-10T09:11:47Z</dcterms:modified>
</cp:coreProperties>
</file>