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Instrument Sans" panose="020B0604020202020204" charset="0"/>
      <p:regular r:id="rId12"/>
    </p:embeddedFont>
    <p:embeddedFont>
      <p:font typeface="Instrument Sans Semi Bold" panose="020B0604020202020204" charset="0"/>
      <p:regular r:id="rId1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redo custSel modSld">
      <pc:chgData name="Jáchym Šimsa" userId="234d49cd-7956-41f2-b106-89e93a0cb03c" providerId="ADAL" clId="{AC1BB9EA-0C2E-48C1-B11C-D042B08AF17E}" dt="2026-03-30T13:36:50.393" v="189" actId="207"/>
      <pc:docMkLst>
        <pc:docMk/>
      </pc:docMkLst>
      <pc:sldChg chg="modSp mod">
        <pc:chgData name="Jáchym Šimsa" userId="234d49cd-7956-41f2-b106-89e93a0cb03c" providerId="ADAL" clId="{AC1BB9EA-0C2E-48C1-B11C-D042B08AF17E}" dt="2026-03-30T12:20:20.289" v="4" actId="20577"/>
        <pc:sldMkLst>
          <pc:docMk/>
          <pc:sldMk cId="0" sldId="256"/>
        </pc:sldMkLst>
        <pc:spChg chg="mod">
          <ac:chgData name="Jáchym Šimsa" userId="234d49cd-7956-41f2-b106-89e93a0cb03c" providerId="ADAL" clId="{AC1BB9EA-0C2E-48C1-B11C-D042B08AF17E}" dt="2026-03-30T12:20:20.289" v="4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20:49.123" v="21" actId="14100"/>
        <pc:sldMkLst>
          <pc:docMk/>
          <pc:sldMk cId="0" sldId="257"/>
        </pc:sldMkLst>
        <pc:spChg chg="mod">
          <ac:chgData name="Jáchym Šimsa" userId="234d49cd-7956-41f2-b106-89e93a0cb03c" providerId="ADAL" clId="{AC1BB9EA-0C2E-48C1-B11C-D042B08AF17E}" dt="2026-03-30T12:20:49.123" v="21" actId="14100"/>
          <ac:spMkLst>
            <pc:docMk/>
            <pc:sldMk cId="0" sldId="257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0:44.836" v="20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20:59.857" v="30" actId="6549"/>
        <pc:sldMkLst>
          <pc:docMk/>
          <pc:sldMk cId="0" sldId="258"/>
        </pc:sldMkLst>
        <pc:spChg chg="mod">
          <ac:chgData name="Jáchym Šimsa" userId="234d49cd-7956-41f2-b106-89e93a0cb03c" providerId="ADAL" clId="{AC1BB9EA-0C2E-48C1-B11C-D042B08AF17E}" dt="2026-03-30T12:20:53.470" v="28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0:59.857" v="30" actId="6549"/>
          <ac:spMkLst>
            <pc:docMk/>
            <pc:sldMk cId="0" sldId="258"/>
            <ac:spMk id="15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36:50.393" v="189" actId="207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2:21:10.206" v="39" actId="14100"/>
          <ac:spMkLst>
            <pc:docMk/>
            <pc:sldMk cId="0" sldId="259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1:07.189" v="38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6:43.008" v="188" actId="14100"/>
          <ac:spMkLst>
            <pc:docMk/>
            <pc:sldMk cId="0" sldId="259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6:50.393" v="189" actId="207"/>
          <ac:spMkLst>
            <pc:docMk/>
            <pc:sldMk cId="0" sldId="259"/>
            <ac:spMk id="18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25:43.807" v="89" actId="1038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2:21:19.456" v="45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5:43.807" v="89" actId="1038"/>
          <ac:spMkLst>
            <pc:docMk/>
            <pc:sldMk cId="0" sldId="260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5:36.233" v="87" actId="2057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1:37.933" v="48" actId="20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1:29.795" v="47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5:40.721" v="88" actId="1037"/>
          <ac:spMkLst>
            <pc:docMk/>
            <pc:sldMk cId="0" sldId="260"/>
            <ac:spMk id="21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28:58.234" v="108" actId="20577"/>
        <pc:sldMkLst>
          <pc:docMk/>
          <pc:sldMk cId="0" sldId="261"/>
        </pc:sldMkLst>
        <pc:spChg chg="mod">
          <ac:chgData name="Jáchym Šimsa" userId="234d49cd-7956-41f2-b106-89e93a0cb03c" providerId="ADAL" clId="{AC1BB9EA-0C2E-48C1-B11C-D042B08AF17E}" dt="2026-03-30T12:28:45.330" v="103" actId="14100"/>
          <ac:spMkLst>
            <pc:docMk/>
            <pc:sldMk cId="0" sldId="261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8:40.422" v="102" actId="20577"/>
          <ac:spMkLst>
            <pc:docMk/>
            <pc:sldMk cId="0" sldId="261"/>
            <ac:spMk id="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8:58.234" v="108" actId="20577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30:06.420" v="153" actId="20577"/>
        <pc:sldMkLst>
          <pc:docMk/>
          <pc:sldMk cId="0" sldId="262"/>
        </pc:sldMkLst>
        <pc:spChg chg="mod">
          <ac:chgData name="Jáchym Šimsa" userId="234d49cd-7956-41f2-b106-89e93a0cb03c" providerId="ADAL" clId="{AC1BB9EA-0C2E-48C1-B11C-D042B08AF17E}" dt="2026-03-30T12:29:37.187" v="126" actId="14100"/>
          <ac:spMkLst>
            <pc:docMk/>
            <pc:sldMk cId="0" sldId="262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29:31.970" v="125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0:06.420" v="153" actId="20577"/>
          <ac:spMkLst>
            <pc:docMk/>
            <pc:sldMk cId="0" sldId="262"/>
            <ac:spMk id="13" creationId="{00000000-0000-0000-0000-000000000000}"/>
          </ac:spMkLst>
        </pc:spChg>
      </pc:sldChg>
      <pc:sldChg chg="addSp delSp modSp mod">
        <pc:chgData name="Jáchym Šimsa" userId="234d49cd-7956-41f2-b106-89e93a0cb03c" providerId="ADAL" clId="{AC1BB9EA-0C2E-48C1-B11C-D042B08AF17E}" dt="2026-03-30T12:31:20.955" v="176" actId="14100"/>
        <pc:sldMkLst>
          <pc:docMk/>
          <pc:sldMk cId="0" sldId="263"/>
        </pc:sldMkLst>
        <pc:spChg chg="mod">
          <ac:chgData name="Jáchym Šimsa" userId="234d49cd-7956-41f2-b106-89e93a0cb03c" providerId="ADAL" clId="{AC1BB9EA-0C2E-48C1-B11C-D042B08AF17E}" dt="2026-03-30T12:31:20.955" v="176" actId="14100"/>
          <ac:spMkLst>
            <pc:docMk/>
            <pc:sldMk cId="0" sldId="263"/>
            <ac:spMk id="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16.943" v="175" actId="20577"/>
          <ac:spMkLst>
            <pc:docMk/>
            <pc:sldMk cId="0" sldId="263"/>
            <ac:spMk id="4" creationId="{00000000-0000-0000-0000-000000000000}"/>
          </ac:spMkLst>
        </pc:spChg>
        <pc:spChg chg="add del">
          <ac:chgData name="Jáchym Šimsa" userId="234d49cd-7956-41f2-b106-89e93a0cb03c" providerId="ADAL" clId="{AC1BB9EA-0C2E-48C1-B11C-D042B08AF17E}" dt="2026-03-30T12:30:49.876" v="161" actId="478"/>
          <ac:spMkLst>
            <pc:docMk/>
            <pc:sldMk cId="0" sldId="263"/>
            <ac:spMk id="7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2:30:42.805" v="157" actId="478"/>
          <ac:spMkLst>
            <pc:docMk/>
            <pc:sldMk cId="0" sldId="263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10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2:30:45.603" v="158" actId="478"/>
          <ac:spMkLst>
            <pc:docMk/>
            <pc:sldMk cId="0" sldId="263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14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2:30:46.836" v="159" actId="478"/>
          <ac:spMkLst>
            <pc:docMk/>
            <pc:sldMk cId="0" sldId="263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18" creationId="{00000000-0000-0000-0000-000000000000}"/>
          </ac:spMkLst>
        </pc:spChg>
        <pc:spChg chg="del mod">
          <ac:chgData name="Jáchym Šimsa" userId="234d49cd-7956-41f2-b106-89e93a0cb03c" providerId="ADAL" clId="{AC1BB9EA-0C2E-48C1-B11C-D042B08AF17E}" dt="2026-03-30T12:30:41.034" v="156" actId="478"/>
          <ac:spMkLst>
            <pc:docMk/>
            <pc:sldMk cId="0" sldId="263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03.221" v="162" actId="207"/>
          <ac:spMkLst>
            <pc:docMk/>
            <pc:sldMk cId="0" sldId="263"/>
            <ac:spMk id="22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31:30.107" v="187" actId="14100"/>
        <pc:sldMkLst>
          <pc:docMk/>
          <pc:sldMk cId="0" sldId="264"/>
        </pc:sldMkLst>
        <pc:spChg chg="mod">
          <ac:chgData name="Jáchym Šimsa" userId="234d49cd-7956-41f2-b106-89e93a0cb03c" providerId="ADAL" clId="{AC1BB9EA-0C2E-48C1-B11C-D042B08AF17E}" dt="2026-03-30T12:31:30.107" v="187" actId="14100"/>
          <ac:spMkLst>
            <pc:docMk/>
            <pc:sldMk cId="0" sldId="264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31:26.558" v="186" actId="20577"/>
          <ac:spMkLst>
            <pc:docMk/>
            <pc:sldMk cId="0" sldId="264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47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30035"/>
            <a:ext cx="386595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750" dirty="0"/>
          </a:p>
        </p:txBody>
      </p:sp>
      <p:sp>
        <p:nvSpPr>
          <p:cNvPr id="4" name="Text 1"/>
          <p:cNvSpPr/>
          <p:nvPr/>
        </p:nvSpPr>
        <p:spPr>
          <a:xfrm>
            <a:off x="6280190" y="1750100"/>
            <a:ext cx="7556421" cy="446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50"/>
              </a:lnSpc>
              <a:buNone/>
            </a:pPr>
            <a:r>
              <a:rPr lang="en-US" sz="70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JIŠTĚNÍ A LEZENÍ PRVOLEZCE VE VOJENSKÉM LEZENÍ</a:t>
            </a:r>
            <a:endParaRPr lang="en-US" sz="7000" dirty="0"/>
          </a:p>
        </p:txBody>
      </p:sp>
      <p:sp>
        <p:nvSpPr>
          <p:cNvPr id="5" name="Text 2"/>
          <p:cNvSpPr/>
          <p:nvPr/>
        </p:nvSpPr>
        <p:spPr>
          <a:xfrm>
            <a:off x="6280190" y="6456521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cs-CZ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</a:t>
            </a:r>
            <a:r>
              <a:rPr lang="en-US" sz="14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ezpečnostní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zásady, fyzikální zákonitosti a vojenská specifika lezení prvolezce.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33544"/>
            <a:ext cx="860349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946" y="824270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5258" y="787122"/>
            <a:ext cx="632222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>
                <a:solidFill>
                  <a:srgbClr val="3F3D3B"/>
                </a:solidFill>
                <a:latin typeface="Instrument Sans" pitchFamily="34" charset="0"/>
              </a:rPr>
              <a:t>ÚVOD</a:t>
            </a:r>
          </a:p>
        </p:txBody>
      </p:sp>
      <p:sp>
        <p:nvSpPr>
          <p:cNvPr id="5" name="Text 2"/>
          <p:cNvSpPr/>
          <p:nvPr/>
        </p:nvSpPr>
        <p:spPr>
          <a:xfrm>
            <a:off x="793790" y="1122164"/>
            <a:ext cx="6458426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ÚVOD DO LEZENÍ PRVOLEZCE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93790" y="2082165"/>
            <a:ext cx="292739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CO JE LEZENÍ PRVOLEZCE?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2521863"/>
            <a:ext cx="6303526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začíná výstup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ze země bez předem zajištěného lana shora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Během postupu musí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sám vytvářet a zakládat postupové jištění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do skalního terénu. Na rozdíl od druhého lezce tak čelí výrazně vyššímu riziku pádu bez předchozí ochrany.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93790" y="3788569"/>
            <a:ext cx="6303526" cy="1656993"/>
          </a:xfrm>
          <a:prstGeom prst="roundRect">
            <a:avLst>
              <a:gd name="adj" fmla="val 662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3788569"/>
            <a:ext cx="91440" cy="1656993"/>
          </a:xfrm>
          <a:prstGeom prst="roundRect">
            <a:avLst>
              <a:gd name="adj" fmla="val 29302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63823" y="3990023"/>
            <a:ext cx="249078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CHARAKTER VÝSTUPU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063823" y="4429720"/>
            <a:ext cx="5832038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vede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zespodu nahoru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prvolezec lano zapíná do postupových jištění, která si sám zakládá v průběhu výstupu. Pád je tak vždy delší než u druhého lezce.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540704" y="2082165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CÍL JIŠTĚNÍ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540704" y="2521863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Správné jištění 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manipulace s lanem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jejímž smyslem je zachytit pád prvolezce tak, aby byl: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540704" y="3245644"/>
            <a:ext cx="6303526" cy="1339810"/>
          </a:xfrm>
          <a:prstGeom prst="roundRect">
            <a:avLst>
              <a:gd name="adj" fmla="val 19998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7719298" y="3424238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⬇️ Co nejkratší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7719298" y="3863935"/>
            <a:ext cx="594633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Minimalizace délky pádu zkracuje dráhu volného letu lezce a snižuje riziko nárazu do terénu.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540704" y="4746188"/>
            <a:ext cx="6303526" cy="1339810"/>
          </a:xfrm>
          <a:prstGeom prst="roundRect">
            <a:avLst>
              <a:gd name="adj" fmla="val 19998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7719298" y="4924782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🌊 Co nejměkčí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7719298" y="5364480"/>
            <a:ext cx="594633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Dynamické zachycení pádu absorbuje energii a chrání lezce před devastujícím rázovým nárazem.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540704" y="6246733"/>
            <a:ext cx="6303526" cy="1068348"/>
          </a:xfrm>
          <a:prstGeom prst="roundRect">
            <a:avLst>
              <a:gd name="adj" fmla="val 25080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8"/>
          <p:cNvSpPr/>
          <p:nvPr/>
        </p:nvSpPr>
        <p:spPr>
          <a:xfrm>
            <a:off x="7719298" y="6425327"/>
            <a:ext cx="321016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🛡️</a:t>
            </a:r>
            <a:r>
              <a:rPr lang="en-US" sz="1750" dirty="0">
                <a:solidFill>
                  <a:srgbClr val="FFFFFF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 minimálními následky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7719298" y="6865025"/>
            <a:ext cx="5946338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 zachycení pádu chrání jak prvolezce, tak jistícího vojáka.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664012"/>
            <a:ext cx="1082873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0946" y="754737"/>
            <a:ext cx="142875" cy="1428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15258" y="717590"/>
            <a:ext cx="654248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VÝSTROJ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93790" y="1052632"/>
            <a:ext cx="6879074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POVINNÁ VÝSTROJ PRVOLEZCE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793790" y="1851898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Výstroj prvolezce v Armádě České republiky podléhá přísným normám, které jsou nadřazeny jakýmkoliv sportovním zvyklostem a jsou závazné pro každého vojáka.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793790" y="2575679"/>
            <a:ext cx="3697843" cy="3236476"/>
          </a:xfrm>
          <a:prstGeom prst="roundRect">
            <a:avLst>
              <a:gd name="adj" fmla="val 8279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995243" y="2777133"/>
            <a:ext cx="3294936" cy="836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Povinný kombinovaný úvazek – absolutní pravidlo AČR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995243" y="3710464"/>
            <a:ext cx="3294936" cy="1900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lezení prvolezce nebo při lezení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 zátěží (batoh, zbraň)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je v AČR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povinné použít kombinovaný úvazek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pevné spojení sedacího a prsního úvazku. Toto pravidlo není doporučením, ale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závaznou bezpečnostní normou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bez výjimky.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652367" y="2575679"/>
            <a:ext cx="3697843" cy="3236476"/>
          </a:xfrm>
          <a:prstGeom prst="roundRect">
            <a:avLst>
              <a:gd name="adj" fmla="val 8279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4853821" y="2777133"/>
            <a:ext cx="3294936" cy="836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🔒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Důvod: ochrana před převrácením a zlomením páteře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4853821" y="3710464"/>
            <a:ext cx="3294936" cy="1900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Kombinovaný úvazek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bezpečně brání převrácení lezce hlavou dolů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při pádu se zátěží. Prsní část úvazku udržuje tělo vojáka ve vzpřímené poloze a chrání před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zlomením páteře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ke kterému by mohlo dojít při pádu v sedacím úvazku samotném.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793790" y="5972889"/>
            <a:ext cx="7556421" cy="1592699"/>
          </a:xfrm>
          <a:prstGeom prst="roundRect">
            <a:avLst>
              <a:gd name="adj" fmla="val 16823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995243" y="6174343"/>
            <a:ext cx="615446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 err="1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Navázání</a:t>
            </a: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lana – stejnosměrný osmičkový uzel</a:t>
            </a: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995243" y="6549747"/>
            <a:ext cx="715351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Navázání lana k úvazku se provádí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primárně stejnosměrným osmičkovým uzlem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(obrácenou osmičkou). Jde o spolehlivý, snadno kontrolovatelný uzel s vysokou pevností, jehož správné uvázání musí vždy zkontrolovat druhý člen lanového družstva.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998934"/>
            <a:ext cx="808979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946" y="1089660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5258" y="1052513"/>
            <a:ext cx="658416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/>
              <a:t>FYZIKA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387554"/>
            <a:ext cx="10554533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FYZIKA PÁDU – RÁZOVÁ SÍLA A PÁDOVÝ FAKTOR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93790" y="2347555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PÁDOVÝ FAKTOR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2787253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Pádový faktor je klíčová fyzikální veličina, která určuje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„tvrdost" zachyceného pádu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Je definován jako poměr délky pádu k činné (vydané) délce lana: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93790" y="3511034"/>
            <a:ext cx="6303526" cy="1972389"/>
          </a:xfrm>
          <a:prstGeom prst="roundRect">
            <a:avLst>
              <a:gd name="adj" fmla="val 13585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383" y="3734395"/>
            <a:ext cx="279083" cy="22324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30060" y="3716417"/>
            <a:ext cx="5488662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PÁDOVÝ FAKTOR = DÉLKA PÁDU / ČINNÁ DÉLKA LANA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1430060" y="4435078"/>
            <a:ext cx="5488662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Nabývá hodnot od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0 do 2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Čím vyšší hodnota, tím tvrdší a nebezpečnější pád. Nejvyšší hodnoty (blížící se 2) nastávají těsně nad jisticím stanovištěm při malém množství vydaného lana.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93790" y="5664279"/>
            <a:ext cx="6303526" cy="1385530"/>
          </a:xfrm>
          <a:prstGeom prst="roundRect">
            <a:avLst>
              <a:gd name="adj" fmla="val 7920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770930" y="5664279"/>
            <a:ext cx="91440" cy="1385530"/>
          </a:xfrm>
          <a:prstGeom prst="roundRect">
            <a:avLst>
              <a:gd name="adj" fmla="val 29302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0"/>
          <p:cNvSpPr/>
          <p:nvPr/>
        </p:nvSpPr>
        <p:spPr>
          <a:xfrm>
            <a:off x="1063823" y="5865733"/>
            <a:ext cx="3217188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JAK SNÍŽIT PÁDOVÝ FAKTOR?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1063823" y="6305431"/>
            <a:ext cx="5832038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Zakládáním postupových jištění se vydává více lana → jmenovatel vzorce roste → pádový faktor klesá → pád je měkčí a bezpečnější.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412117" y="2186821"/>
            <a:ext cx="6560701" cy="4193431"/>
          </a:xfrm>
          <a:prstGeom prst="roundRect">
            <a:avLst>
              <a:gd name="adj" fmla="val 850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3"/>
          <p:cNvSpPr/>
          <p:nvPr/>
        </p:nvSpPr>
        <p:spPr>
          <a:xfrm>
            <a:off x="7590711" y="2347555"/>
            <a:ext cx="386595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RÁZOVÁ SÍLA A DYNAMICKÉ LEZENÍ</a:t>
            </a:r>
            <a:endParaRPr lang="en-US" sz="1750" dirty="0"/>
          </a:p>
        </p:txBody>
      </p:sp>
      <p:sp>
        <p:nvSpPr>
          <p:cNvPr id="18" name="Shape 14"/>
          <p:cNvSpPr/>
          <p:nvPr/>
        </p:nvSpPr>
        <p:spPr>
          <a:xfrm>
            <a:off x="7590711" y="2807375"/>
            <a:ext cx="3021330" cy="3247549"/>
          </a:xfrm>
          <a:prstGeom prst="roundRect">
            <a:avLst>
              <a:gd name="adj" fmla="val 8868"/>
            </a:avLst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5"/>
          <p:cNvSpPr/>
          <p:nvPr/>
        </p:nvSpPr>
        <p:spPr>
          <a:xfrm>
            <a:off x="7769304" y="2985968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⚡ Rázová síla</a:t>
            </a:r>
            <a:endParaRPr lang="en-US" sz="1750" dirty="0"/>
          </a:p>
        </p:txBody>
      </p:sp>
      <p:sp>
        <p:nvSpPr>
          <p:cNvPr id="20" name="Text 16"/>
          <p:cNvSpPr/>
          <p:nvPr/>
        </p:nvSpPr>
        <p:spPr>
          <a:xfrm>
            <a:off x="7769304" y="3425666"/>
            <a:ext cx="2664143" cy="1900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Síla působící na lezce při zachycení pádu.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Lidské tělo snese maximálně 15 G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což odpovídá přibližně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12 kN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Překročení této meze může způsobit vnitřní zranění nebo smrt.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10772775" y="2807375"/>
            <a:ext cx="3021449" cy="3247549"/>
          </a:xfrm>
          <a:prstGeom prst="roundRect">
            <a:avLst>
              <a:gd name="adj" fmla="val 8868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8"/>
          <p:cNvSpPr/>
          <p:nvPr/>
        </p:nvSpPr>
        <p:spPr>
          <a:xfrm>
            <a:off x="10951369" y="2985968"/>
            <a:ext cx="2664262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🌀 Dynamická lana a jištění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10951369" y="3704630"/>
            <a:ext cx="2664262" cy="21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 lezení prvolezce je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povinné použití dynamických lan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dynamické formy jištění. Dynamické lano se při pádu prodlouží a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absorbuje pádovou energii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rázová síla nepřekročí bezpečnou mez a jisticí body nejsou vytrženy.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546021"/>
            <a:ext cx="1090732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7346" y="636746"/>
            <a:ext cx="142875" cy="1428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01658" y="599599"/>
            <a:ext cx="662107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ŠTANDY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6280190" y="934641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BUDOVÁNÍ JISTICÍHO STANOVIŠTĚ (ŠTAND)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6280190" y="2292072"/>
            <a:ext cx="75564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stanoviště je základ bezpečnosti celého lanového družstva. Jeho správné vybudování a volba formy jištění jsou kritické pro zvládnutí případného pádu.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6481048" y="3015853"/>
            <a:ext cx="22860" cy="4667726"/>
          </a:xfrm>
          <a:prstGeom prst="roundRect">
            <a:avLst>
              <a:gd name="adj" fmla="val 1172092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5"/>
          <p:cNvSpPr/>
          <p:nvPr/>
        </p:nvSpPr>
        <p:spPr>
          <a:xfrm>
            <a:off x="6659106" y="3205282"/>
            <a:ext cx="535781" cy="22860"/>
          </a:xfrm>
          <a:prstGeom prst="roundRect">
            <a:avLst>
              <a:gd name="adj" fmla="val 1172092"/>
            </a:avLst>
          </a:prstGeom>
          <a:solidFill>
            <a:srgbClr val="C9A28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6"/>
          <p:cNvSpPr/>
          <p:nvPr/>
        </p:nvSpPr>
        <p:spPr>
          <a:xfrm>
            <a:off x="6280130" y="3015853"/>
            <a:ext cx="401836" cy="401836"/>
          </a:xfrm>
          <a:prstGeom prst="roundRect">
            <a:avLst>
              <a:gd name="adj" fmla="val 6667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6335111" y="3117651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7374255" y="3077170"/>
            <a:ext cx="4211122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PRAVIDLO MINIMÁLNÍHO POČTU BODŮ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7374255" y="3452574"/>
            <a:ext cx="6462355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Stanoviště musí být tvořeno </a:t>
            </a:r>
            <a:r>
              <a:rPr lang="en-US" sz="14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minimálně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 2 </a:t>
            </a:r>
            <a:r>
              <a:rPr lang="en-US" sz="14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spolehlivými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fixními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 body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, které jsou vzájemně propojeny a svedeny do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jednoho </a:t>
            </a:r>
            <a:r>
              <a:rPr lang="en-US" sz="14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centrálního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bodu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Times New Roman" panose="02020603050405020304" pitchFamily="18" charset="0"/>
              </a:rPr>
              <a:t>. Ztráta jediného bodu nesmí způsobit selhání celého štandu.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659106" y="4777859"/>
            <a:ext cx="535781" cy="22860"/>
          </a:xfrm>
          <a:prstGeom prst="roundRect">
            <a:avLst>
              <a:gd name="adj" fmla="val 1172092"/>
            </a:avLst>
          </a:prstGeom>
          <a:solidFill>
            <a:srgbClr val="E5DFD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6280130" y="4588431"/>
            <a:ext cx="401836" cy="401836"/>
          </a:xfrm>
          <a:prstGeom prst="roundRect">
            <a:avLst>
              <a:gd name="adj" fmla="val 66679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6347043" y="4672102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7374255" y="4649748"/>
            <a:ext cx="281094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PŘÍMÉ JIŠTĚNÍ ZE ŠTANDU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7374255" y="5025152"/>
            <a:ext cx="6462355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(např. HMS karabina s půllodním uzlem) 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připevněna přímo do centrálního bodu štandu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Záchytný náraz při pádu lezce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nepůsobí na tělo jistícího vojáka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veškerá síla je přenesena přímo do stanoviště. Tato forma je preferována pro svou vyšší bezpečnost.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6659106" y="6621899"/>
            <a:ext cx="535781" cy="22860"/>
          </a:xfrm>
          <a:prstGeom prst="roundRect">
            <a:avLst>
              <a:gd name="adj" fmla="val 1172092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6280130" y="6432471"/>
            <a:ext cx="401836" cy="401836"/>
          </a:xfrm>
          <a:prstGeom prst="roundRect">
            <a:avLst>
              <a:gd name="adj" fmla="val 66679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7"/>
          <p:cNvSpPr/>
          <p:nvPr/>
        </p:nvSpPr>
        <p:spPr>
          <a:xfrm>
            <a:off x="6348258" y="6534269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7374255" y="6493788"/>
            <a:ext cx="3113365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NEPŘÍMÉ JIŠTĚNÍ ZE ŠTANDU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7374255" y="6869192"/>
            <a:ext cx="6462355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Jisticí pomůcka je zapnuta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centrálním oku úvazku jistícího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Rázová síla při pádu tak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působí nejprve na tělo vojáka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který jištění obsluhuje. Tato forma vyžaduje pevné postavení a plné soustředění jistícího.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1" y="727472"/>
            <a:ext cx="979884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946" y="818198"/>
            <a:ext cx="142875" cy="14287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15258" y="781050"/>
            <a:ext cx="658416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cs-CZ" sz="1100" dirty="0">
                <a:solidFill>
                  <a:srgbClr val="3F3D3B"/>
                </a:solidFill>
                <a:latin typeface="Instrument Sans" pitchFamily="34" charset="0"/>
              </a:rPr>
              <a:t>JIŠTĚNÍ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93790" y="1116092"/>
            <a:ext cx="12280583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PROSTŘEDKY PRO JIŠTĚNÍ PRVOLEZCE – SPECIFIKA AČR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793790" y="2076093"/>
            <a:ext cx="6303526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POVINNÁ POMŮCKA: HMS KARABINA S PŮLLODNÍM UZLEM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2794754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Armáda České republiky stanovuje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závazný standard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pomůcky k jištění prvolezce. Dodržení tohoto standardu je otázkou bezpečnosti a disciplíny.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93790" y="3518535"/>
            <a:ext cx="6303526" cy="1964888"/>
          </a:xfrm>
          <a:prstGeom prst="roundRect">
            <a:avLst>
              <a:gd name="adj" fmla="val 1363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383" y="3741896"/>
            <a:ext cx="279083" cy="22324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30060" y="3723918"/>
            <a:ext cx="5057061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✅</a:t>
            </a:r>
            <a:r>
              <a:rPr lang="cs-CZ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HMS karabina + půllodní uzel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1430060" y="4163616"/>
            <a:ext cx="5488662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 jištění prvolezce se v AČR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zásadně a povinně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používá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HMS karabina s půllodním uzlem (Munterův uzel)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Tato kombinace poskytuje dostatečně velké tření pro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spolehlivé zadržení pádu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i při nečekaném vytržení lana z rukou jistícího.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93790" y="5664279"/>
            <a:ext cx="6303526" cy="1656993"/>
          </a:xfrm>
          <a:prstGeom prst="roundRect">
            <a:avLst>
              <a:gd name="adj" fmla="val 662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770930" y="5664279"/>
            <a:ext cx="91440" cy="1656993"/>
          </a:xfrm>
          <a:prstGeom prst="roundRect">
            <a:avLst>
              <a:gd name="adj" fmla="val 29302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0"/>
          <p:cNvSpPr/>
          <p:nvPr/>
        </p:nvSpPr>
        <p:spPr>
          <a:xfrm>
            <a:off x="1063823" y="5865733"/>
            <a:ext cx="445174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PROČ PRÁVĚ HMS S PŮLLODNÍM UZLEM?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1063823" y="6305431"/>
            <a:ext cx="5832038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Půllodní uzel vytváří na HMS karabině vysoké tření, které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automaticky brzdí lano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při pádu. Je univerzální, spolehlivý a funkční i za ztížených podmínek vojenského nasazení.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412117" y="1915358"/>
            <a:ext cx="6560701" cy="5586770"/>
          </a:xfrm>
          <a:prstGeom prst="roundRect">
            <a:avLst>
              <a:gd name="adj" fmla="val 767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3"/>
          <p:cNvSpPr/>
          <p:nvPr/>
        </p:nvSpPr>
        <p:spPr>
          <a:xfrm>
            <a:off x="7590711" y="2076093"/>
            <a:ext cx="404241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⛔ Přísný zákaz: slaňovací osma</a:t>
            </a:r>
            <a:endParaRPr lang="en-US" sz="1750" dirty="0"/>
          </a:p>
        </p:txBody>
      </p:sp>
      <p:sp>
        <p:nvSpPr>
          <p:cNvPr id="18" name="Shape 14"/>
          <p:cNvSpPr/>
          <p:nvPr/>
        </p:nvSpPr>
        <p:spPr>
          <a:xfrm>
            <a:off x="7590711" y="2535912"/>
            <a:ext cx="3021330" cy="2976086"/>
          </a:xfrm>
          <a:prstGeom prst="roundRect">
            <a:avLst>
              <a:gd name="adj" fmla="val 900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5"/>
          <p:cNvSpPr/>
          <p:nvPr/>
        </p:nvSpPr>
        <p:spPr>
          <a:xfrm>
            <a:off x="7769304" y="2714506"/>
            <a:ext cx="2305764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🚫 Zakázáno v AČR</a:t>
            </a:r>
            <a:endParaRPr lang="en-US" sz="1750" dirty="0"/>
          </a:p>
        </p:txBody>
      </p:sp>
      <p:sp>
        <p:nvSpPr>
          <p:cNvPr id="20" name="Text 16"/>
          <p:cNvSpPr/>
          <p:nvPr/>
        </p:nvSpPr>
        <p:spPr>
          <a:xfrm>
            <a:off x="7769304" y="3154204"/>
            <a:ext cx="2664143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armádě je k jištění prvolezce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striktně zakázáno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používat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slaňovací osmu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Lano v osmě má příliš malé tření – pád by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nemusel být spolehlivě zadržen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mohl by mít fatální následky.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10772775" y="2535912"/>
            <a:ext cx="3021449" cy="2976086"/>
          </a:xfrm>
          <a:prstGeom prst="roundRect">
            <a:avLst>
              <a:gd name="adj" fmla="val 9003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8"/>
          <p:cNvSpPr/>
          <p:nvPr/>
        </p:nvSpPr>
        <p:spPr>
          <a:xfrm>
            <a:off x="10951369" y="2714506"/>
            <a:ext cx="2664262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Bezpečnostní důvod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10951369" y="3433167"/>
            <a:ext cx="2664262" cy="1900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Slaňovací osma je konstruována pro slaňování, nikoliv pro zachycení dynamického pádu. Její použití k jištění prvolezce je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hrubým porušením bezpečnostních předpisů AČR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může způsobit smrt.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89" y="800457"/>
            <a:ext cx="1723379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993" y="883444"/>
            <a:ext cx="134898" cy="13489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97280" y="851059"/>
            <a:ext cx="625078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cs-CZ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POSTUPOVÉ JIŠTĚNÍ</a:t>
            </a:r>
            <a:endParaRPr lang="en-US" sz="1050" dirty="0"/>
          </a:p>
        </p:txBody>
      </p:sp>
      <p:sp>
        <p:nvSpPr>
          <p:cNvPr id="6" name="Text 2"/>
          <p:cNvSpPr/>
          <p:nvPr/>
        </p:nvSpPr>
        <p:spPr>
          <a:xfrm>
            <a:off x="793790" y="1158716"/>
            <a:ext cx="7486412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POSTUPOVÉ JIŠTĚNÍ A VEDENÍ LANA</a:t>
            </a:r>
            <a:endParaRPr lang="en-US" sz="3300" dirty="0"/>
          </a:p>
        </p:txBody>
      </p:sp>
      <p:sp>
        <p:nvSpPr>
          <p:cNvPr id="7" name="Text 3"/>
          <p:cNvSpPr/>
          <p:nvPr/>
        </p:nvSpPr>
        <p:spPr>
          <a:xfrm>
            <a:off x="793790" y="1900833"/>
            <a:ext cx="75564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Postupové jištění je základním nástrojem prvolezce pro kontrolu délky pádu. Správná technika jeho zakládání a vedení lana je podmínkou bezpečného výstupu.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793790" y="2561392"/>
            <a:ext cx="3706535" cy="2993231"/>
          </a:xfrm>
          <a:prstGeom prst="roundRect">
            <a:avLst>
              <a:gd name="adj" fmla="val 845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985242" y="2752844"/>
            <a:ext cx="330612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FUNKCE POSTUPOVÉHO JIŠTĚNÍ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985242" y="3102293"/>
            <a:ext cx="3323630" cy="1498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Postupové jištění (vklíněnec, friend, nýt nebo skoba) slouží k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zkrácení délky pádu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ke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snížení pádového faktoru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Každé nové jištění zakladené výše zkracuje vzdálenost, o kterou by prvolezec volně letěl, a tím snižuje rázovou sílu při zachycení.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643676" y="2561392"/>
            <a:ext cx="3706535" cy="2993231"/>
          </a:xfrm>
          <a:prstGeom prst="roundRect">
            <a:avLst>
              <a:gd name="adj" fmla="val 8454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4835128" y="2752844"/>
            <a:ext cx="3323630" cy="526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TECHNIKA ZAPÍNÁNÍ – EXPRESNÍ SETY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835128" y="3365778"/>
            <a:ext cx="3323630" cy="19973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zapíná lano do postupového jištění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pomocí expresních setů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(dvě karabiny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spojené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krátk</a:t>
            </a:r>
            <a:r>
              <a:rPr lang="cs-CZ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ou </a:t>
            </a:r>
            <a:r>
              <a:rPr lang="cs-CZ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smycí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). Spodní karabina se zapne do jisticího bodu v terénu, horní karabina zachytí lano. Expresní set zajišťuje, že se lano může volně pohybovat a jistící bod je bezpečně zatížen.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93790" y="5697974"/>
            <a:ext cx="7556421" cy="1731050"/>
          </a:xfrm>
          <a:prstGeom prst="roundRect">
            <a:avLst>
              <a:gd name="adj" fmla="val 14619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985242" y="5889427"/>
            <a:ext cx="466629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VEDENÍ LANA – PŘÍMÁ TRASA A DELŠÍ SMYČE</a:t>
            </a:r>
            <a:endParaRPr lang="en-US" sz="1650" dirty="0"/>
          </a:p>
        </p:txBody>
      </p:sp>
      <p:sp>
        <p:nvSpPr>
          <p:cNvPr id="16" name="Text 12"/>
          <p:cNvSpPr/>
          <p:nvPr/>
        </p:nvSpPr>
        <p:spPr>
          <a:xfrm>
            <a:off x="985242" y="6238875"/>
            <a:ext cx="7173516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Lano se musí vést terénem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co nejpříměji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Pokud trasa lana příliš zahýbá, vzniká tření, které ztěžuje lezení i jištění. K narovnání trasy lana se používají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delší smyče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na postupových jištěních. To zároveň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zabraňuje nechtěnému vytržení zakladených vklíněnců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tahem lana do strany.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03052"/>
            <a:ext cx="1189122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686038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653653"/>
            <a:ext cx="616029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cs-CZ" sz="1050" dirty="0"/>
              <a:t>KOMUNIKACE 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961311"/>
            <a:ext cx="7655838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KOMUNIKACE LANOVÉHO DRUŽSTVA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3790" y="1703427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Přesná a jednoznačná komunikace mezi prvolezcem a jistícím je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bezpečnostní podmínkou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Povely musí být hlasité, srozumitelné a nesmí připouštět žádnou dvojznačnost – zvláště v horském terénu s omezenou viditelností a v hlučném prostředí.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93790" y="2363986"/>
            <a:ext cx="13042821" cy="2371963"/>
          </a:xfrm>
          <a:prstGeom prst="roundRect">
            <a:avLst>
              <a:gd name="adj" fmla="val 1066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962382" y="2532578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„LEZU!"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962382" y="2882027"/>
            <a:ext cx="4010382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oznamuje zahájení výstupu. Jistící odpovídá „Jistím!" a potvrzuje připravenost k jištění.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141357" y="2363986"/>
            <a:ext cx="22860" cy="1435656"/>
          </a:xfrm>
          <a:prstGeom prst="roundRect">
            <a:avLst>
              <a:gd name="adj" fmla="val 110697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5309949" y="2532578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„JISTÍM!"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5309949" y="2882027"/>
            <a:ext cx="4010382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potvrzuje, že je připraven a aktivně jistí lano. Vydává se jako odpověď na povel „Lezu!" nebo po přebudování jištění na štandu.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9488924" y="2363986"/>
            <a:ext cx="22860" cy="1435656"/>
          </a:xfrm>
          <a:prstGeom prst="roundRect">
            <a:avLst>
              <a:gd name="adj" fmla="val 110697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9657517" y="2532578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„POVOL!"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9657517" y="2882027"/>
            <a:ext cx="4010382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žádá o uvolnění lana (potřebuje více volného lana pro pohyb nebo zakládání jištění).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93790" y="3799642"/>
            <a:ext cx="13042702" cy="22860"/>
          </a:xfrm>
          <a:prstGeom prst="roundRect">
            <a:avLst>
              <a:gd name="adj" fmla="val 1106976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8"/>
          <p:cNvSpPr/>
          <p:nvPr/>
        </p:nvSpPr>
        <p:spPr>
          <a:xfrm>
            <a:off x="962382" y="3968234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„DOBER!"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962382" y="4317683"/>
            <a:ext cx="12705517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žádá o dotažení lana (odstraňuje přebytečné lano pro snížení délky případného pádu).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93790" y="5058370"/>
            <a:ext cx="6315670" cy="1538764"/>
          </a:xfrm>
          <a:prstGeom prst="roundRect">
            <a:avLst>
              <a:gd name="adj" fmla="val 7131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21"/>
          <p:cNvSpPr/>
          <p:nvPr/>
        </p:nvSpPr>
        <p:spPr>
          <a:xfrm>
            <a:off x="770930" y="5058370"/>
            <a:ext cx="91440" cy="1538764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1053822" y="5249823"/>
            <a:ext cx="220265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„ZRUŠ!" / „ZRUŠENO!"</a:t>
            </a:r>
            <a:endParaRPr lang="en-US" sz="1650" dirty="0"/>
          </a:p>
        </p:txBody>
      </p:sp>
      <p:sp>
        <p:nvSpPr>
          <p:cNvPr id="26" name="Text 23"/>
          <p:cNvSpPr/>
          <p:nvPr/>
        </p:nvSpPr>
        <p:spPr>
          <a:xfrm>
            <a:off x="1053822" y="5656659"/>
            <a:ext cx="5864185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dosáhl cíle, vybudoval štand a oznamuje povelem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„Zruš!"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aby jistící ukončil jištění. Jistící odpoví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„Zrušeno!"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jako potvrzení provedení a zahájení vlastního výstupu.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7407116" y="4897160"/>
            <a:ext cx="6558558" cy="2729270"/>
          </a:xfrm>
          <a:prstGeom prst="roundRect">
            <a:avLst>
              <a:gd name="adj" fmla="val 14835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8" name="Text 25"/>
          <p:cNvSpPr/>
          <p:nvPr/>
        </p:nvSpPr>
        <p:spPr>
          <a:xfrm>
            <a:off x="7575709" y="5040511"/>
            <a:ext cx="354008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POVINNÉ HLÁŠENÍ PRŮBĚHU LANA</a:t>
            </a:r>
            <a:endParaRPr lang="en-US" sz="1650" dirty="0"/>
          </a:p>
        </p:txBody>
      </p:sp>
      <p:sp>
        <p:nvSpPr>
          <p:cNvPr id="29" name="Shape 26"/>
          <p:cNvSpPr/>
          <p:nvPr/>
        </p:nvSpPr>
        <p:spPr>
          <a:xfrm>
            <a:off x="7575709" y="5465207"/>
            <a:ext cx="3038951" cy="2000012"/>
          </a:xfrm>
          <a:prstGeom prst="roundRect">
            <a:avLst>
              <a:gd name="adj" fmla="val 1265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Text 27"/>
          <p:cNvSpPr/>
          <p:nvPr/>
        </p:nvSpPr>
        <p:spPr>
          <a:xfrm>
            <a:off x="7744301" y="5633799"/>
            <a:ext cx="210871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⚡ „Půlka!"</a:t>
            </a:r>
            <a:endParaRPr lang="en-US" sz="1650" dirty="0"/>
          </a:p>
        </p:txBody>
      </p:sp>
      <p:sp>
        <p:nvSpPr>
          <p:cNvPr id="31" name="Text 28"/>
          <p:cNvSpPr/>
          <p:nvPr/>
        </p:nvSpPr>
        <p:spPr>
          <a:xfrm>
            <a:off x="7744301" y="6048256"/>
            <a:ext cx="2701766" cy="1248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hlásí, když prvolezci projde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polovina lana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Prvolezec ví, že musí dosáhnout stanoviště, zpomalit nebo požádat o přivázání nového lana.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10758011" y="5465207"/>
            <a:ext cx="3039070" cy="2000012"/>
          </a:xfrm>
          <a:prstGeom prst="roundRect">
            <a:avLst>
              <a:gd name="adj" fmla="val 12653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3" name="Text 30"/>
          <p:cNvSpPr/>
          <p:nvPr/>
        </p:nvSpPr>
        <p:spPr>
          <a:xfrm>
            <a:off x="10926604" y="5633799"/>
            <a:ext cx="2109192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„Ještě 5 metrů!"</a:t>
            </a:r>
            <a:endParaRPr lang="en-US" sz="1650" dirty="0"/>
          </a:p>
        </p:txBody>
      </p:sp>
      <p:sp>
        <p:nvSpPr>
          <p:cNvPr id="34" name="Text 31"/>
          <p:cNvSpPr/>
          <p:nvPr/>
        </p:nvSpPr>
        <p:spPr>
          <a:xfrm>
            <a:off x="10926604" y="6048256"/>
            <a:ext cx="2701885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Jistící hlásí, že zbývá již pouze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 metrů lana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Prvolezec musí neprodleně hledat stanoviště nebo zastavit výstup.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2497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89503" y="2894171"/>
            <a:ext cx="1429715" cy="345758"/>
          </a:xfrm>
          <a:prstGeom prst="roundRect">
            <a:avLst>
              <a:gd name="adj" fmla="val 6507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898" y="2992041"/>
            <a:ext cx="149900" cy="1499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26688" y="2950369"/>
            <a:ext cx="691991" cy="233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cs-CZ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ORGANIZACE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789503" y="3310771"/>
            <a:ext cx="8041243" cy="585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ORGANIZACE POSTUPU VE DVOJICI</a:t>
            </a:r>
            <a:endParaRPr lang="en-US" sz="3650" dirty="0"/>
          </a:p>
        </p:txBody>
      </p:sp>
      <p:sp>
        <p:nvSpPr>
          <p:cNvPr id="7" name="Text 3"/>
          <p:cNvSpPr/>
          <p:nvPr/>
        </p:nvSpPr>
        <p:spPr>
          <a:xfrm>
            <a:off x="789503" y="4162306"/>
            <a:ext cx="13051393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Koordinovaný postup lanového družstva je výsledkem přesného dodržení rolí a povelů. Každý voják musí znát jak roli prvolezce, tak roli jistícího.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750" y="4658975"/>
            <a:ext cx="281226" cy="28122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98746" y="4653201"/>
            <a:ext cx="3593663" cy="586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FÁZE 1 – PRVOLEZEC LEZE A JISTÍ SE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1398746" y="5345430"/>
            <a:ext cx="3593663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zahajuje výstup povelem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„Lezu!"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Během výstupu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zakládá postupová jištění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zapíná do nich lano expresními sety. Vede lano co nejpříměji. Po dosažení cíle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vybuduje jisticí stanoviště (štand)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 minimálně dvou spolehlivých bodů, zajistí se a vydá povel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„Zruš!"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3994" y="4658975"/>
            <a:ext cx="281226" cy="28122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822990" y="4653201"/>
            <a:ext cx="3543181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FÁZE 2 – PŘEBUDOVÁNÍ JIŠTĚNÍ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5822990" y="5052417"/>
            <a:ext cx="3593663" cy="1750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Prvolezec na štandu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přebírá roli jistícího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druholezce. Zapne jisticí pomůcku (HMS s půllodním uzlem) do centrálního bodu stanoviště, napne lano a zahlásí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„Jistím!"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čímž dává druholezci svolení k výstupu.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8237" y="4658975"/>
            <a:ext cx="281226" cy="28122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247233" y="4653201"/>
            <a:ext cx="3593663" cy="586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FÁZE 3 – DRUHOLEZEC VYSTUPUJE A RUŠÍ JIŠTĚNÍ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10247233" y="5345430"/>
            <a:ext cx="3593663" cy="2041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Druholezec (bývalý jistící) nastupuje k výstupu po povelu „Jistím!". Během výstupu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ruší postupová jištění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odebírá expresní sety 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sbírá veškerý horolezecký materiál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 dosažení štandu se celý cyklus opakuje, dokud lanové družstvo nedosáhne cíle.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1474</Words>
  <Application>Microsoft Office PowerPoint</Application>
  <PresentationFormat>Custom</PresentationFormat>
  <Paragraphs>109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2026-03-30T12:19:54Z</dcterms:created>
  <dcterms:modified xsi:type="dcterms:W3CDTF">2026-03-30T13:36:52Z</dcterms:modified>
</cp:coreProperties>
</file>