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9" r:id="rId6"/>
    <p:sldId id="269" r:id="rId7"/>
    <p:sldId id="271" r:id="rId8"/>
    <p:sldId id="270" r:id="rId9"/>
    <p:sldId id="266" r:id="rId10"/>
    <p:sldId id="265" r:id="rId11"/>
    <p:sldId id="264" r:id="rId12"/>
    <p:sldId id="267" r:id="rId13"/>
    <p:sldId id="263" r:id="rId14"/>
    <p:sldId id="261" r:id="rId15"/>
    <p:sldId id="268" r:id="rId16"/>
    <p:sldId id="272" r:id="rId17"/>
    <p:sldId id="262" r:id="rId18"/>
    <p:sldId id="260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709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82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120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Při lanovém traverzu délky 80 m, </a:t>
            </a:r>
            <a:r>
              <a:rPr lang="cs-CZ" b="1" dirty="0"/>
              <a:t>hodně napnutém laně </a:t>
            </a:r>
            <a:r>
              <a:rPr lang="cs-CZ" dirty="0"/>
              <a:t>s průvěsem 4 m a zátěží 1 500 N (150 kg), je výsledná síla na každý kotevní bod 15 000 N (</a:t>
            </a:r>
            <a:r>
              <a:rPr lang="cs-CZ" b="1" dirty="0"/>
              <a:t>1 500 kg</a:t>
            </a:r>
            <a:r>
              <a:rPr lang="cs-CZ" dirty="0"/>
              <a:t>).</a:t>
            </a:r>
          </a:p>
          <a:p>
            <a:r>
              <a:rPr lang="cs-CZ" dirty="0"/>
              <a:t>Vstupují do toho jiné faktory: plošný odpor lana proti větru, hmotnost lana, …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6559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Zatížení KB je cca </a:t>
            </a:r>
            <a:r>
              <a:rPr lang="cs-CZ" b="1" dirty="0"/>
              <a:t>5t</a:t>
            </a:r>
            <a:r>
              <a:rPr lang="cs-CZ" dirty="0"/>
              <a:t> !!!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8536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Dyneema</a:t>
            </a:r>
            <a:r>
              <a:rPr lang="cs-CZ" dirty="0"/>
              <a:t> praská</a:t>
            </a:r>
            <a:r>
              <a:rPr lang="cs-CZ" baseline="0" dirty="0"/>
              <a:t> už při 1. pádu a PF=1!!!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17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Klepnutím lze upravit styl předlohy nadpisů.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Klepnutím lze upravit styl předlohy podnadpisů.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26669" y="5949280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572000" y="594928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Vladimír</a:t>
            </a:r>
            <a:r>
              <a:rPr lang="cs-CZ" sz="2400" baseline="0" dirty="0"/>
              <a:t> MICHALIČKA</a:t>
            </a:r>
            <a:endParaRPr lang="cs-CZ" sz="2400" dirty="0"/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Marek Heidingsfeld\Desktop\DSC_0040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0" r="18383" b="6433"/>
          <a:stretch/>
        </p:blipFill>
        <p:spPr bwMode="auto">
          <a:xfrm rot="5400000">
            <a:off x="198289" y="169863"/>
            <a:ext cx="1296144" cy="13336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Klepnutím lze upravit styl předlohy nadpisů.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971550" indent="-514350">
              <a:spcBef>
                <a:spcPts val="600"/>
              </a:spcBef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1)	Klepnutím lze upravit styly předlohy textu.</a:t>
            </a:r>
          </a:p>
          <a:p>
            <a:pPr lvl="1" eaLnBrk="1" latinLnBrk="0" hangingPunct="1"/>
            <a:r>
              <a:rPr lang="cs-CZ" dirty="0"/>
              <a:t>Druhá úroveň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Fyzikální jevy ve VL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Cíl: vysvětlení rázové síly, pádového faktoru, rozkladu sil a síly při napínání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Rázová síla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Proč nás zajímá</a:t>
            </a:r>
          </a:p>
          <a:p>
            <a:endParaRPr lang="cs-CZ" dirty="0"/>
          </a:p>
          <a:p>
            <a:r>
              <a:rPr lang="cs-CZ" dirty="0"/>
              <a:t>Kde ji najdeme</a:t>
            </a:r>
          </a:p>
          <a:p>
            <a:endParaRPr lang="cs-CZ" dirty="0"/>
          </a:p>
          <a:p>
            <a:r>
              <a:rPr lang="cs-CZ" dirty="0"/>
              <a:t>Jak vypadá</a:t>
            </a:r>
          </a:p>
          <a:p>
            <a:endParaRPr lang="cs-CZ" dirty="0"/>
          </a:p>
          <a:p>
            <a:r>
              <a:rPr lang="cs-CZ" dirty="0"/>
              <a:t>15G ≈ 12kN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342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 t="17926" r="59630" b="21629"/>
          <a:stretch/>
        </p:blipFill>
        <p:spPr bwMode="auto">
          <a:xfrm>
            <a:off x="323528" y="1196752"/>
            <a:ext cx="410445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3" t="51852" r="60092" b="23556"/>
          <a:stretch/>
        </p:blipFill>
        <p:spPr bwMode="auto">
          <a:xfrm rot="16200000">
            <a:off x="3500580" y="2376122"/>
            <a:ext cx="5491154" cy="3132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394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průběh rázové síly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t="32000" r="44075" b="13481"/>
          <a:stretch/>
        </p:blipFill>
        <p:spPr bwMode="auto">
          <a:xfrm>
            <a:off x="323528" y="1196752"/>
            <a:ext cx="386260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2" t="51037" r="50186" b="24481"/>
          <a:stretch/>
        </p:blipFill>
        <p:spPr bwMode="auto">
          <a:xfrm>
            <a:off x="4229290" y="2492892"/>
            <a:ext cx="4553612" cy="396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670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Zatížení jistících bodů při lezení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0" t="33481" r="35926" b="16148"/>
          <a:stretch/>
        </p:blipFill>
        <p:spPr bwMode="auto">
          <a:xfrm>
            <a:off x="1907704" y="1196752"/>
            <a:ext cx="542432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557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Zatížení kotevního bodu - deviace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16889" r="71482" b="55111"/>
          <a:stretch/>
        </p:blipFill>
        <p:spPr bwMode="auto">
          <a:xfrm>
            <a:off x="1403648" y="1196752"/>
            <a:ext cx="6336704" cy="541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4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Zatížení kotvících bodů - přemostění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1" t="56843" r="34271" b="20030"/>
          <a:stretch/>
        </p:blipFill>
        <p:spPr bwMode="auto">
          <a:xfrm>
            <a:off x="107504" y="1124744"/>
            <a:ext cx="9036496" cy="363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23528" y="3717032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8568444" y="3789040"/>
            <a:ext cx="396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0" t="32517" r="65571" b="44282"/>
          <a:stretch/>
        </p:blipFill>
        <p:spPr bwMode="auto">
          <a:xfrm>
            <a:off x="74216" y="4869160"/>
            <a:ext cx="2271212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3" t="28963" r="30370" b="58296"/>
          <a:stretch/>
        </p:blipFill>
        <p:spPr bwMode="auto">
          <a:xfrm>
            <a:off x="2771800" y="4869160"/>
            <a:ext cx="4635500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9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světový rekord 2008 LADYK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Délka 511m</a:t>
            </a:r>
          </a:p>
          <a:p>
            <a:r>
              <a:rPr lang="cs-CZ" dirty="0"/>
              <a:t>Lano 12,5mm nosnost 6t</a:t>
            </a:r>
          </a:p>
          <a:p>
            <a:r>
              <a:rPr lang="cs-CZ" dirty="0"/>
              <a:t>Zatížení až 300kg</a:t>
            </a:r>
          </a:p>
          <a:p>
            <a:r>
              <a:rPr lang="cs-CZ" dirty="0"/>
              <a:t>Průvěs cca 15m</a:t>
            </a:r>
          </a:p>
          <a:p>
            <a:r>
              <a:rPr lang="cs-CZ" dirty="0"/>
              <a:t>Výše nad terénem až 80m</a:t>
            </a:r>
          </a:p>
          <a:p>
            <a:endParaRPr lang="cs-CZ" dirty="0"/>
          </a:p>
          <a:p>
            <a:r>
              <a:rPr lang="cs-CZ" dirty="0"/>
              <a:t>Zatížení kotevních bodů?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8" t="31852" r="39444" b="15259"/>
          <a:stretch/>
        </p:blipFill>
        <p:spPr bwMode="auto">
          <a:xfrm>
            <a:off x="5076056" y="1052736"/>
            <a:ext cx="4067944" cy="580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05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kladky Používané ve </a:t>
            </a:r>
            <a:r>
              <a:rPr lang="cs-CZ" dirty="0" err="1"/>
              <a:t>vl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1" t="40913" r="20457" b="18174"/>
          <a:stretch/>
        </p:blipFill>
        <p:spPr bwMode="auto">
          <a:xfrm>
            <a:off x="0" y="1157598"/>
            <a:ext cx="9144000" cy="572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79512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1:2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403648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/>
              <a:t>1:2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771800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/>
              <a:t>1:3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923928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1:3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788024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1:4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444208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/>
              <a:t>1:6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8244408" y="1268760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b="1" dirty="0"/>
              <a:t>1:9</a:t>
            </a:r>
          </a:p>
        </p:txBody>
      </p:sp>
    </p:spTree>
    <p:extLst>
      <p:ext uri="{BB962C8B-B14F-4D97-AF65-F5344CB8AC3E}">
        <p14:creationId xmlns:p14="http://schemas.microsoft.com/office/powerpoint/2010/main" val="3824563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Kladky ještě jednou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11</a:t>
            </a:fld>
            <a:endParaRPr lang="cs-CZ"/>
          </a:p>
        </p:txBody>
      </p:sp>
      <p:grpSp>
        <p:nvGrpSpPr>
          <p:cNvPr id="5" name="Skupina 4"/>
          <p:cNvGrpSpPr/>
          <p:nvPr/>
        </p:nvGrpSpPr>
        <p:grpSpPr>
          <a:xfrm>
            <a:off x="0" y="1524828"/>
            <a:ext cx="9157034" cy="4208428"/>
            <a:chOff x="0" y="801666"/>
            <a:chExt cx="9157034" cy="420842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51" r="2466" b="22557"/>
            <a:stretch/>
          </p:blipFill>
          <p:spPr bwMode="auto">
            <a:xfrm>
              <a:off x="0" y="801666"/>
              <a:ext cx="9157034" cy="3995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128" r="23333" b="11096"/>
            <a:stretch/>
          </p:blipFill>
          <p:spPr bwMode="auto">
            <a:xfrm>
              <a:off x="0" y="4802847"/>
              <a:ext cx="9157034" cy="207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1771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 čemu to?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Kotvení a vedení lan při lezení D vs. S lano</a:t>
            </a:r>
          </a:p>
          <a:p>
            <a:endParaRPr lang="cs-CZ" dirty="0"/>
          </a:p>
          <a:p>
            <a:r>
              <a:rPr lang="cs-CZ" dirty="0"/>
              <a:t>Napínání lan – silou </a:t>
            </a:r>
            <a:r>
              <a:rPr lang="cs-CZ" dirty="0" err="1"/>
              <a:t>trojmužnou</a:t>
            </a:r>
            <a:endParaRPr lang="cs-CZ" dirty="0"/>
          </a:p>
          <a:p>
            <a:endParaRPr lang="cs-CZ" dirty="0"/>
          </a:p>
          <a:p>
            <a:r>
              <a:rPr lang="cs-CZ" dirty="0"/>
              <a:t>Trhání lan a V3S</a:t>
            </a:r>
          </a:p>
          <a:p>
            <a:endParaRPr lang="cs-CZ" dirty="0"/>
          </a:p>
          <a:p>
            <a:r>
              <a:rPr lang="cs-CZ" dirty="0"/>
              <a:t>Pevnosti materiálu – vaše bezpečnost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1022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8" t="28543" r="54540" b="34864"/>
          <a:stretch/>
        </p:blipFill>
        <p:spPr bwMode="auto">
          <a:xfrm>
            <a:off x="4102100" y="1866900"/>
            <a:ext cx="1727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Testy Pádovka 4. 12. 2016 Náchod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Dyneema</a:t>
            </a:r>
            <a:endParaRPr lang="cs-CZ" dirty="0"/>
          </a:p>
          <a:p>
            <a:r>
              <a:rPr lang="cs-CZ" dirty="0"/>
              <a:t>Plochá </a:t>
            </a:r>
            <a:r>
              <a:rPr lang="cs-CZ" dirty="0" err="1"/>
              <a:t>smyce</a:t>
            </a:r>
            <a:endParaRPr lang="cs-CZ" dirty="0"/>
          </a:p>
          <a:p>
            <a:r>
              <a:rPr lang="cs-CZ" dirty="0"/>
              <a:t>Kevlar</a:t>
            </a:r>
          </a:p>
          <a:p>
            <a:r>
              <a:rPr lang="cs-CZ" dirty="0"/>
              <a:t>Dynamické </a:t>
            </a:r>
            <a:r>
              <a:rPr lang="cs-CZ" dirty="0" err="1"/>
              <a:t>lanovice</a:t>
            </a:r>
            <a:endParaRPr lang="cs-CZ" dirty="0"/>
          </a:p>
          <a:p>
            <a:endParaRPr lang="cs-CZ" dirty="0"/>
          </a:p>
          <a:p>
            <a:r>
              <a:rPr lang="cs-CZ" dirty="0"/>
              <a:t>AUGE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7" t="28543" r="31573" b="30222"/>
          <a:stretch/>
        </p:blipFill>
        <p:spPr bwMode="auto">
          <a:xfrm>
            <a:off x="5940152" y="1866900"/>
            <a:ext cx="1768748" cy="326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445062" y="5153332"/>
            <a:ext cx="299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Kotvení V řadě/Rovnovážné</a:t>
            </a:r>
          </a:p>
        </p:txBody>
      </p:sp>
    </p:spTree>
    <p:extLst>
      <p:ext uri="{BB962C8B-B14F-4D97-AF65-F5344CB8AC3E}">
        <p14:creationId xmlns:p14="http://schemas.microsoft.com/office/powerpoint/2010/main" val="3595307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Archimédův kladkostroj – 1:4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r="66804" b="14457"/>
          <a:stretch/>
        </p:blipFill>
        <p:spPr bwMode="auto">
          <a:xfrm>
            <a:off x="395536" y="1196752"/>
            <a:ext cx="3689115" cy="524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524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15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1B71CA-3167-434B-9368-B1B929B22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243D93-ACB2-4CB7-A6BB-9A7EB2371D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D6B104-A522-45C9-A635-293C1616630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1314</TotalTime>
  <Words>243</Words>
  <Application>Microsoft Office PowerPoint</Application>
  <PresentationFormat>Předvádění na obrazovce (4:3)</PresentationFormat>
  <Paragraphs>78</Paragraphs>
  <Slides>15</Slides>
  <Notes>5</Notes>
  <HiddenSlides>1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Calibri</vt:lpstr>
      <vt:lpstr>Franklin Gothic Book</vt:lpstr>
      <vt:lpstr>Times New Roman</vt:lpstr>
      <vt:lpstr>Wingdings</vt:lpstr>
      <vt:lpstr>Wingdings 2</vt:lpstr>
      <vt:lpstr>Cesta</vt:lpstr>
      <vt:lpstr>Vojenské lezení</vt:lpstr>
      <vt:lpstr>Obsah</vt:lpstr>
      <vt:lpstr>Rázová síla</vt:lpstr>
      <vt:lpstr>Prezentace aplikace PowerPoint</vt:lpstr>
      <vt:lpstr>průběh rázové síly</vt:lpstr>
      <vt:lpstr>Zatížení jistících bodů při lezení</vt:lpstr>
      <vt:lpstr>Zatížení kotevního bodu - deviace</vt:lpstr>
      <vt:lpstr>Zatížení kotvících bodů - přemostění</vt:lpstr>
      <vt:lpstr>světový rekord 2008 LADYK</vt:lpstr>
      <vt:lpstr>kladky Používané ve vl</vt:lpstr>
      <vt:lpstr>Kladky ještě jednou</vt:lpstr>
      <vt:lpstr>K čemu to?</vt:lpstr>
      <vt:lpstr>Testy Pádovka 4. 12. 2016 Náchod</vt:lpstr>
      <vt:lpstr>Archimédův kladkostroj – 1:4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53</cp:revision>
  <dcterms:modified xsi:type="dcterms:W3CDTF">2026-03-30T13:48:58Z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