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5" r:id="rId14"/>
    <p:sldId id="266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09"/>
  </p:normalViewPr>
  <p:slideViewPr>
    <p:cSldViewPr snapToGrid="0" snapToObjects="1">
      <p:cViewPr>
        <p:scale>
          <a:sx n="104" d="100"/>
          <a:sy n="104" d="100"/>
        </p:scale>
        <p:origin x="1784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214E8-42BC-E94D-A7AA-87BD38FB9366}" type="datetimeFigureOut">
              <a:rPr lang="en-US" smtClean="0"/>
              <a:t>10/18/25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B852C-9B07-574E-B484-78967F9F971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59837"/>
            <a:ext cx="7772400" cy="2048183"/>
          </a:xfrm>
        </p:spPr>
        <p:txBody>
          <a:bodyPr/>
          <a:lstStyle/>
          <a:p>
            <a:r>
              <a:rPr lang="en-US" dirty="0">
                <a:solidFill>
                  <a:srgbClr val="FF6600"/>
                </a:solidFill>
              </a:rPr>
              <a:t>Cleavages in Europe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7395" y="1964724"/>
            <a:ext cx="6895070" cy="4333439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dirty="0"/>
              <a:t>A </a:t>
            </a:r>
            <a:r>
              <a:rPr lang="en-GB" b="1" dirty="0"/>
              <a:t>cleavage</a:t>
            </a:r>
            <a:r>
              <a:rPr lang="en-GB" dirty="0"/>
              <a:t> </a:t>
            </a:r>
          </a:p>
          <a:p>
            <a:pPr algn="just"/>
            <a:r>
              <a:rPr lang="en-GB" dirty="0"/>
              <a:t>is a durable, structured line of social and political conflict that divides citizens into groups with shared identities and interests, and that is </a:t>
            </a:r>
            <a:r>
              <a:rPr lang="en-GB" b="1" dirty="0"/>
              <a:t>politically organized</a:t>
            </a:r>
            <a:r>
              <a:rPr lang="en-GB" dirty="0"/>
              <a:t>—typically through parties, unions, churches or associations—so it regularly shapes voting, party competition, and public policy.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D543-4C45-F7C9-6DA0-389D0ED8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Cleavage definition authors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B47FB-7F46-50B4-CAA3-1C27573C9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Definition adapted from </a:t>
            </a:r>
            <a:r>
              <a:rPr lang="en-GB" sz="2800" u="sng" dirty="0"/>
              <a:t>Seymour Martin </a:t>
            </a:r>
            <a:r>
              <a:rPr lang="en-GB" sz="2800" u="sng" dirty="0" err="1"/>
              <a:t>Lipset</a:t>
            </a:r>
            <a:r>
              <a:rPr lang="en-GB" sz="2800" u="sng" dirty="0"/>
              <a:t> and Stein </a:t>
            </a:r>
            <a:r>
              <a:rPr lang="en-GB" sz="2800" u="sng" dirty="0" err="1"/>
              <a:t>Rokkan</a:t>
            </a:r>
            <a:r>
              <a:rPr lang="en-GB" sz="2800" dirty="0"/>
              <a:t>, “Cleavage Structures, Party Systems, and Voter Alignments,” in </a:t>
            </a:r>
            <a:r>
              <a:rPr lang="en-GB" sz="2800" i="1" dirty="0"/>
              <a:t>Party Systems and Voter Alignments</a:t>
            </a:r>
            <a:r>
              <a:rPr lang="en-GB" sz="2800" dirty="0"/>
              <a:t> (New York: Free Press, 1967); </a:t>
            </a:r>
          </a:p>
          <a:p>
            <a:r>
              <a:rPr lang="en-GB" sz="2800" dirty="0"/>
              <a:t>and </a:t>
            </a:r>
            <a:r>
              <a:rPr lang="en-GB" sz="2800" u="sng" dirty="0"/>
              <a:t>Stefano Bartolini and Peter Mair</a:t>
            </a:r>
            <a:r>
              <a:rPr lang="en-GB" sz="2800" dirty="0"/>
              <a:t>, </a:t>
            </a:r>
            <a:r>
              <a:rPr lang="en-GB" sz="2800" i="1" dirty="0"/>
              <a:t>Identity, Competition, and Electoral Availability: The Stabilization of European Electorates 1885–1985</a:t>
            </a:r>
            <a:r>
              <a:rPr lang="en-GB" sz="2800" dirty="0"/>
              <a:t> (Cambridge: Cambridge University Press, 1990)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17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Cleavages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political society is split by </a:t>
            </a:r>
            <a:r>
              <a:rPr lang="en-US" dirty="0">
                <a:solidFill>
                  <a:srgbClr val="FFFF00"/>
                </a:solidFill>
              </a:rPr>
              <a:t>cleavages</a:t>
            </a:r>
            <a:r>
              <a:rPr lang="en-US" dirty="0"/>
              <a:t> whose origin, nature and magnitude vary:</a:t>
            </a:r>
          </a:p>
          <a:p>
            <a:pPr>
              <a:buFontTx/>
              <a:buChar char="-"/>
            </a:pPr>
            <a:r>
              <a:rPr lang="en-US" dirty="0"/>
              <a:t>Economic</a:t>
            </a:r>
          </a:p>
          <a:p>
            <a:pPr>
              <a:buFontTx/>
              <a:buChar char="-"/>
            </a:pPr>
            <a:r>
              <a:rPr lang="en-US" dirty="0"/>
              <a:t>Territorial</a:t>
            </a:r>
          </a:p>
          <a:p>
            <a:pPr>
              <a:buFontTx/>
              <a:buChar char="-"/>
            </a:pPr>
            <a:r>
              <a:rPr lang="en-US" dirty="0"/>
              <a:t>Ideological</a:t>
            </a:r>
          </a:p>
          <a:p>
            <a:pPr>
              <a:buFontTx/>
              <a:buChar char="-"/>
            </a:pPr>
            <a:r>
              <a:rPr lang="en-US" dirty="0"/>
              <a:t>Long standing or recent</a:t>
            </a:r>
          </a:p>
          <a:p>
            <a:pPr>
              <a:buFontTx/>
              <a:buChar char="-"/>
            </a:pPr>
            <a:r>
              <a:rPr lang="en-US" dirty="0"/>
              <a:t>Deeply rooted or transient ….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</a:t>
            </a:r>
          </a:p>
        </p:txBody>
      </p:sp>
      <p:pic>
        <p:nvPicPr>
          <p:cNvPr id="4" name="Content Placeholder 3" descr="countries_europe_map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8036" r="-38036"/>
          <a:stretch>
            <a:fillRect/>
          </a:stretch>
        </p:blipFill>
        <p:spPr>
          <a:xfrm>
            <a:off x="457200" y="669074"/>
            <a:ext cx="8229600" cy="545709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and national minorities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Belgium</a:t>
            </a:r>
          </a:p>
          <a:p>
            <a:pPr>
              <a:buNone/>
            </a:pPr>
            <a:r>
              <a:rPr lang="en-US" dirty="0"/>
              <a:t>Flemings – Dutch</a:t>
            </a:r>
          </a:p>
          <a:p>
            <a:pPr>
              <a:buNone/>
            </a:pPr>
            <a:r>
              <a:rPr lang="en-US" dirty="0"/>
              <a:t>Walloons – French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Switzerland</a:t>
            </a:r>
          </a:p>
          <a:p>
            <a:pPr>
              <a:buNone/>
            </a:pPr>
            <a:r>
              <a:rPr lang="en-US" dirty="0"/>
              <a:t>65% German</a:t>
            </a:r>
          </a:p>
          <a:p>
            <a:pPr>
              <a:buNone/>
            </a:pPr>
            <a:r>
              <a:rPr lang="en-US" dirty="0"/>
              <a:t>18% French</a:t>
            </a:r>
          </a:p>
          <a:p>
            <a:pPr>
              <a:buNone/>
            </a:pPr>
            <a:r>
              <a:rPr lang="en-US" dirty="0"/>
              <a:t>12% Italian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and national minorities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Spain</a:t>
            </a:r>
          </a:p>
          <a:p>
            <a:pPr>
              <a:buNone/>
            </a:pPr>
            <a:r>
              <a:rPr lang="en-US" dirty="0"/>
              <a:t>Spanish, Catalan, Galician, Basque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United Kingdom</a:t>
            </a:r>
          </a:p>
          <a:p>
            <a:pPr>
              <a:buNone/>
            </a:pPr>
            <a:r>
              <a:rPr lang="en-US" dirty="0"/>
              <a:t>Q-Celts: Irish, Manx, Scottish Gaelic</a:t>
            </a:r>
          </a:p>
          <a:p>
            <a:pPr>
              <a:buNone/>
            </a:pPr>
            <a:r>
              <a:rPr lang="en-US" dirty="0"/>
              <a:t>P-Celts: Welsh, Cornish, (Breton)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France</a:t>
            </a:r>
          </a:p>
          <a:p>
            <a:pPr>
              <a:buNone/>
            </a:pPr>
            <a:r>
              <a:rPr lang="en-US" dirty="0"/>
              <a:t>Bretons, Basques, Catalans, Corsicans, Alsatians, </a:t>
            </a:r>
            <a:r>
              <a:rPr lang="en-US" dirty="0" err="1"/>
              <a:t>Occitans</a:t>
            </a:r>
            <a:r>
              <a:rPr lang="en-US" dirty="0"/>
              <a:t> (20% Provence, </a:t>
            </a:r>
            <a:r>
              <a:rPr lang="en-US" dirty="0" err="1"/>
              <a:t>Gascogne</a:t>
            </a:r>
            <a:r>
              <a:rPr lang="en-US" dirty="0"/>
              <a:t>….)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and national minorities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Italy</a:t>
            </a:r>
          </a:p>
          <a:p>
            <a:pPr>
              <a:buNone/>
            </a:pPr>
            <a:r>
              <a:rPr lang="en-US" dirty="0" err="1"/>
              <a:t>Sards</a:t>
            </a:r>
            <a:r>
              <a:rPr lang="en-US" dirty="0"/>
              <a:t>, </a:t>
            </a:r>
            <a:r>
              <a:rPr lang="en-US" dirty="0" err="1"/>
              <a:t>Friulian</a:t>
            </a:r>
            <a:r>
              <a:rPr lang="en-US" dirty="0"/>
              <a:t> (</a:t>
            </a:r>
            <a:r>
              <a:rPr lang="en-US" dirty="0" err="1"/>
              <a:t>Venecia</a:t>
            </a:r>
            <a:r>
              <a:rPr lang="en-US" dirty="0"/>
              <a:t>), Slovenians (Trieste)</a:t>
            </a:r>
          </a:p>
          <a:p>
            <a:pPr>
              <a:buNone/>
            </a:pPr>
            <a:r>
              <a:rPr lang="en-US" dirty="0"/>
              <a:t>German (South Tirol – Alto Adige)</a:t>
            </a:r>
          </a:p>
          <a:p>
            <a:pPr>
              <a:buNone/>
            </a:pPr>
            <a:r>
              <a:rPr lang="en-US" dirty="0"/>
              <a:t>French (Valle d’Aosta)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and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Roman Catholic</a:t>
            </a:r>
          </a:p>
          <a:p>
            <a:pPr>
              <a:buNone/>
            </a:pPr>
            <a:r>
              <a:rPr lang="en-US" dirty="0"/>
              <a:t>The most direct political connection:</a:t>
            </a:r>
          </a:p>
          <a:p>
            <a:pPr>
              <a:buFontTx/>
              <a:buChar char="-"/>
            </a:pPr>
            <a:r>
              <a:rPr lang="en-US" dirty="0"/>
              <a:t>Strongly developed social doctrine</a:t>
            </a:r>
          </a:p>
          <a:p>
            <a:pPr>
              <a:buFontTx/>
              <a:buChar char="-"/>
            </a:pPr>
            <a:r>
              <a:rPr lang="en-US" dirty="0"/>
              <a:t>Rigidity of attitude</a:t>
            </a:r>
          </a:p>
          <a:p>
            <a:pPr>
              <a:buFontTx/>
              <a:buChar char="-"/>
            </a:pPr>
            <a:r>
              <a:rPr lang="en-US" dirty="0"/>
              <a:t>The links with Rome made it anti-national</a:t>
            </a:r>
          </a:p>
          <a:p>
            <a:pPr>
              <a:buNone/>
            </a:pPr>
            <a:r>
              <a:rPr lang="en-US" dirty="0"/>
              <a:t>Spain, Portugal</a:t>
            </a:r>
          </a:p>
          <a:p>
            <a:pPr>
              <a:buNone/>
            </a:pPr>
            <a:r>
              <a:rPr lang="en-US" dirty="0"/>
              <a:t>Ireland</a:t>
            </a:r>
          </a:p>
          <a:p>
            <a:pPr>
              <a:buNone/>
            </a:pPr>
            <a:r>
              <a:rPr lang="en-US" dirty="0"/>
              <a:t>Austria, France, Italy</a:t>
            </a:r>
          </a:p>
          <a:p>
            <a:pPr>
              <a:buNone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and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Catholic and Protestant Parity</a:t>
            </a:r>
          </a:p>
          <a:p>
            <a:pPr>
              <a:buNone/>
            </a:pPr>
            <a:r>
              <a:rPr lang="en-US" dirty="0"/>
              <a:t>Germany</a:t>
            </a:r>
          </a:p>
          <a:p>
            <a:pPr>
              <a:buNone/>
            </a:pPr>
            <a:r>
              <a:rPr lang="en-US" dirty="0"/>
              <a:t>Switzerland</a:t>
            </a:r>
          </a:p>
          <a:p>
            <a:pPr>
              <a:buNone/>
            </a:pPr>
            <a:r>
              <a:rPr lang="en-US" dirty="0"/>
              <a:t>Netherland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 and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Protestant countries</a:t>
            </a:r>
          </a:p>
          <a:p>
            <a:pPr>
              <a:buNone/>
            </a:pPr>
            <a:r>
              <a:rPr lang="en-US" dirty="0"/>
              <a:t>United Kingdom</a:t>
            </a:r>
          </a:p>
          <a:p>
            <a:pPr>
              <a:buNone/>
            </a:pPr>
            <a:r>
              <a:rPr lang="en-US" dirty="0"/>
              <a:t>Scandinavia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Identification with the ruling class values</a:t>
            </a:r>
          </a:p>
          <a:p>
            <a:pPr>
              <a:buNone/>
            </a:pPr>
            <a:r>
              <a:rPr lang="en-US" dirty="0"/>
              <a:t>(Conservative Parties)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7ED1F-9F86-BDF6-1170-24F74534D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Religion and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E4BBE-F200-1164-8AE7-29D919E49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Orthodox Christianity</a:t>
            </a:r>
          </a:p>
          <a:p>
            <a:r>
              <a:rPr lang="en-GB" dirty="0"/>
              <a:t>Foundations and historical model</a:t>
            </a:r>
          </a:p>
          <a:p>
            <a:pPr lvl="1"/>
            <a:r>
              <a:rPr lang="en-GB" dirty="0"/>
              <a:t>Byzantine 'symphonia': cooperation between church and state</a:t>
            </a:r>
          </a:p>
          <a:p>
            <a:pPr lvl="1"/>
            <a:r>
              <a:rPr lang="en-GB" dirty="0"/>
              <a:t>Patriarchates and canon law shaping legal‑cultural norms</a:t>
            </a:r>
          </a:p>
          <a:p>
            <a:r>
              <a:rPr lang="en-GB" dirty="0"/>
              <a:t>Nation‑building and autocephaly</a:t>
            </a:r>
          </a:p>
          <a:p>
            <a:pPr lvl="1"/>
            <a:r>
              <a:rPr lang="en-GB" dirty="0"/>
              <a:t>19th–20th c.: national churches tied to state formation (Greece, Serbia, Romania, Bulgaria)</a:t>
            </a:r>
          </a:p>
          <a:p>
            <a:pPr lvl="1"/>
            <a:r>
              <a:rPr lang="en-GB" dirty="0"/>
              <a:t>Autocephaly linking religious authority and national identity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25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92C52-CC43-F890-A659-22BA1F4A4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Religion and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FBFA6-ACFA-23A4-ED2C-3ED3AFFD4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Contemporary church–state arrangements</a:t>
            </a:r>
          </a:p>
          <a:p>
            <a:pPr lvl="1"/>
            <a:r>
              <a:rPr lang="en-GB" dirty="0"/>
              <a:t>Established/privileged status (e.g., Greece) vs. cooperation agreements (e.g., Romania, Bulgaria, Serbia)</a:t>
            </a:r>
          </a:p>
          <a:p>
            <a:pPr lvl="1"/>
            <a:r>
              <a:rPr lang="en-GB" dirty="0"/>
              <a:t>Secular constitutions: religious freedom + cooperation in education, welfare, heritage</a:t>
            </a:r>
          </a:p>
          <a:p>
            <a:r>
              <a:rPr lang="en-GB" dirty="0"/>
              <a:t>Post‑1989 revival and current issues</a:t>
            </a:r>
          </a:p>
          <a:p>
            <a:pPr lvl="1"/>
            <a:r>
              <a:rPr lang="en-GB" dirty="0"/>
              <a:t>Restitution, social services, identity politics; public ethics debates</a:t>
            </a:r>
          </a:p>
          <a:p>
            <a:pPr lvl="1"/>
            <a:r>
              <a:rPr lang="en-GB" dirty="0"/>
              <a:t>European legal frame: ECHR protects religion; EU has limited competence</a:t>
            </a:r>
          </a:p>
        </p:txBody>
      </p:sp>
    </p:spTree>
    <p:extLst>
      <p:ext uri="{BB962C8B-B14F-4D97-AF65-F5344CB8AC3E}">
        <p14:creationId xmlns:p14="http://schemas.microsoft.com/office/powerpoint/2010/main" val="187958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Rural and Urban cleavage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Urbanization</a:t>
            </a:r>
          </a:p>
          <a:p>
            <a:pPr>
              <a:buNone/>
            </a:pPr>
            <a:r>
              <a:rPr lang="en-US" dirty="0"/>
              <a:t>Cultural differences</a:t>
            </a:r>
          </a:p>
          <a:p>
            <a:pPr>
              <a:buNone/>
            </a:pPr>
            <a:r>
              <a:rPr lang="en-US" dirty="0"/>
              <a:t>Economic wealth</a:t>
            </a:r>
          </a:p>
          <a:p>
            <a:pPr>
              <a:buNone/>
            </a:pPr>
            <a:r>
              <a:rPr lang="en-US" dirty="0"/>
              <a:t>Germany – conservative countryside</a:t>
            </a:r>
          </a:p>
          <a:p>
            <a:pPr>
              <a:buNone/>
            </a:pPr>
            <a:r>
              <a:rPr lang="en-US" dirty="0"/>
              <a:t>X Italy, France – red</a:t>
            </a:r>
          </a:p>
          <a:p>
            <a:pPr>
              <a:buNone/>
            </a:pPr>
            <a:r>
              <a:rPr lang="en-US" dirty="0"/>
              <a:t>Changes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Economic </a:t>
            </a:r>
            <a:r>
              <a:rPr lang="en-US" dirty="0"/>
              <a:t>cleavages</a:t>
            </a:r>
            <a:br>
              <a:rPr lang="en-US" dirty="0"/>
            </a:br>
            <a:r>
              <a:rPr lang="en-US" dirty="0"/>
              <a:t>Class and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solidFill>
                  <a:srgbClr val="FFFF00"/>
                </a:solidFill>
              </a:rPr>
              <a:t>Objective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Membership in a social group</a:t>
            </a:r>
          </a:p>
          <a:p>
            <a:pPr>
              <a:buNone/>
            </a:pPr>
            <a:r>
              <a:rPr lang="en-US" dirty="0">
                <a:solidFill>
                  <a:srgbClr val="FFFF00"/>
                </a:solidFill>
              </a:rPr>
              <a:t>Subjective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The feeling that one belongs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FF6600"/>
                </a:solidFill>
              </a:rPr>
              <a:t>Class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Working class - Middle class – Upper Middle class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63DC-9F4B-3818-3721-437FE288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Newer/ongoing cleavages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04BCB49-80FD-D49F-D4CE-002E703203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570246"/>
            <a:ext cx="8044249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CZ" altLang="en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GAL–TAN / cultural liberal–authoritarian</a:t>
            </a:r>
            <a:r>
              <a:rPr kumimoji="0" lang="en-CZ" altLang="en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values,</a:t>
            </a:r>
            <a:r>
              <a:rPr lang="en-GB" dirty="0"/>
              <a:t> </a:t>
            </a:r>
            <a:r>
              <a:rPr lang="en-GB" sz="1800" u="sng" dirty="0"/>
              <a:t>Hooghe, Liesbet, Gary Marks, and Carole J. Wilson</a:t>
            </a:r>
            <a:r>
              <a:rPr lang="en-GB" sz="1800" dirty="0"/>
              <a:t>. “Does Left/Right Structure Party Positions on European Integration?” Comparative Political Studies 35, no. 8 (2002): 965–989.</a:t>
            </a:r>
            <a:endParaRPr kumimoji="0" lang="en-CZ" altLang="en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CZ" altLang="en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CZ" altLang="en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Winners vs. losers of globalization</a:t>
            </a:r>
            <a:r>
              <a:rPr kumimoji="0" lang="en-CZ" altLang="en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(integration vs. demarcation)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CZ" altLang="en-CZ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CZ" altLang="en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Pro-EU vs. Eurosceptic</a:t>
            </a:r>
            <a:r>
              <a:rPr kumimoji="0" lang="en-CZ" altLang="en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immigration/openness vs. protectionism</a:t>
            </a:r>
          </a:p>
        </p:txBody>
      </p:sp>
    </p:spTree>
    <p:extLst>
      <p:ext uri="{BB962C8B-B14F-4D97-AF65-F5344CB8AC3E}">
        <p14:creationId xmlns:p14="http://schemas.microsoft.com/office/powerpoint/2010/main" val="1649091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</TotalTime>
  <Words>576</Words>
  <Application>Microsoft Macintosh PowerPoint</Application>
  <PresentationFormat>On-screen Show (4:3)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Cleavages in Europe</vt:lpstr>
      <vt:lpstr>Cleavage definition authors</vt:lpstr>
      <vt:lpstr>Cleavages</vt:lpstr>
      <vt:lpstr>Europe</vt:lpstr>
      <vt:lpstr>Language and national minorities</vt:lpstr>
      <vt:lpstr>Language and national minorities</vt:lpstr>
      <vt:lpstr>Language and national minorities</vt:lpstr>
      <vt:lpstr>Religion and Politics</vt:lpstr>
      <vt:lpstr>Religion and Politics</vt:lpstr>
      <vt:lpstr>Religion and Politics</vt:lpstr>
      <vt:lpstr>Religion and Politics</vt:lpstr>
      <vt:lpstr>Religion and Politics</vt:lpstr>
      <vt:lpstr>Rural and Urban cleavage</vt:lpstr>
      <vt:lpstr>Economic cleavages Class and Politics</vt:lpstr>
      <vt:lpstr>Newer/ongoing cleavages</vt:lpstr>
    </vt:vector>
  </TitlesOfParts>
  <Company>Charles University Prague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Lenka Rovna</dc:creator>
  <cp:lastModifiedBy>Lenka Rovná</cp:lastModifiedBy>
  <cp:revision>43</cp:revision>
  <dcterms:created xsi:type="dcterms:W3CDTF">2013-10-02T08:45:44Z</dcterms:created>
  <dcterms:modified xsi:type="dcterms:W3CDTF">2025-10-19T18:54:20Z</dcterms:modified>
</cp:coreProperties>
</file>