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535" r:id="rId4"/>
    <p:sldId id="543" r:id="rId5"/>
    <p:sldId id="536" r:id="rId6"/>
    <p:sldId id="537" r:id="rId7"/>
    <p:sldId id="330" r:id="rId8"/>
    <p:sldId id="538" r:id="rId9"/>
    <p:sldId id="539" r:id="rId10"/>
    <p:sldId id="540" r:id="rId11"/>
    <p:sldId id="541" r:id="rId12"/>
    <p:sldId id="542" r:id="rId13"/>
    <p:sldId id="331" r:id="rId14"/>
    <p:sldId id="332" r:id="rId15"/>
    <p:sldId id="548" r:id="rId16"/>
    <p:sldId id="544" r:id="rId17"/>
    <p:sldId id="545" r:id="rId18"/>
    <p:sldId id="546" r:id="rId19"/>
    <p:sldId id="547" r:id="rId20"/>
    <p:sldId id="257" r:id="rId21"/>
    <p:sldId id="294" r:id="rId22"/>
    <p:sldId id="356" r:id="rId23"/>
    <p:sldId id="295" r:id="rId24"/>
    <p:sldId id="357" r:id="rId25"/>
    <p:sldId id="358" r:id="rId26"/>
    <p:sldId id="354" r:id="rId27"/>
    <p:sldId id="298" r:id="rId28"/>
    <p:sldId id="362" r:id="rId29"/>
    <p:sldId id="367" r:id="rId30"/>
    <p:sldId id="397" r:id="rId31"/>
    <p:sldId id="374" r:id="rId32"/>
    <p:sldId id="260" r:id="rId33"/>
    <p:sldId id="359" r:id="rId34"/>
    <p:sldId id="360" r:id="rId35"/>
    <p:sldId id="361" r:id="rId36"/>
    <p:sldId id="259" r:id="rId37"/>
    <p:sldId id="261" r:id="rId38"/>
    <p:sldId id="262" r:id="rId39"/>
    <p:sldId id="363" r:id="rId40"/>
    <p:sldId id="368" r:id="rId41"/>
    <p:sldId id="364" r:id="rId42"/>
    <p:sldId id="365" r:id="rId43"/>
    <p:sldId id="366" r:id="rId44"/>
    <p:sldId id="370" r:id="rId45"/>
    <p:sldId id="369" r:id="rId46"/>
    <p:sldId id="398" r:id="rId47"/>
    <p:sldId id="371" r:id="rId48"/>
    <p:sldId id="372" r:id="rId49"/>
    <p:sldId id="373" r:id="rId50"/>
    <p:sldId id="400" r:id="rId51"/>
    <p:sldId id="399" r:id="rId52"/>
    <p:sldId id="414" r:id="rId53"/>
    <p:sldId id="282" r:id="rId54"/>
    <p:sldId id="402" r:id="rId55"/>
    <p:sldId id="404" r:id="rId56"/>
    <p:sldId id="407" r:id="rId57"/>
    <p:sldId id="406" r:id="rId58"/>
    <p:sldId id="405" r:id="rId59"/>
    <p:sldId id="408" r:id="rId60"/>
    <p:sldId id="403" r:id="rId61"/>
    <p:sldId id="409" r:id="rId62"/>
    <p:sldId id="413" r:id="rId63"/>
    <p:sldId id="411" r:id="rId64"/>
    <p:sldId id="410" r:id="rId65"/>
    <p:sldId id="401" r:id="rId66"/>
    <p:sldId id="412" r:id="rId67"/>
    <p:sldId id="415" r:id="rId68"/>
    <p:sldId id="416" r:id="rId69"/>
    <p:sldId id="417" r:id="rId70"/>
    <p:sldId id="418" r:id="rId71"/>
    <p:sldId id="419" r:id="rId72"/>
    <p:sldId id="420" r:id="rId73"/>
    <p:sldId id="421" r:id="rId74"/>
    <p:sldId id="422" r:id="rId75"/>
    <p:sldId id="423" r:id="rId76"/>
    <p:sldId id="424" r:id="rId77"/>
    <p:sldId id="425" r:id="rId78"/>
    <p:sldId id="426" r:id="rId79"/>
    <p:sldId id="427" r:id="rId80"/>
    <p:sldId id="428" r:id="rId81"/>
    <p:sldId id="429" r:id="rId82"/>
    <p:sldId id="430" r:id="rId83"/>
    <p:sldId id="308" r:id="rId84"/>
    <p:sldId id="431" r:id="rId85"/>
    <p:sldId id="433" r:id="rId86"/>
    <p:sldId id="436" r:id="rId87"/>
    <p:sldId id="432" r:id="rId88"/>
    <p:sldId id="434" r:id="rId89"/>
    <p:sldId id="435" r:id="rId90"/>
    <p:sldId id="437" r:id="rId91"/>
    <p:sldId id="438" r:id="rId92"/>
    <p:sldId id="439" r:id="rId93"/>
    <p:sldId id="440" r:id="rId94"/>
    <p:sldId id="441" r:id="rId95"/>
    <p:sldId id="442" r:id="rId96"/>
    <p:sldId id="443" r:id="rId97"/>
    <p:sldId id="444" r:id="rId98"/>
    <p:sldId id="445" r:id="rId99"/>
    <p:sldId id="446" r:id="rId100"/>
    <p:sldId id="447" r:id="rId101"/>
    <p:sldId id="448" r:id="rId102"/>
    <p:sldId id="450" r:id="rId103"/>
    <p:sldId id="451" r:id="rId104"/>
    <p:sldId id="452" r:id="rId105"/>
    <p:sldId id="453" r:id="rId106"/>
    <p:sldId id="449" r:id="rId107"/>
    <p:sldId id="454" r:id="rId108"/>
    <p:sldId id="455" r:id="rId109"/>
    <p:sldId id="456" r:id="rId110"/>
    <p:sldId id="457" r:id="rId111"/>
    <p:sldId id="458" r:id="rId112"/>
    <p:sldId id="459" r:id="rId113"/>
    <p:sldId id="460" r:id="rId114"/>
    <p:sldId id="310" r:id="rId115"/>
    <p:sldId id="461" r:id="rId116"/>
    <p:sldId id="462" r:id="rId117"/>
    <p:sldId id="463" r:id="rId118"/>
    <p:sldId id="464" r:id="rId119"/>
    <p:sldId id="465" r:id="rId120"/>
    <p:sldId id="466" r:id="rId121"/>
    <p:sldId id="467" r:id="rId122"/>
    <p:sldId id="468" r:id="rId123"/>
    <p:sldId id="469" r:id="rId124"/>
    <p:sldId id="470" r:id="rId125"/>
    <p:sldId id="471" r:id="rId126"/>
    <p:sldId id="472" r:id="rId127"/>
    <p:sldId id="473" r:id="rId128"/>
    <p:sldId id="475" r:id="rId129"/>
    <p:sldId id="476" r:id="rId130"/>
    <p:sldId id="477" r:id="rId131"/>
    <p:sldId id="478" r:id="rId132"/>
    <p:sldId id="479" r:id="rId133"/>
    <p:sldId id="480" r:id="rId134"/>
    <p:sldId id="481" r:id="rId135"/>
    <p:sldId id="483" r:id="rId136"/>
    <p:sldId id="484" r:id="rId137"/>
    <p:sldId id="486" r:id="rId138"/>
    <p:sldId id="487" r:id="rId139"/>
    <p:sldId id="488" r:id="rId140"/>
    <p:sldId id="489" r:id="rId141"/>
    <p:sldId id="485" r:id="rId142"/>
    <p:sldId id="305" r:id="rId143"/>
    <p:sldId id="306" r:id="rId144"/>
    <p:sldId id="317" r:id="rId145"/>
    <p:sldId id="494" r:id="rId146"/>
    <p:sldId id="474" r:id="rId147"/>
    <p:sldId id="490" r:id="rId148"/>
    <p:sldId id="491" r:id="rId149"/>
    <p:sldId id="492" r:id="rId150"/>
    <p:sldId id="493" r:id="rId151"/>
    <p:sldId id="495" r:id="rId152"/>
    <p:sldId id="496" r:id="rId153"/>
    <p:sldId id="497" r:id="rId154"/>
    <p:sldId id="498" r:id="rId155"/>
    <p:sldId id="499" r:id="rId156"/>
    <p:sldId id="318" r:id="rId157"/>
    <p:sldId id="327" r:id="rId158"/>
    <p:sldId id="500" r:id="rId159"/>
    <p:sldId id="501" r:id="rId160"/>
    <p:sldId id="502" r:id="rId161"/>
    <p:sldId id="504" r:id="rId162"/>
    <p:sldId id="505" r:id="rId163"/>
    <p:sldId id="506" r:id="rId164"/>
    <p:sldId id="508" r:id="rId165"/>
    <p:sldId id="509" r:id="rId166"/>
    <p:sldId id="510" r:id="rId167"/>
    <p:sldId id="511" r:id="rId168"/>
    <p:sldId id="507" r:id="rId169"/>
    <p:sldId id="503" r:id="rId170"/>
    <p:sldId id="512" r:id="rId171"/>
    <p:sldId id="513" r:id="rId172"/>
    <p:sldId id="514" r:id="rId173"/>
    <p:sldId id="515" r:id="rId174"/>
    <p:sldId id="516" r:id="rId175"/>
    <p:sldId id="531" r:id="rId176"/>
    <p:sldId id="533" r:id="rId177"/>
    <p:sldId id="520" r:id="rId178"/>
    <p:sldId id="526" r:id="rId179"/>
    <p:sldId id="527" r:id="rId180"/>
    <p:sldId id="517" r:id="rId181"/>
    <p:sldId id="518" r:id="rId182"/>
    <p:sldId id="519" r:id="rId183"/>
    <p:sldId id="521" r:id="rId184"/>
    <p:sldId id="522" r:id="rId185"/>
    <p:sldId id="528" r:id="rId186"/>
    <p:sldId id="530" r:id="rId187"/>
    <p:sldId id="529" r:id="rId188"/>
    <p:sldId id="523" r:id="rId189"/>
    <p:sldId id="524" r:id="rId190"/>
    <p:sldId id="525" r:id="rId191"/>
    <p:sldId id="534" r:id="rId19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ranz-Nikitina, Veronika" initials="VS" lastIdx="2" clrIdx="0">
    <p:extLst>
      <p:ext uri="{19B8F6BF-5375-455C-9EA6-DF929625EA0E}">
        <p15:presenceInfo xmlns:p15="http://schemas.microsoft.com/office/powerpoint/2012/main" userId="S::strav0af@ff.cuni.cz::cee4fdcb-59a1-4245-a4f1-3ae2dbf8647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86" d="100"/>
          <a:sy n="86" d="100"/>
        </p:scale>
        <p:origin x="270"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commentAuthors" Target="commentAuthors.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viewProps" Target="viewProps.xml"/><Relationship Id="rId190" Type="http://schemas.openxmlformats.org/officeDocument/2006/relationships/slide" Target="slides/slide188.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theme" Target="theme/theme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tableStyles" Target="tableStyles.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FFA993E-3164-D81D-961C-1918E41A8749}"/>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5ECED189-3A11-69B7-15C2-EDF59F2E31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A2BF66BC-78B7-5D16-F43B-B7159E63C342}"/>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5" name="Zástupný symbol pro zápatí 4">
            <a:extLst>
              <a:ext uri="{FF2B5EF4-FFF2-40B4-BE49-F238E27FC236}">
                <a16:creationId xmlns:a16="http://schemas.microsoft.com/office/drawing/2014/main" id="{037F8D6A-94A4-F925-3F4E-09C81A276318}"/>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1530A91-DD8A-8CB3-19BB-581DB1A6B11F}"/>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259264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5FBC6C-64DF-CADD-7687-88045F70D950}"/>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962EF6E1-A87C-29C4-70FB-0165AADA7750}"/>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5C8EE0A-C409-3C4C-593F-2311F1126B47}"/>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5" name="Zástupný symbol pro zápatí 4">
            <a:extLst>
              <a:ext uri="{FF2B5EF4-FFF2-40B4-BE49-F238E27FC236}">
                <a16:creationId xmlns:a16="http://schemas.microsoft.com/office/drawing/2014/main" id="{96E207B6-42BA-990B-B995-7A88BB99CF9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64815CF-8947-F025-E39D-4E58E614D0A5}"/>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680920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AD5AB7B-1EFF-889B-8230-8609F92E9F98}"/>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CB8D89E6-9478-AD3D-89FF-40145609A8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4B111088-053F-AFF0-972B-6FE63CF94421}"/>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5" name="Zástupný symbol pro zápatí 4">
            <a:extLst>
              <a:ext uri="{FF2B5EF4-FFF2-40B4-BE49-F238E27FC236}">
                <a16:creationId xmlns:a16="http://schemas.microsoft.com/office/drawing/2014/main" id="{B5409ACD-50E4-3551-9B0A-58DB9237204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D0C1F8F-0B41-5B53-443D-79173177BE69}"/>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858556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83DE86-48CA-D538-136C-9D7C3D00067D}"/>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F191D881-CFF0-534D-7F67-672C406FF352}"/>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822E556B-3741-FFCE-F660-AAEEDC15FF07}"/>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B3AD3B08-6E75-1B69-4B2F-57F19DC8F72A}"/>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6" name="Zástupný symbol pro zápatí 5">
            <a:extLst>
              <a:ext uri="{FF2B5EF4-FFF2-40B4-BE49-F238E27FC236}">
                <a16:creationId xmlns:a16="http://schemas.microsoft.com/office/drawing/2014/main" id="{9FA9AEDD-A963-B909-4BA5-F5D8BA981878}"/>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54AD6AE6-6DF9-D30A-4F37-EF1A01B8E653}"/>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790268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8E2480-EF13-FBAD-FC5F-6CF9927B9BF3}"/>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64B28779-E7A7-3F61-71D1-CA5E517E24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ADE630A8-5A6A-2456-BF95-AFF9C562D5EE}"/>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CE2AD60B-DB1F-56FD-0F4A-3033FCA9B6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4FE95D72-AA39-2E69-F1DE-D8BB32BFF7BA}"/>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8E73D61E-E814-F266-43FC-52FA4A884724}"/>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8" name="Zástupný symbol pro zápatí 7">
            <a:extLst>
              <a:ext uri="{FF2B5EF4-FFF2-40B4-BE49-F238E27FC236}">
                <a16:creationId xmlns:a16="http://schemas.microsoft.com/office/drawing/2014/main" id="{1F2680E5-4778-6D94-6D69-5BD79A34D5CC}"/>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4E3708ED-9490-BFBB-2935-BFD807D644AD}"/>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181669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8D82AB-1026-FDF4-D739-1F2FD8169749}"/>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845D9221-C784-5C07-2BAF-983391F09D4E}"/>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4" name="Zástupný symbol pro zápatí 3">
            <a:extLst>
              <a:ext uri="{FF2B5EF4-FFF2-40B4-BE49-F238E27FC236}">
                <a16:creationId xmlns:a16="http://schemas.microsoft.com/office/drawing/2014/main" id="{CEC4516F-1AF8-781B-5B55-E883528EA6A1}"/>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85D67DFE-D90D-4F26-9654-30D7E0954216}"/>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52981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6CEE95E3-2B1F-A1D6-4416-1C5605D4DAF8}"/>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3" name="Zástupný symbol pro zápatí 2">
            <a:extLst>
              <a:ext uri="{FF2B5EF4-FFF2-40B4-BE49-F238E27FC236}">
                <a16:creationId xmlns:a16="http://schemas.microsoft.com/office/drawing/2014/main" id="{E29C365D-7B8D-D8D4-481D-07178F76237E}"/>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0B8A8D3A-1D5D-9F9E-FA2D-759AF39F3F4A}"/>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7582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C4685D-6FDB-6BCE-DFB0-F1C83757B28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BF5E05CB-762B-07A3-66B7-AFC0F5FD21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52E4A7EF-4A15-ACE4-9953-8C0C41E275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08E573CB-8533-41D4-D747-A230607685B6}"/>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6" name="Zástupný symbol pro zápatí 5">
            <a:extLst>
              <a:ext uri="{FF2B5EF4-FFF2-40B4-BE49-F238E27FC236}">
                <a16:creationId xmlns:a16="http://schemas.microsoft.com/office/drawing/2014/main" id="{398DBE6C-D04E-027A-92B9-28D6A29C3C3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E6C84BF-3A08-4CB8-54A8-76938B0AB091}"/>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267666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76F829-ED95-C321-FC1A-00DD6FA1BA6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FAE2134F-997D-FA71-2CA6-42249017F7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87B97F31-A30D-75CE-A140-06C99CBB79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7D5A2DA9-AA55-AB0F-6C48-6ACCE1C826DE}"/>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6" name="Zástupný symbol pro zápatí 5">
            <a:extLst>
              <a:ext uri="{FF2B5EF4-FFF2-40B4-BE49-F238E27FC236}">
                <a16:creationId xmlns:a16="http://schemas.microsoft.com/office/drawing/2014/main" id="{52AFDD52-075C-AAA9-3A12-576A693BFA9C}"/>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85557D96-7A4D-E2E8-8C97-5D0A1E52E6ED}"/>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511590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8C0C2CF-23E4-2808-976D-04CACACF7A5B}"/>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89715D4D-DA0A-FD5C-2F10-C836E50E9F41}"/>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38EFC1C-8723-559F-5C65-BDB05D8D663B}"/>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5" name="Zástupný symbol pro zápatí 4">
            <a:extLst>
              <a:ext uri="{FF2B5EF4-FFF2-40B4-BE49-F238E27FC236}">
                <a16:creationId xmlns:a16="http://schemas.microsoft.com/office/drawing/2014/main" id="{F0D89E92-5AB3-A416-4009-72AEF72CC2A2}"/>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0EC5747-F7BF-756D-BFEC-990DB09CEFE6}"/>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1248994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FE109EBF-8A3E-AA2D-26A9-430D7F091521}"/>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A3BB4684-2F96-E963-0F68-370C7B4A6B88}"/>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B0C65A5-EE75-213C-09C2-89F5D8A50850}"/>
              </a:ext>
            </a:extLst>
          </p:cNvPr>
          <p:cNvSpPr>
            <a:spLocks noGrp="1"/>
          </p:cNvSpPr>
          <p:nvPr>
            <p:ph type="dt" sz="half" idx="10"/>
          </p:nvPr>
        </p:nvSpPr>
        <p:spPr/>
        <p:txBody>
          <a:bodyPr/>
          <a:lstStyle/>
          <a:p>
            <a:fld id="{0E38A9B9-1F2C-4C6E-8F44-36D9C0C43074}" type="datetimeFigureOut">
              <a:rPr lang="cs-CZ" smtClean="0"/>
              <a:t>02.10.2026</a:t>
            </a:fld>
            <a:endParaRPr lang="cs-CZ"/>
          </a:p>
        </p:txBody>
      </p:sp>
      <p:sp>
        <p:nvSpPr>
          <p:cNvPr id="5" name="Zástupný symbol pro zápatí 4">
            <a:extLst>
              <a:ext uri="{FF2B5EF4-FFF2-40B4-BE49-F238E27FC236}">
                <a16:creationId xmlns:a16="http://schemas.microsoft.com/office/drawing/2014/main" id="{5AF9F214-72B1-C153-276C-022736614E0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D23C006-8954-0343-02C8-844FBF7CE252}"/>
              </a:ext>
            </a:extLst>
          </p:cNvPr>
          <p:cNvSpPr>
            <a:spLocks noGrp="1"/>
          </p:cNvSpPr>
          <p:nvPr>
            <p:ph type="sldNum" sz="quarter" idx="12"/>
          </p:nvPr>
        </p:nvSpPr>
        <p:spPr/>
        <p:txBody>
          <a:bodyPr/>
          <a:lstStyle/>
          <a:p>
            <a:fld id="{44AE5A79-A41C-4AF1-85CE-CF5263691125}" type="slidenum">
              <a:rPr lang="cs-CZ" smtClean="0"/>
              <a:t>‹#›</a:t>
            </a:fld>
            <a:endParaRPr lang="cs-CZ"/>
          </a:p>
        </p:txBody>
      </p:sp>
    </p:spTree>
    <p:extLst>
      <p:ext uri="{BB962C8B-B14F-4D97-AF65-F5344CB8AC3E}">
        <p14:creationId xmlns:p14="http://schemas.microsoft.com/office/powerpoint/2010/main" val="1206386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0642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7006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33454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63669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42244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45891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89152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629564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16940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10/2/2026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21834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10/2/2026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65632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502BB66E-B422-9F0C-1078-A0664F535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666E7D95-7C92-AD90-E1F3-D598781BF7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19BCD873-9FCF-2CE2-D9EA-BFFF4FF506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8A9B9-1F2C-4C6E-8F44-36D9C0C43074}" type="datetimeFigureOut">
              <a:rPr lang="cs-CZ" smtClean="0"/>
              <a:t>02.10.2026</a:t>
            </a:fld>
            <a:endParaRPr lang="cs-CZ"/>
          </a:p>
        </p:txBody>
      </p:sp>
      <p:sp>
        <p:nvSpPr>
          <p:cNvPr id="5" name="Zástupný symbol pro zápatí 4">
            <a:extLst>
              <a:ext uri="{FF2B5EF4-FFF2-40B4-BE49-F238E27FC236}">
                <a16:creationId xmlns:a16="http://schemas.microsoft.com/office/drawing/2014/main" id="{D9D9104C-0CDD-E6F3-AFC8-483A78C6F0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E9AE5219-4F5E-0595-F6B6-B8C8B781B3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AE5A79-A41C-4AF1-85CE-CF5263691125}" type="slidenum">
              <a:rPr lang="cs-CZ" smtClean="0"/>
              <a:t>‹#›</a:t>
            </a:fld>
            <a:endParaRPr lang="cs-CZ"/>
          </a:p>
        </p:txBody>
      </p:sp>
    </p:spTree>
    <p:extLst>
      <p:ext uri="{BB962C8B-B14F-4D97-AF65-F5344CB8AC3E}">
        <p14:creationId xmlns:p14="http://schemas.microsoft.com/office/powerpoint/2010/main" val="3211890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10/2/2026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310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AA28BE-816F-A864-8965-A30FB1FBABF3}"/>
              </a:ext>
            </a:extLst>
          </p:cNvPr>
          <p:cNvSpPr>
            <a:spLocks noGrp="1"/>
          </p:cNvSpPr>
          <p:nvPr>
            <p:ph type="ctrTitle"/>
          </p:nvPr>
        </p:nvSpPr>
        <p:spPr/>
        <p:txBody>
          <a:bodyPr/>
          <a:lstStyle/>
          <a:p>
            <a:br>
              <a:rPr lang="bg-BG" dirty="0"/>
            </a:br>
            <a:r>
              <a:rPr lang="cs-CZ" dirty="0"/>
              <a:t>JCI</a:t>
            </a:r>
            <a:r>
              <a:rPr lang="bg-BG" dirty="0"/>
              <a:t> Грамматика</a:t>
            </a:r>
            <a:endParaRPr lang="cs-CZ" dirty="0"/>
          </a:p>
        </p:txBody>
      </p:sp>
    </p:spTree>
    <p:extLst>
      <p:ext uri="{BB962C8B-B14F-4D97-AF65-F5344CB8AC3E}">
        <p14:creationId xmlns:p14="http://schemas.microsoft.com/office/powerpoint/2010/main" val="535509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62BA3D51-39FF-4150-9915-BB7DC75E3B95}"/>
              </a:ext>
            </a:extLst>
          </p:cNvPr>
          <p:cNvSpPr/>
          <p:nvPr/>
        </p:nvSpPr>
        <p:spPr>
          <a:xfrm>
            <a:off x="1640378" y="524848"/>
            <a:ext cx="10353430" cy="5624553"/>
          </a:xfrm>
          <a:prstGeom prst="rect">
            <a:avLst/>
          </a:prstGeom>
        </p:spPr>
        <p:txBody>
          <a:bodyPr wrap="square">
            <a:spAutoFit/>
          </a:bodyPr>
          <a:lstStyle/>
          <a:p>
            <a:pPr algn="ctr">
              <a:lnSpc>
                <a:spcPct val="107000"/>
              </a:lnSpc>
              <a:spcAft>
                <a:spcPts val="800"/>
              </a:spcAft>
            </a:pPr>
            <a:r>
              <a:rPr lang="ru-RU" sz="2200" b="1" u="sng" dirty="0">
                <a:solidFill>
                  <a:srgbClr val="0070C0"/>
                </a:solidFill>
                <a:latin typeface="Arial" panose="020B0604020202020204" pitchFamily="34" charset="0"/>
                <a:ea typeface="Calibri" panose="020F0502020204030204" pitchFamily="34" charset="0"/>
                <a:cs typeface="Arial" panose="020B0604020202020204" pitchFamily="34" charset="0"/>
              </a:rPr>
              <a:t>Выражение </a:t>
            </a:r>
            <a:r>
              <a:rPr lang="ru-RU" sz="2200" b="1" u="sng" dirty="0" err="1">
                <a:solidFill>
                  <a:srgbClr val="0070C0"/>
                </a:solidFill>
                <a:latin typeface="Arial" panose="020B0604020202020204" pitchFamily="34" charset="0"/>
                <a:ea typeface="Calibri" panose="020F0502020204030204" pitchFamily="34" charset="0"/>
                <a:cs typeface="Arial" panose="020B0604020202020204" pitchFamily="34" charset="0"/>
              </a:rPr>
              <a:t>посессивных</a:t>
            </a:r>
            <a:r>
              <a:rPr lang="ru-RU" sz="2200" b="1" u="sng" dirty="0">
                <a:solidFill>
                  <a:srgbClr val="0070C0"/>
                </a:solidFill>
                <a:latin typeface="Arial" panose="020B0604020202020204" pitchFamily="34" charset="0"/>
                <a:ea typeface="Calibri" panose="020F0502020204030204" pitchFamily="34" charset="0"/>
                <a:cs typeface="Arial" panose="020B0604020202020204" pitchFamily="34" charset="0"/>
              </a:rPr>
              <a:t> отношений в РЯ (</a:t>
            </a:r>
            <a:r>
              <a:rPr lang="cs-CZ" sz="2200" b="1" u="sng" dirty="0">
                <a:solidFill>
                  <a:srgbClr val="0070C0"/>
                </a:solidFill>
                <a:latin typeface="Arial" panose="020B0604020202020204" pitchFamily="34" charset="0"/>
                <a:ea typeface="Calibri" panose="020F0502020204030204" pitchFamily="34" charset="0"/>
                <a:cs typeface="Arial" panose="020B0604020202020204" pitchFamily="34" charset="0"/>
              </a:rPr>
              <a:t>MÍT</a:t>
            </a:r>
            <a:r>
              <a:rPr lang="ru-RU" sz="2200" b="1" u="sng" dirty="0">
                <a:solidFill>
                  <a:srgbClr val="0070C0"/>
                </a:solidFill>
                <a:latin typeface="Arial" panose="020B0604020202020204" pitchFamily="34" charset="0"/>
                <a:ea typeface="Calibri" panose="020F0502020204030204" pitchFamily="34" charset="0"/>
                <a:cs typeface="Arial" panose="020B0604020202020204" pitchFamily="34" charset="0"/>
              </a:rPr>
              <a:t>)</a:t>
            </a:r>
          </a:p>
          <a:p>
            <a:pPr>
              <a:lnSpc>
                <a:spcPct val="100000"/>
              </a:lnSpc>
              <a:spcAft>
                <a:spcPts val="800"/>
              </a:spcAft>
            </a:pPr>
            <a:endParaRPr lang="ru-RU" sz="2400" dirty="0"/>
          </a:p>
          <a:p>
            <a:pPr>
              <a:lnSpc>
                <a:spcPct val="100000"/>
              </a:lnSpc>
              <a:spcAft>
                <a:spcPts val="800"/>
              </a:spcAft>
            </a:pPr>
            <a:r>
              <a:rPr lang="cs-CZ" sz="2400" dirty="0"/>
              <a:t>У </a:t>
            </a:r>
            <a:r>
              <a:rPr lang="cs-CZ" sz="2400" dirty="0" err="1"/>
              <a:t>Ива́на</a:t>
            </a:r>
            <a:r>
              <a:rPr lang="cs-CZ" sz="2400" dirty="0"/>
              <a:t> </a:t>
            </a:r>
            <a:r>
              <a:rPr lang="cs-CZ" sz="2400" dirty="0" err="1"/>
              <a:t>больша́я</a:t>
            </a:r>
            <a:r>
              <a:rPr lang="cs-CZ" sz="2400" dirty="0"/>
              <a:t> </a:t>
            </a:r>
            <a:r>
              <a:rPr lang="cs-CZ" sz="2400" dirty="0" err="1"/>
              <a:t>семья</a:t>
            </a:r>
            <a:r>
              <a:rPr lang="cs-CZ" sz="2400" dirty="0"/>
              <a:t>́. У </a:t>
            </a:r>
            <a:r>
              <a:rPr lang="cs-CZ" sz="2400" dirty="0" err="1"/>
              <a:t>Ива́на</a:t>
            </a:r>
            <a:r>
              <a:rPr lang="cs-CZ" sz="2400" dirty="0"/>
              <a:t> </a:t>
            </a:r>
            <a:r>
              <a:rPr lang="cs-CZ" sz="2400" dirty="0" err="1"/>
              <a:t>па́па</a:t>
            </a:r>
            <a:r>
              <a:rPr lang="cs-CZ" sz="2400" dirty="0"/>
              <a:t> </a:t>
            </a:r>
            <a:r>
              <a:rPr lang="cs-CZ" sz="2400" dirty="0" err="1"/>
              <a:t>Ви́ктор</a:t>
            </a:r>
            <a:r>
              <a:rPr lang="cs-CZ" sz="2400" dirty="0"/>
              <a:t>, </a:t>
            </a:r>
            <a:r>
              <a:rPr lang="cs-CZ" sz="2400" dirty="0" err="1"/>
              <a:t>ма́ма</a:t>
            </a:r>
            <a:r>
              <a:rPr lang="cs-CZ" sz="2400" dirty="0"/>
              <a:t> </a:t>
            </a:r>
            <a:r>
              <a:rPr lang="cs-CZ" sz="2400" dirty="0" err="1"/>
              <a:t>Ле́на</a:t>
            </a:r>
            <a:r>
              <a:rPr lang="cs-CZ" sz="2400" dirty="0"/>
              <a:t> и </a:t>
            </a:r>
            <a:r>
              <a:rPr lang="cs-CZ" sz="2400" dirty="0" err="1"/>
              <a:t>сестра</a:t>
            </a:r>
            <a:r>
              <a:rPr lang="cs-CZ" sz="2400" dirty="0"/>
              <a:t>́ </a:t>
            </a:r>
            <a:r>
              <a:rPr lang="cs-CZ" sz="2400" dirty="0" err="1"/>
              <a:t>А́нна</a:t>
            </a:r>
            <a:r>
              <a:rPr lang="cs-CZ" sz="2400" dirty="0"/>
              <a:t>. У </a:t>
            </a:r>
            <a:r>
              <a:rPr lang="cs-CZ" sz="2400" dirty="0" err="1"/>
              <a:t>А́нны</a:t>
            </a:r>
            <a:r>
              <a:rPr lang="cs-CZ" sz="2400" dirty="0"/>
              <a:t> </a:t>
            </a:r>
            <a:r>
              <a:rPr lang="cs-CZ" sz="2400" dirty="0" err="1"/>
              <a:t>хоро́ший</a:t>
            </a:r>
            <a:r>
              <a:rPr lang="cs-CZ" sz="2400" dirty="0"/>
              <a:t> </a:t>
            </a:r>
            <a:r>
              <a:rPr lang="cs-CZ" sz="2400" dirty="0" err="1"/>
              <a:t>друг</a:t>
            </a:r>
            <a:r>
              <a:rPr lang="cs-CZ" sz="2400" dirty="0"/>
              <a:t> </a:t>
            </a:r>
            <a:r>
              <a:rPr lang="cs-CZ" sz="2400" dirty="0" err="1"/>
              <a:t>Макси́м</a:t>
            </a:r>
            <a:r>
              <a:rPr lang="cs-CZ" sz="2400" dirty="0"/>
              <a:t>. У </a:t>
            </a:r>
            <a:r>
              <a:rPr lang="cs-CZ" sz="2400" dirty="0" err="1"/>
              <a:t>Макси́ма</a:t>
            </a:r>
            <a:r>
              <a:rPr lang="cs-CZ" sz="2400" dirty="0"/>
              <a:t> </a:t>
            </a:r>
            <a:r>
              <a:rPr lang="cs-CZ" sz="2400" dirty="0" err="1"/>
              <a:t>но́вая</a:t>
            </a:r>
            <a:r>
              <a:rPr lang="cs-CZ" sz="2400" dirty="0"/>
              <a:t> </a:t>
            </a:r>
            <a:r>
              <a:rPr lang="cs-CZ" sz="2400" dirty="0" err="1"/>
              <a:t>соба́ка</a:t>
            </a:r>
            <a:r>
              <a:rPr lang="cs-CZ" sz="2400" dirty="0"/>
              <a:t> </a:t>
            </a:r>
            <a:r>
              <a:rPr lang="cs-CZ" sz="2400" dirty="0" err="1"/>
              <a:t>Жу́чка</a:t>
            </a:r>
            <a:r>
              <a:rPr lang="cs-CZ" sz="2400" dirty="0"/>
              <a:t>. А у </a:t>
            </a:r>
            <a:r>
              <a:rPr lang="cs-CZ" sz="2400" dirty="0" err="1"/>
              <a:t>А́нны</a:t>
            </a:r>
            <a:r>
              <a:rPr lang="cs-CZ" sz="2400" dirty="0"/>
              <a:t> </a:t>
            </a:r>
            <a:r>
              <a:rPr lang="cs-CZ" sz="2400" dirty="0" err="1"/>
              <a:t>кот</a:t>
            </a:r>
            <a:r>
              <a:rPr lang="cs-CZ" sz="2400" dirty="0"/>
              <a:t> </a:t>
            </a:r>
            <a:r>
              <a:rPr lang="cs-CZ" sz="2400" dirty="0" err="1"/>
              <a:t>Матро́скин</a:t>
            </a:r>
            <a:r>
              <a:rPr lang="cs-CZ" sz="2400" dirty="0"/>
              <a:t>. А </a:t>
            </a:r>
            <a:r>
              <a:rPr lang="cs-CZ" sz="2400" dirty="0" err="1"/>
              <a:t>кака́я</a:t>
            </a:r>
            <a:r>
              <a:rPr lang="cs-CZ" sz="2400" dirty="0"/>
              <a:t> </a:t>
            </a:r>
            <a:r>
              <a:rPr lang="cs-CZ" sz="2400" dirty="0" err="1"/>
              <a:t>семья</a:t>
            </a:r>
            <a:r>
              <a:rPr lang="cs-CZ" sz="2400" dirty="0"/>
              <a:t>́ у </a:t>
            </a:r>
            <a:r>
              <a:rPr lang="cs-CZ" sz="2400" dirty="0" err="1"/>
              <a:t>вас</a:t>
            </a:r>
            <a:r>
              <a:rPr lang="cs-CZ" sz="2400" dirty="0"/>
              <a:t>?</a:t>
            </a:r>
            <a:endParaRPr lang="ru-RU" sz="2200" b="1" u="sng" dirty="0">
              <a:solidFill>
                <a:srgbClr val="C0000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cs-CZ" sz="2200" b="1" dirty="0">
                <a:latin typeface="Arial" panose="020B0604020202020204" pitchFamily="34" charset="0"/>
                <a:ea typeface="Calibri" panose="020F0502020204030204" pitchFamily="34" charset="0"/>
                <a:cs typeface="Arial" panose="020B0604020202020204" pitchFamily="34" charset="0"/>
              </a:rPr>
              <a:t> </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 </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highlight>
                  <a:srgbClr val="FFFF00"/>
                </a:highlight>
                <a:latin typeface="Arial" panose="020B0604020202020204" pitchFamily="34" charset="0"/>
                <a:ea typeface="Calibri" panose="020F0502020204030204" pitchFamily="34" charset="0"/>
                <a:cs typeface="Arial" panose="020B0604020202020204" pitchFamily="34" charset="0"/>
              </a:rPr>
              <a:t>У + </a:t>
            </a:r>
            <a:r>
              <a:rPr lang="ru-RU" sz="2200" b="1" dirty="0">
                <a:solidFill>
                  <a:srgbClr val="FF0000"/>
                </a:solidFill>
                <a:highlight>
                  <a:srgbClr val="FFFF00"/>
                </a:highlight>
                <a:latin typeface="Arial" panose="020B0604020202020204" pitchFamily="34" charset="0"/>
                <a:ea typeface="Calibri" panose="020F0502020204030204" pitchFamily="34" charset="0"/>
                <a:cs typeface="Arial" panose="020B0604020202020204" pitchFamily="34" charset="0"/>
              </a:rPr>
              <a:t>КОГО </a:t>
            </a:r>
            <a:r>
              <a:rPr lang="ru-RU" sz="2200" b="1" dirty="0">
                <a:highlight>
                  <a:srgbClr val="FFFF00"/>
                </a:highlight>
                <a:latin typeface="Arial" panose="020B0604020202020204" pitchFamily="34" charset="0"/>
                <a:ea typeface="Calibri" panose="020F0502020204030204" pitchFamily="34" charset="0"/>
                <a:cs typeface="Arial" panose="020B0604020202020204" pitchFamily="34" charset="0"/>
              </a:rPr>
              <a:t>(ЕСТЬ) </a:t>
            </a:r>
            <a:r>
              <a:rPr lang="ru-RU" sz="2200" b="1" dirty="0">
                <a:solidFill>
                  <a:srgbClr val="FF0000"/>
                </a:solidFill>
                <a:highlight>
                  <a:srgbClr val="FFFF00"/>
                </a:highlight>
                <a:latin typeface="Arial" panose="020B0604020202020204" pitchFamily="34" charset="0"/>
                <a:ea typeface="Calibri" panose="020F0502020204030204" pitchFamily="34" charset="0"/>
                <a:cs typeface="Arial" panose="020B0604020202020204" pitchFamily="34" charset="0"/>
              </a:rPr>
              <a:t>ЧТО</a:t>
            </a:r>
            <a:endParaRPr lang="cs-CZ" sz="2200" b="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У меня есть дочка. / У меня дочка Вера. У Игоря есть учебник. Твой брат у нас.</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highlight>
                  <a:srgbClr val="FFFF00"/>
                </a:highlight>
                <a:latin typeface="Arial" panose="020B0604020202020204" pitchFamily="34" charset="0"/>
                <a:ea typeface="Calibri" panose="020F0502020204030204" pitchFamily="34" charset="0"/>
                <a:cs typeface="Arial" panose="020B0604020202020204" pitchFamily="34" charset="0"/>
              </a:rPr>
              <a:t>У + </a:t>
            </a:r>
            <a:r>
              <a:rPr lang="ru-RU" sz="2200" b="1" dirty="0">
                <a:solidFill>
                  <a:srgbClr val="FF0000"/>
                </a:solidFill>
                <a:highlight>
                  <a:srgbClr val="FFFF00"/>
                </a:highlight>
                <a:latin typeface="Arial" panose="020B0604020202020204" pitchFamily="34" charset="0"/>
                <a:ea typeface="Calibri" panose="020F0502020204030204" pitchFamily="34" charset="0"/>
                <a:cs typeface="Arial" panose="020B0604020202020204" pitchFamily="34" charset="0"/>
              </a:rPr>
              <a:t>КОГО</a:t>
            </a:r>
            <a:r>
              <a:rPr lang="ru-RU" sz="2200" b="1" dirty="0">
                <a:highlight>
                  <a:srgbClr val="FFFF00"/>
                </a:highlight>
                <a:latin typeface="Arial" panose="020B0604020202020204" pitchFamily="34" charset="0"/>
                <a:ea typeface="Calibri" panose="020F0502020204030204" pitchFamily="34" charset="0"/>
                <a:cs typeface="Arial" panose="020B0604020202020204" pitchFamily="34" charset="0"/>
              </a:rPr>
              <a:t> НЕТ </a:t>
            </a:r>
            <a:r>
              <a:rPr lang="ru-RU" sz="2200" b="1" dirty="0">
                <a:solidFill>
                  <a:srgbClr val="FF0000"/>
                </a:solidFill>
                <a:highlight>
                  <a:srgbClr val="FFFF00"/>
                </a:highlight>
                <a:latin typeface="Arial" panose="020B0604020202020204" pitchFamily="34" charset="0"/>
                <a:ea typeface="Calibri" panose="020F0502020204030204" pitchFamily="34" charset="0"/>
                <a:cs typeface="Arial" panose="020B0604020202020204" pitchFamily="34" charset="0"/>
              </a:rPr>
              <a:t>ЧЕГО</a:t>
            </a:r>
            <a:endParaRPr lang="cs-CZ" sz="2200" b="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У Кати нет собаки. У Вовы нет сына. Твой брат не у нас. / Твоего брата у нас нет.</a:t>
            </a:r>
            <a:endParaRPr lang="cs-CZ" sz="2200" dirty="0">
              <a:latin typeface="Arial" panose="020B0604020202020204" pitchFamily="34" charset="0"/>
              <a:ea typeface="Calibri" panose="020F0502020204030204" pitchFamily="34" charset="0"/>
              <a:cs typeface="Arial" panose="020B0604020202020204" pitchFamily="34" charset="0"/>
            </a:endParaRPr>
          </a:p>
        </p:txBody>
      </p:sp>
      <p:pic>
        <p:nvPicPr>
          <p:cNvPr id="4" name="043 L02_A06">
            <a:hlinkClick r:id="" action="ppaction://media"/>
            <a:extLst>
              <a:ext uri="{FF2B5EF4-FFF2-40B4-BE49-F238E27FC236}">
                <a16:creationId xmlns:a16="http://schemas.microsoft.com/office/drawing/2014/main" id="{6F19BEC2-577B-4B1A-B175-44BE6077C0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14082" y="2740896"/>
            <a:ext cx="487363" cy="487363"/>
          </a:xfrm>
          <a:prstGeom prst="rect">
            <a:avLst/>
          </a:prstGeom>
        </p:spPr>
      </p:pic>
      <p:sp>
        <p:nvSpPr>
          <p:cNvPr id="5" name="Obdélník 4">
            <a:extLst>
              <a:ext uri="{FF2B5EF4-FFF2-40B4-BE49-F238E27FC236}">
                <a16:creationId xmlns:a16="http://schemas.microsoft.com/office/drawing/2014/main" id="{CA277512-9B0E-4E6C-ACC5-0736C871B457}"/>
              </a:ext>
            </a:extLst>
          </p:cNvPr>
          <p:cNvSpPr/>
          <p:nvPr/>
        </p:nvSpPr>
        <p:spPr>
          <a:xfrm>
            <a:off x="303191" y="2862499"/>
            <a:ext cx="1337187" cy="3345659"/>
          </a:xfrm>
          <a:prstGeom prst="rect">
            <a:avLst/>
          </a:prstGeom>
        </p:spPr>
        <p:txBody>
          <a:bodyPr wrap="square">
            <a:spAutoFit/>
          </a:bodyPr>
          <a:lstStyle/>
          <a:p>
            <a:pPr>
              <a:lnSpc>
                <a:spcPct val="107000"/>
              </a:lnSpc>
              <a:spcAft>
                <a:spcPts val="800"/>
              </a:spcAft>
            </a:pPr>
            <a:r>
              <a:rPr lang="ru-RU" sz="2400" b="1" dirty="0">
                <a:solidFill>
                  <a:srgbClr val="7030A0"/>
                </a:solidFill>
                <a:latin typeface="Arial" panose="020B0604020202020204" pitchFamily="34" charset="0"/>
                <a:ea typeface="Calibri" panose="020F0502020204030204" pitchFamily="34" charset="0"/>
                <a:cs typeface="Times New Roman" panose="02020603050405020304" pitchFamily="18" charset="0"/>
              </a:rPr>
              <a:t>у меня</a:t>
            </a:r>
            <a:endParaRPr lang="cs-CZ" sz="1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b="1" dirty="0">
                <a:solidFill>
                  <a:srgbClr val="7030A0"/>
                </a:solidFill>
                <a:latin typeface="Arial" panose="020B0604020202020204" pitchFamily="34" charset="0"/>
                <a:ea typeface="Calibri" panose="020F0502020204030204" pitchFamily="34" charset="0"/>
                <a:cs typeface="Times New Roman" panose="02020603050405020304" pitchFamily="18" charset="0"/>
              </a:rPr>
              <a:t>у тебя </a:t>
            </a:r>
            <a:endParaRPr lang="cs-CZ" sz="1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b="1" dirty="0">
                <a:solidFill>
                  <a:srgbClr val="7030A0"/>
                </a:solidFill>
                <a:latin typeface="Arial" panose="020B0604020202020204" pitchFamily="34" charset="0"/>
                <a:ea typeface="Calibri" panose="020F0502020204030204" pitchFamily="34" charset="0"/>
                <a:cs typeface="Times New Roman" panose="02020603050405020304" pitchFamily="18" charset="0"/>
              </a:rPr>
              <a:t>у него, нее</a:t>
            </a:r>
            <a:endParaRPr lang="cs-CZ" sz="1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b="1" dirty="0">
                <a:solidFill>
                  <a:srgbClr val="7030A0"/>
                </a:solidFill>
                <a:latin typeface="Arial" panose="020B0604020202020204" pitchFamily="34" charset="0"/>
                <a:ea typeface="Calibri" panose="020F0502020204030204" pitchFamily="34" charset="0"/>
                <a:cs typeface="Times New Roman" panose="02020603050405020304" pitchFamily="18" charset="0"/>
              </a:rPr>
              <a:t>у нас</a:t>
            </a:r>
            <a:endParaRPr lang="cs-CZ" sz="1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b="1" dirty="0">
                <a:solidFill>
                  <a:srgbClr val="7030A0"/>
                </a:solidFill>
                <a:latin typeface="Arial" panose="020B0604020202020204" pitchFamily="34" charset="0"/>
                <a:ea typeface="Calibri" panose="020F0502020204030204" pitchFamily="34" charset="0"/>
                <a:cs typeface="Times New Roman" panose="02020603050405020304" pitchFamily="18" charset="0"/>
              </a:rPr>
              <a:t>у вас</a:t>
            </a:r>
            <a:endParaRPr lang="cs-CZ" sz="1200" b="1" dirty="0">
              <a:latin typeface="Calibri" panose="020F0502020204030204" pitchFamily="34" charset="0"/>
              <a:ea typeface="Calibri" panose="020F0502020204030204" pitchFamily="34" charset="0"/>
              <a:cs typeface="Times New Roman" panose="02020603050405020304" pitchFamily="18" charset="0"/>
            </a:endParaRPr>
          </a:p>
          <a:p>
            <a:r>
              <a:rPr lang="ru-RU" sz="2400" b="1" dirty="0">
                <a:solidFill>
                  <a:srgbClr val="7030A0"/>
                </a:solidFill>
                <a:latin typeface="Arial" panose="020B0604020202020204" pitchFamily="34" charset="0"/>
                <a:ea typeface="Calibri" panose="020F0502020204030204" pitchFamily="34" charset="0"/>
              </a:rPr>
              <a:t>у них</a:t>
            </a:r>
            <a:endParaRPr lang="cs-CZ" b="1" dirty="0"/>
          </a:p>
        </p:txBody>
      </p:sp>
    </p:spTree>
    <p:extLst>
      <p:ext uri="{BB962C8B-B14F-4D97-AF65-F5344CB8AC3E}">
        <p14:creationId xmlns:p14="http://schemas.microsoft.com/office/powerpoint/2010/main" val="28325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F9C2386-E9F5-D19F-3BEA-E79C2131E3D0}"/>
              </a:ext>
            </a:extLst>
          </p:cNvPr>
          <p:cNvSpPr txBox="1"/>
          <p:nvPr/>
        </p:nvSpPr>
        <p:spPr>
          <a:xfrm>
            <a:off x="238298" y="294808"/>
            <a:ext cx="11715403" cy="5945217"/>
          </a:xfrm>
          <a:prstGeom prst="rect">
            <a:avLst/>
          </a:prstGeom>
          <a:noFill/>
        </p:spPr>
        <p:txBody>
          <a:bodyPr wrap="square">
            <a:spAutoFit/>
          </a:bodyPr>
          <a:lstStyle/>
          <a:p>
            <a:pPr marL="0" marR="0">
              <a:spcBef>
                <a:spcPts val="900"/>
              </a:spcBef>
              <a:spcAft>
                <a:spcPts val="1200"/>
              </a:spcAft>
              <a:buNone/>
            </a:pPr>
            <a:r>
              <a:rPr lang="cs-CZ" sz="2100" b="0" u="none" strike="noStrike" dirty="0">
                <a:effectLst/>
                <a:latin typeface="+mn-lt"/>
              </a:rPr>
              <a:t>Vazba </a:t>
            </a:r>
            <a:r>
              <a:rPr lang="cs-CZ" sz="2100" b="1" u="none" strike="noStrike" dirty="0">
                <a:effectLst/>
                <a:latin typeface="+mn-lt"/>
              </a:rPr>
              <a:t>у + 2. p.</a:t>
            </a:r>
            <a:r>
              <a:rPr lang="cs-CZ" sz="2100" b="0" u="none" strike="noStrike" dirty="0">
                <a:effectLst/>
                <a:latin typeface="+mn-lt"/>
              </a:rPr>
              <a:t> může být doplněna slovem </a:t>
            </a:r>
            <a:r>
              <a:rPr lang="cs-CZ" sz="2100" b="1" u="none" strike="noStrike" dirty="0" err="1">
                <a:effectLst/>
                <a:latin typeface="+mn-lt"/>
              </a:rPr>
              <a:t>есть</a:t>
            </a:r>
            <a:r>
              <a:rPr lang="cs-CZ" sz="2100" b="0" u="none" strike="noStrike" dirty="0">
                <a:effectLst/>
                <a:latin typeface="+mn-lt"/>
              </a:rPr>
              <a:t>. Slovo </a:t>
            </a:r>
            <a:r>
              <a:rPr lang="cs-CZ" sz="2100" b="1" u="none" strike="noStrike" dirty="0" err="1">
                <a:effectLst/>
                <a:latin typeface="+mn-lt"/>
              </a:rPr>
              <a:t>есть</a:t>
            </a:r>
            <a:r>
              <a:rPr lang="cs-CZ" sz="2100" b="0" u="none" strike="noStrike" dirty="0">
                <a:effectLst/>
                <a:latin typeface="+mn-lt"/>
              </a:rPr>
              <a:t> se v této vazbě užívá tehdy, mluví-li se obecně o tom, co kdo má. Při sdělení se blíže </a:t>
            </a:r>
            <a:r>
              <a:rPr lang="cs-CZ" sz="2100" b="1" u="none" strike="noStrike" dirty="0">
                <a:effectLst/>
                <a:latin typeface="+mn-lt"/>
              </a:rPr>
              <a:t>nemluví</a:t>
            </a:r>
            <a:r>
              <a:rPr lang="cs-CZ" sz="2100" b="0" u="none" strike="noStrike" dirty="0">
                <a:effectLst/>
                <a:latin typeface="+mn-lt"/>
              </a:rPr>
              <a:t> o vlastnostech, názvech, jménech a jiných charakteristikách daného předmětu, osoby, zvířete, věci apod. </a:t>
            </a:r>
            <a:r>
              <a:rPr lang="cs-CZ" sz="2100" b="1" u="none" strike="noStrike" dirty="0">
                <a:effectLst/>
                <a:latin typeface="+mn-lt"/>
              </a:rPr>
              <a:t>POZOR!</a:t>
            </a:r>
            <a:r>
              <a:rPr lang="cs-CZ" sz="2100" b="0" u="none" strike="noStrike" dirty="0">
                <a:effectLst/>
                <a:latin typeface="+mn-lt"/>
              </a:rPr>
              <a:t> Slovo </a:t>
            </a:r>
            <a:r>
              <a:rPr lang="cs-CZ" sz="2100" b="1" u="none" strike="noStrike" dirty="0" err="1">
                <a:effectLst/>
                <a:latin typeface="+mn-lt"/>
              </a:rPr>
              <a:t>есть</a:t>
            </a:r>
            <a:r>
              <a:rPr lang="cs-CZ" sz="2100" b="0" u="none" strike="noStrike" dirty="0">
                <a:effectLst/>
                <a:latin typeface="+mn-lt"/>
              </a:rPr>
              <a:t> je vždy přízvučné!</a:t>
            </a:r>
          </a:p>
          <a:p>
            <a:pPr marL="342900" marR="0" indent="-342900" rtl="0">
              <a:spcBef>
                <a:spcPts val="1050"/>
              </a:spcBef>
              <a:spcAft>
                <a:spcPts val="1050"/>
              </a:spcAft>
              <a:buFont typeface="Arial" panose="020B0604020202020204" pitchFamily="34" charset="0"/>
              <a:buChar char="•"/>
            </a:pPr>
            <a:r>
              <a:rPr lang="cs-CZ" sz="2100" b="1" u="none" strike="noStrike" dirty="0">
                <a:effectLst/>
                <a:latin typeface="+mn-lt"/>
              </a:rPr>
              <a:t>У </a:t>
            </a:r>
            <a:r>
              <a:rPr lang="cs-CZ" sz="2100" b="1" u="none" strike="noStrike" dirty="0" err="1">
                <a:effectLst/>
                <a:latin typeface="+mn-lt"/>
              </a:rPr>
              <a:t>меня</a:t>
            </a:r>
            <a:r>
              <a:rPr lang="cs-CZ" sz="2100" b="1" u="none" strike="noStrike" dirty="0">
                <a:effectLst/>
                <a:latin typeface="+mn-lt"/>
              </a:rPr>
              <a:t>́ </a:t>
            </a:r>
            <a:r>
              <a:rPr lang="cs-CZ" sz="2100" b="1" u="none" strike="noStrike" dirty="0" err="1">
                <a:effectLst/>
                <a:latin typeface="+mn-lt"/>
              </a:rPr>
              <a:t>есть</a:t>
            </a:r>
            <a:r>
              <a:rPr lang="cs-CZ" sz="2100" b="1" u="none" strike="noStrike" dirty="0">
                <a:effectLst/>
                <a:latin typeface="+mn-lt"/>
              </a:rPr>
              <a:t> </a:t>
            </a:r>
            <a:r>
              <a:rPr lang="cs-CZ" sz="2100" b="1" u="none" strike="noStrike" dirty="0" err="1">
                <a:effectLst/>
                <a:latin typeface="+mn-lt"/>
              </a:rPr>
              <a:t>сын</a:t>
            </a:r>
            <a:r>
              <a:rPr lang="cs-CZ" sz="2100" b="1" u="none" strike="noStrike" dirty="0">
                <a:effectLst/>
                <a:latin typeface="+mn-lt"/>
              </a:rPr>
              <a:t>.</a:t>
            </a:r>
          </a:p>
          <a:p>
            <a:pPr marL="342900" marR="0" indent="-342900" rtl="0">
              <a:spcBef>
                <a:spcPts val="1050"/>
              </a:spcBef>
              <a:spcAft>
                <a:spcPts val="1050"/>
              </a:spcAft>
              <a:buFont typeface="Arial" panose="020B0604020202020204" pitchFamily="34" charset="0"/>
              <a:buChar char="•"/>
            </a:pPr>
            <a:r>
              <a:rPr lang="cs-CZ" sz="2100" b="1" u="none" strike="noStrike" dirty="0">
                <a:effectLst/>
                <a:latin typeface="+mn-lt"/>
              </a:rPr>
              <a:t>У </a:t>
            </a:r>
            <a:r>
              <a:rPr lang="cs-CZ" sz="2100" b="1" u="none" strike="noStrike" dirty="0" err="1">
                <a:effectLst/>
                <a:latin typeface="+mn-lt"/>
              </a:rPr>
              <a:t>нас</a:t>
            </a:r>
            <a:r>
              <a:rPr lang="cs-CZ" sz="2100" b="1" u="none" strike="noStrike" dirty="0">
                <a:effectLst/>
                <a:latin typeface="+mn-lt"/>
              </a:rPr>
              <a:t> </a:t>
            </a:r>
            <a:r>
              <a:rPr lang="cs-CZ" sz="2100" b="1" u="none" strike="noStrike" dirty="0" err="1">
                <a:effectLst/>
                <a:latin typeface="+mn-lt"/>
              </a:rPr>
              <a:t>есть</a:t>
            </a:r>
            <a:r>
              <a:rPr lang="cs-CZ" sz="2100" b="1" u="none" strike="noStrike" dirty="0">
                <a:effectLst/>
                <a:latin typeface="+mn-lt"/>
              </a:rPr>
              <a:t> </a:t>
            </a:r>
            <a:r>
              <a:rPr lang="cs-CZ" sz="2100" b="1" u="none" strike="noStrike" dirty="0" err="1">
                <a:effectLst/>
                <a:latin typeface="+mn-lt"/>
              </a:rPr>
              <a:t>маши́на</a:t>
            </a:r>
            <a:r>
              <a:rPr lang="cs-CZ" sz="2100" b="1" u="none" strike="noStrike" dirty="0">
                <a:effectLst/>
                <a:latin typeface="+mn-lt"/>
              </a:rPr>
              <a:t>.</a:t>
            </a:r>
          </a:p>
          <a:p>
            <a:pPr marL="342900" marR="0" indent="-342900" rtl="0">
              <a:spcBef>
                <a:spcPts val="1050"/>
              </a:spcBef>
              <a:spcAft>
                <a:spcPts val="1050"/>
              </a:spcAft>
              <a:buFont typeface="Arial" panose="020B0604020202020204" pitchFamily="34" charset="0"/>
              <a:buChar char="•"/>
            </a:pPr>
            <a:r>
              <a:rPr lang="cs-CZ" sz="2100" b="1" u="none" strike="noStrike" dirty="0">
                <a:effectLst/>
                <a:latin typeface="+mn-lt"/>
              </a:rPr>
              <a:t>У </a:t>
            </a:r>
            <a:r>
              <a:rPr lang="cs-CZ" sz="2100" b="1" u="none" strike="noStrike" dirty="0" err="1">
                <a:effectLst/>
                <a:latin typeface="+mn-lt"/>
              </a:rPr>
              <a:t>него</a:t>
            </a:r>
            <a:r>
              <a:rPr lang="cs-CZ" sz="2100" b="1" u="none" strike="noStrike" dirty="0">
                <a:effectLst/>
                <a:latin typeface="+mn-lt"/>
              </a:rPr>
              <a:t>́ </a:t>
            </a:r>
            <a:r>
              <a:rPr lang="cs-CZ" sz="2100" b="1" u="none" strike="noStrike" dirty="0" err="1">
                <a:effectLst/>
                <a:latin typeface="+mn-lt"/>
              </a:rPr>
              <a:t>есть</a:t>
            </a:r>
            <a:r>
              <a:rPr lang="cs-CZ" sz="2100" b="1" u="none" strike="noStrike" dirty="0">
                <a:effectLst/>
                <a:latin typeface="+mn-lt"/>
              </a:rPr>
              <a:t> </a:t>
            </a:r>
            <a:r>
              <a:rPr lang="cs-CZ" sz="2100" b="1" u="none" strike="noStrike" dirty="0" err="1">
                <a:effectLst/>
                <a:latin typeface="+mn-lt"/>
              </a:rPr>
              <a:t>соба́ка</a:t>
            </a:r>
            <a:r>
              <a:rPr lang="cs-CZ" sz="2100" b="1" u="none" strike="noStrike" dirty="0">
                <a:effectLst/>
                <a:latin typeface="+mn-lt"/>
              </a:rPr>
              <a:t> и </a:t>
            </a:r>
            <a:r>
              <a:rPr lang="cs-CZ" sz="2100" b="1" u="none" strike="noStrike" dirty="0" err="1">
                <a:effectLst/>
                <a:latin typeface="+mn-lt"/>
              </a:rPr>
              <a:t>ко́шка</a:t>
            </a:r>
            <a:r>
              <a:rPr lang="cs-CZ" sz="2100" b="1" u="none" strike="noStrike" dirty="0">
                <a:effectLst/>
                <a:latin typeface="+mn-lt"/>
              </a:rPr>
              <a:t>.</a:t>
            </a:r>
          </a:p>
          <a:p>
            <a:pPr marL="0" marR="0">
              <a:spcBef>
                <a:spcPts val="900"/>
              </a:spcBef>
              <a:spcAft>
                <a:spcPts val="1200"/>
              </a:spcAft>
              <a:buNone/>
            </a:pPr>
            <a:r>
              <a:rPr lang="cs-CZ" sz="2100" b="0" u="none" strike="noStrike" dirty="0">
                <a:effectLst/>
                <a:latin typeface="+mn-lt"/>
              </a:rPr>
              <a:t>Pokud se ale nesděluje pouze to, že někdo něco/někoho má (vlastní), ale hovoří se i o určité vlastnosti daného předmětu, osoby či o počtu a dalších charakteristikách předmětů, osob, zvířat aj., slovo </a:t>
            </a:r>
            <a:r>
              <a:rPr lang="cs-CZ" sz="2100" b="1" u="none" strike="noStrike" dirty="0" err="1">
                <a:effectLst/>
                <a:latin typeface="+mn-lt"/>
              </a:rPr>
              <a:t>есть</a:t>
            </a:r>
            <a:r>
              <a:rPr lang="cs-CZ" sz="2100" b="1" u="none" strike="noStrike" dirty="0">
                <a:effectLst/>
                <a:latin typeface="+mn-lt"/>
              </a:rPr>
              <a:t> se nepoužívá</a:t>
            </a:r>
            <a:r>
              <a:rPr lang="cs-CZ" sz="2100" b="0" u="none" strike="noStrike" dirty="0">
                <a:effectLst/>
                <a:latin typeface="+mn-lt"/>
              </a:rPr>
              <a:t>:</a:t>
            </a:r>
          </a:p>
          <a:p>
            <a:pPr marL="342900" marR="0" indent="-342900" rtl="0">
              <a:spcBef>
                <a:spcPts val="1050"/>
              </a:spcBef>
              <a:spcAft>
                <a:spcPts val="1050"/>
              </a:spcAft>
              <a:buFont typeface="Arial" panose="020B0604020202020204" pitchFamily="34" charset="0"/>
              <a:buChar char="•"/>
            </a:pPr>
            <a:r>
              <a:rPr lang="cs-CZ" sz="2100" b="1" u="none" strike="noStrike" dirty="0">
                <a:effectLst/>
                <a:latin typeface="+mn-lt"/>
              </a:rPr>
              <a:t>У </a:t>
            </a:r>
            <a:r>
              <a:rPr lang="cs-CZ" sz="2100" b="1" u="none" strike="noStrike" dirty="0" err="1">
                <a:effectLst/>
                <a:latin typeface="+mn-lt"/>
              </a:rPr>
              <a:t>меня</a:t>
            </a:r>
            <a:r>
              <a:rPr lang="cs-CZ" sz="2100" b="1" u="none" strike="noStrike" dirty="0">
                <a:effectLst/>
                <a:latin typeface="+mn-lt"/>
              </a:rPr>
              <a:t>́ </a:t>
            </a:r>
            <a:r>
              <a:rPr lang="cs-CZ" sz="2100" b="1" u="none" strike="noStrike" dirty="0" err="1">
                <a:effectLst/>
                <a:latin typeface="+mn-lt"/>
              </a:rPr>
              <a:t>сын</a:t>
            </a:r>
            <a:r>
              <a:rPr lang="cs-CZ" sz="2100" b="1" u="none" strike="noStrike" dirty="0">
                <a:effectLst/>
                <a:latin typeface="+mn-lt"/>
              </a:rPr>
              <a:t> </a:t>
            </a:r>
            <a:r>
              <a:rPr lang="cs-CZ" sz="2100" b="1" u="none" strike="noStrike" dirty="0" err="1">
                <a:effectLst/>
                <a:latin typeface="+mn-lt"/>
              </a:rPr>
              <a:t>Ива́н</a:t>
            </a:r>
            <a:r>
              <a:rPr lang="cs-CZ" sz="2100" b="1" u="none" strike="noStrike" dirty="0">
                <a:effectLst/>
                <a:latin typeface="+mn-lt"/>
              </a:rPr>
              <a:t>.</a:t>
            </a:r>
          </a:p>
          <a:p>
            <a:pPr marL="342900" marR="0" indent="-342900" rtl="0">
              <a:spcBef>
                <a:spcPts val="1050"/>
              </a:spcBef>
              <a:spcAft>
                <a:spcPts val="1050"/>
              </a:spcAft>
              <a:buFont typeface="Arial" panose="020B0604020202020204" pitchFamily="34" charset="0"/>
              <a:buChar char="•"/>
            </a:pPr>
            <a:r>
              <a:rPr lang="cs-CZ" sz="2100" b="1" u="none" strike="noStrike" dirty="0">
                <a:effectLst/>
                <a:latin typeface="+mn-lt"/>
              </a:rPr>
              <a:t>У </a:t>
            </a:r>
            <a:r>
              <a:rPr lang="cs-CZ" sz="2100" b="1" u="none" strike="noStrike" dirty="0" err="1">
                <a:effectLst/>
                <a:latin typeface="+mn-lt"/>
              </a:rPr>
              <a:t>нас</a:t>
            </a:r>
            <a:r>
              <a:rPr lang="cs-CZ" sz="2100" b="1" u="none" strike="noStrike" dirty="0">
                <a:effectLst/>
                <a:latin typeface="+mn-lt"/>
              </a:rPr>
              <a:t> </a:t>
            </a:r>
            <a:r>
              <a:rPr lang="cs-CZ" sz="2100" b="1" u="none" strike="noStrike" dirty="0" err="1">
                <a:effectLst/>
                <a:latin typeface="+mn-lt"/>
              </a:rPr>
              <a:t>но́вая</a:t>
            </a:r>
            <a:r>
              <a:rPr lang="cs-CZ" sz="2100" b="1" u="none" strike="noStrike" dirty="0">
                <a:effectLst/>
                <a:latin typeface="+mn-lt"/>
              </a:rPr>
              <a:t> </a:t>
            </a:r>
            <a:r>
              <a:rPr lang="cs-CZ" sz="2100" b="1" u="none" strike="noStrike" dirty="0" err="1">
                <a:effectLst/>
                <a:latin typeface="+mn-lt"/>
              </a:rPr>
              <a:t>маши́на</a:t>
            </a:r>
            <a:r>
              <a:rPr lang="cs-CZ" sz="2100" b="1" u="none" strike="noStrike" dirty="0">
                <a:effectLst/>
                <a:latin typeface="+mn-lt"/>
              </a:rPr>
              <a:t>.</a:t>
            </a:r>
          </a:p>
          <a:p>
            <a:pPr marL="342900" marR="0" indent="-342900" rtl="0">
              <a:spcBef>
                <a:spcPts val="1050"/>
              </a:spcBef>
              <a:spcAft>
                <a:spcPts val="1050"/>
              </a:spcAft>
              <a:buFont typeface="Arial" panose="020B0604020202020204" pitchFamily="34" charset="0"/>
              <a:buChar char="•"/>
            </a:pPr>
            <a:r>
              <a:rPr lang="cs-CZ" sz="2100" b="1" u="none" strike="noStrike" dirty="0">
                <a:effectLst/>
                <a:latin typeface="+mn-lt"/>
              </a:rPr>
              <a:t>У </a:t>
            </a:r>
            <a:r>
              <a:rPr lang="cs-CZ" sz="2100" b="1" u="none" strike="noStrike" dirty="0" err="1">
                <a:effectLst/>
                <a:latin typeface="+mn-lt"/>
              </a:rPr>
              <a:t>него</a:t>
            </a:r>
            <a:r>
              <a:rPr lang="cs-CZ" sz="2100" b="1" u="none" strike="noStrike" dirty="0">
                <a:effectLst/>
                <a:latin typeface="+mn-lt"/>
              </a:rPr>
              <a:t>́ </a:t>
            </a:r>
            <a:r>
              <a:rPr lang="cs-CZ" sz="2100" b="1" u="none" strike="noStrike" dirty="0" err="1">
                <a:effectLst/>
                <a:latin typeface="+mn-lt"/>
              </a:rPr>
              <a:t>две</a:t>
            </a:r>
            <a:r>
              <a:rPr lang="cs-CZ" sz="2100" b="1" u="none" strike="noStrike" dirty="0">
                <a:effectLst/>
                <a:latin typeface="+mn-lt"/>
              </a:rPr>
              <a:t> </a:t>
            </a:r>
            <a:r>
              <a:rPr lang="cs-CZ" sz="2100" b="1" u="none" strike="noStrike" dirty="0" err="1">
                <a:effectLst/>
                <a:latin typeface="+mn-lt"/>
              </a:rPr>
              <a:t>соба́ки</a:t>
            </a:r>
            <a:r>
              <a:rPr lang="cs-CZ" sz="2100" b="1" u="none" strike="noStrike" dirty="0">
                <a:effectLst/>
                <a:latin typeface="+mn-lt"/>
              </a:rPr>
              <a:t> и </a:t>
            </a:r>
            <a:r>
              <a:rPr lang="cs-CZ" sz="2100" b="1" u="none" strike="noStrike" dirty="0" err="1">
                <a:effectLst/>
                <a:latin typeface="+mn-lt"/>
              </a:rPr>
              <a:t>три</a:t>
            </a:r>
            <a:r>
              <a:rPr lang="cs-CZ" sz="2100" b="1" u="none" strike="noStrike" dirty="0">
                <a:effectLst/>
                <a:latin typeface="+mn-lt"/>
              </a:rPr>
              <a:t> </a:t>
            </a:r>
            <a:r>
              <a:rPr lang="cs-CZ" sz="2100" b="1" u="none" strike="noStrike" dirty="0" err="1">
                <a:effectLst/>
                <a:latin typeface="+mn-lt"/>
              </a:rPr>
              <a:t>ко́шки</a:t>
            </a:r>
            <a:r>
              <a:rPr lang="cs-CZ" sz="2100" b="1" u="none" strike="noStrike" dirty="0">
                <a:effectLst/>
                <a:latin typeface="+mn-lt"/>
              </a:rPr>
              <a:t>.</a:t>
            </a:r>
            <a:endParaRPr lang="cs-CZ" sz="2100" b="1" u="none" strike="noStrike" dirty="0">
              <a:effectLst/>
              <a:latin typeface="Courier New" panose="02070309020205020404" pitchFamily="49" charset="0"/>
            </a:endParaRPr>
          </a:p>
        </p:txBody>
      </p:sp>
    </p:spTree>
    <p:extLst>
      <p:ext uri="{BB962C8B-B14F-4D97-AF65-F5344CB8AC3E}">
        <p14:creationId xmlns:p14="http://schemas.microsoft.com/office/powerpoint/2010/main" val="1154402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7ED3E7F-B80E-C290-E140-957BCFE7F4B1}"/>
              </a:ext>
            </a:extLst>
          </p:cNvPr>
          <p:cNvSpPr txBox="1"/>
          <p:nvPr/>
        </p:nvSpPr>
        <p:spPr>
          <a:xfrm>
            <a:off x="213360" y="432263"/>
            <a:ext cx="11765280" cy="5855449"/>
          </a:xfrm>
          <a:prstGeom prst="rect">
            <a:avLst/>
          </a:prstGeom>
          <a:noFill/>
        </p:spPr>
        <p:txBody>
          <a:bodyPr wrap="square">
            <a:spAutoFit/>
          </a:bodyPr>
          <a:lstStyle/>
          <a:p>
            <a:pPr marL="0" marR="0">
              <a:spcBef>
                <a:spcPts val="900"/>
              </a:spcBef>
              <a:spcAft>
                <a:spcPts val="1200"/>
              </a:spcAft>
              <a:buNone/>
            </a:pPr>
            <a:r>
              <a:rPr lang="cs-CZ" sz="2100" b="1" u="sng" strike="noStrike" dirty="0">
                <a:effectLst/>
                <a:latin typeface="+mn-lt"/>
              </a:rPr>
              <a:t>2.</a:t>
            </a:r>
            <a:r>
              <a:rPr lang="cs-CZ" sz="2100" b="0" u="none" strike="noStrike" dirty="0">
                <a:effectLst/>
                <a:latin typeface="+mn-lt"/>
              </a:rPr>
              <a:t> Doplňte do textu slova uvedená v závorce: (</a:t>
            </a:r>
            <a:r>
              <a:rPr lang="cs-CZ" sz="2100" b="0" u="none" strike="noStrike" dirty="0" err="1">
                <a:effectLst/>
                <a:latin typeface="+mn-lt"/>
              </a:rPr>
              <a:t>вас</a:t>
            </a:r>
            <a:r>
              <a:rPr lang="cs-CZ" sz="2100" b="0" u="none" strike="noStrike" dirty="0">
                <a:effectLst/>
                <a:latin typeface="+mn-lt"/>
              </a:rPr>
              <a:t>, </a:t>
            </a:r>
            <a:r>
              <a:rPr lang="cs-CZ" sz="2100" b="0" u="none" strike="noStrike" dirty="0" err="1">
                <a:effectLst/>
                <a:latin typeface="+mn-lt"/>
              </a:rPr>
              <a:t>нас</a:t>
            </a:r>
            <a:r>
              <a:rPr lang="cs-CZ" sz="2100" b="0" u="none" strike="noStrike" dirty="0">
                <a:effectLst/>
                <a:latin typeface="+mn-lt"/>
              </a:rPr>
              <a:t>, </a:t>
            </a:r>
            <a:r>
              <a:rPr lang="cs-CZ" sz="2100" b="0" u="none" strike="noStrike" dirty="0" err="1">
                <a:effectLst/>
                <a:latin typeface="+mn-lt"/>
              </a:rPr>
              <a:t>Макси́ма</a:t>
            </a:r>
            <a:r>
              <a:rPr lang="cs-CZ" sz="2100" b="0" u="none" strike="noStrike" dirty="0">
                <a:effectLst/>
                <a:latin typeface="+mn-lt"/>
              </a:rPr>
              <a:t>, </a:t>
            </a:r>
            <a:r>
              <a:rPr lang="cs-CZ" sz="2100" b="0" u="none" strike="noStrike" dirty="0" err="1">
                <a:effectLst/>
                <a:latin typeface="+mn-lt"/>
              </a:rPr>
              <a:t>Пе́тера</a:t>
            </a:r>
            <a:r>
              <a:rPr lang="cs-CZ" sz="2100" b="0" u="none" strike="noStrike" dirty="0">
                <a:effectLst/>
                <a:latin typeface="+mn-lt"/>
              </a:rPr>
              <a:t>, </a:t>
            </a:r>
            <a:r>
              <a:rPr lang="cs-CZ" sz="2100" b="0" u="none" strike="noStrike" dirty="0" err="1">
                <a:effectLst/>
                <a:latin typeface="+mn-lt"/>
              </a:rPr>
              <a:t>Ви́ктора</a:t>
            </a:r>
            <a:r>
              <a:rPr lang="cs-CZ" sz="2100" b="0" u="none" strike="noStrike" dirty="0">
                <a:effectLst/>
                <a:latin typeface="+mn-lt"/>
              </a:rPr>
              <a:t>, </a:t>
            </a:r>
            <a:r>
              <a:rPr lang="cs-CZ" sz="2100" b="0" u="none" strike="noStrike" dirty="0" err="1">
                <a:effectLst/>
                <a:latin typeface="+mn-lt"/>
              </a:rPr>
              <a:t>Ма́рка</a:t>
            </a:r>
            <a:r>
              <a:rPr lang="cs-CZ" sz="2100" b="0" u="none" strike="noStrike" dirty="0">
                <a:effectLst/>
                <a:latin typeface="+mn-lt"/>
              </a:rPr>
              <a:t>, </a:t>
            </a:r>
            <a:r>
              <a:rPr lang="cs-CZ" sz="2100" b="0" u="none" strike="noStrike" dirty="0" err="1">
                <a:effectLst/>
                <a:latin typeface="+mn-lt"/>
              </a:rPr>
              <a:t>тебя</a:t>
            </a:r>
            <a:r>
              <a:rPr lang="cs-CZ" sz="2100" b="0" u="none" strike="noStrike" dirty="0">
                <a:effectLst/>
                <a:latin typeface="+mn-lt"/>
              </a:rPr>
              <a:t>́, </a:t>
            </a:r>
            <a:r>
              <a:rPr lang="cs-CZ" sz="2100" b="0" u="none" strike="noStrike" dirty="0" err="1">
                <a:effectLst/>
                <a:latin typeface="+mn-lt"/>
              </a:rPr>
              <a:t>Ва́цлава</a:t>
            </a:r>
            <a:r>
              <a:rPr lang="cs-CZ" sz="2100" b="0" u="none" strike="noStrike" dirty="0">
                <a:effectLst/>
                <a:latin typeface="+mn-lt"/>
              </a:rPr>
              <a:t>) </a:t>
            </a:r>
            <a:endParaRPr lang="ru-RU" sz="2100" b="0" u="none" strike="noStrike" dirty="0">
              <a:effectLst/>
              <a:latin typeface="+mn-lt"/>
            </a:endParaRPr>
          </a:p>
          <a:p>
            <a:pPr marL="0" marR="0">
              <a:spcBef>
                <a:spcPts val="900"/>
              </a:spcBef>
              <a:spcAft>
                <a:spcPts val="1200"/>
              </a:spcAft>
              <a:buNone/>
            </a:pPr>
            <a:r>
              <a:rPr lang="cs-CZ" sz="2100" b="1" u="none" strike="noStrike" dirty="0">
                <a:effectLst/>
                <a:latin typeface="+mn-lt"/>
              </a:rPr>
              <a:t>1.</a:t>
            </a:r>
            <a:r>
              <a:rPr lang="cs-CZ" sz="2100" b="0" u="none" strike="noStrike" dirty="0">
                <a:effectLst/>
                <a:latin typeface="+mn-lt"/>
              </a:rPr>
              <a:t> У .......... </a:t>
            </a:r>
            <a:r>
              <a:rPr lang="cs-CZ" sz="2100" b="0" u="none" strike="noStrike" dirty="0" err="1">
                <a:effectLst/>
                <a:latin typeface="+mn-lt"/>
              </a:rPr>
              <a:t>соба́ка</a:t>
            </a:r>
            <a:r>
              <a:rPr lang="cs-CZ" sz="2100" b="0" u="none" strike="noStrike" dirty="0">
                <a:effectLst/>
                <a:latin typeface="+mn-lt"/>
              </a:rPr>
              <a:t> </a:t>
            </a:r>
            <a:r>
              <a:rPr lang="cs-CZ" sz="2100" b="0" u="none" strike="noStrike" dirty="0" err="1">
                <a:effectLst/>
                <a:latin typeface="+mn-lt"/>
              </a:rPr>
              <a:t>Жу́чка</a:t>
            </a:r>
            <a:r>
              <a:rPr lang="cs-CZ" sz="2100" b="0" u="none" strike="noStrike" dirty="0">
                <a:effectLst/>
                <a:latin typeface="+mn-lt"/>
              </a:rPr>
              <a:t>. </a:t>
            </a:r>
            <a:r>
              <a:rPr lang="cs-CZ" sz="2100" b="1" u="none" strike="noStrike" dirty="0">
                <a:effectLst/>
                <a:latin typeface="+mn-lt"/>
              </a:rPr>
              <a:t>2.</a:t>
            </a:r>
            <a:r>
              <a:rPr lang="cs-CZ" sz="2100" b="0" u="none" strike="noStrike" dirty="0">
                <a:effectLst/>
                <a:latin typeface="+mn-lt"/>
              </a:rPr>
              <a:t> У .......... </a:t>
            </a:r>
            <a:r>
              <a:rPr lang="cs-CZ" sz="2100" b="0" u="none" strike="noStrike" dirty="0" err="1">
                <a:effectLst/>
                <a:latin typeface="+mn-lt"/>
              </a:rPr>
              <a:t>ко́шка</a:t>
            </a:r>
            <a:r>
              <a:rPr lang="cs-CZ" sz="2100" b="0" u="none" strike="noStrike" dirty="0">
                <a:effectLst/>
                <a:latin typeface="+mn-lt"/>
              </a:rPr>
              <a:t> </a:t>
            </a:r>
            <a:r>
              <a:rPr lang="cs-CZ" sz="2100" b="0" u="none" strike="noStrike" dirty="0" err="1">
                <a:effectLst/>
                <a:latin typeface="+mn-lt"/>
              </a:rPr>
              <a:t>Ма́шка</a:t>
            </a:r>
            <a:r>
              <a:rPr lang="cs-CZ" sz="2100" b="0" u="none" strike="noStrike" dirty="0">
                <a:effectLst/>
                <a:latin typeface="+mn-lt"/>
              </a:rPr>
              <a:t>. </a:t>
            </a:r>
            <a:r>
              <a:rPr lang="cs-CZ" sz="2100" b="1" u="none" strike="noStrike" dirty="0">
                <a:effectLst/>
                <a:latin typeface="+mn-lt"/>
              </a:rPr>
              <a:t>3.</a:t>
            </a:r>
            <a:r>
              <a:rPr lang="cs-CZ" sz="2100" b="0" u="none" strike="noStrike" dirty="0">
                <a:effectLst/>
                <a:latin typeface="+mn-lt"/>
              </a:rPr>
              <a:t> У .......... </a:t>
            </a:r>
            <a:r>
              <a:rPr lang="cs-CZ" sz="2100" b="0" u="none" strike="noStrike" dirty="0" err="1">
                <a:effectLst/>
                <a:latin typeface="+mn-lt"/>
              </a:rPr>
              <a:t>но́вый</a:t>
            </a:r>
            <a:r>
              <a:rPr lang="cs-CZ" sz="2100" b="0" u="none" strike="noStrike" dirty="0">
                <a:effectLst/>
                <a:latin typeface="+mn-lt"/>
              </a:rPr>
              <a:t> </a:t>
            </a:r>
            <a:r>
              <a:rPr lang="cs-CZ" sz="2100" b="0" u="none" strike="noStrike" dirty="0" err="1">
                <a:effectLst/>
                <a:latin typeface="+mn-lt"/>
              </a:rPr>
              <a:t>журна́л</a:t>
            </a:r>
            <a:r>
              <a:rPr lang="cs-CZ" sz="2100" b="0" u="none" strike="noStrike" dirty="0">
                <a:effectLst/>
                <a:latin typeface="+mn-lt"/>
              </a:rPr>
              <a:t>. </a:t>
            </a:r>
            <a:r>
              <a:rPr lang="cs-CZ" sz="2100" b="1" u="none" strike="noStrike" dirty="0">
                <a:effectLst/>
                <a:latin typeface="+mn-lt"/>
              </a:rPr>
              <a:t>4.</a:t>
            </a:r>
            <a:r>
              <a:rPr lang="cs-CZ" sz="2100" b="0" u="none" strike="noStrike" dirty="0">
                <a:effectLst/>
                <a:latin typeface="+mn-lt"/>
              </a:rPr>
              <a:t> У .......... </a:t>
            </a:r>
            <a:r>
              <a:rPr lang="cs-CZ" sz="2100" b="0" u="none" strike="noStrike" dirty="0" err="1">
                <a:effectLst/>
                <a:latin typeface="+mn-lt"/>
              </a:rPr>
              <a:t>сто</a:t>
            </a:r>
            <a:r>
              <a:rPr lang="cs-CZ" sz="2100" b="0" u="none" strike="noStrike" dirty="0">
                <a:effectLst/>
                <a:latin typeface="+mn-lt"/>
              </a:rPr>
              <a:t> </a:t>
            </a:r>
            <a:r>
              <a:rPr lang="cs-CZ" sz="2100" b="0" u="none" strike="noStrike" dirty="0" err="1">
                <a:effectLst/>
                <a:latin typeface="+mn-lt"/>
              </a:rPr>
              <a:t>крон</a:t>
            </a:r>
            <a:r>
              <a:rPr lang="cs-CZ" sz="2100" b="0" u="none" strike="noStrike" dirty="0">
                <a:effectLst/>
                <a:latin typeface="+mn-lt"/>
              </a:rPr>
              <a:t>. </a:t>
            </a:r>
            <a:r>
              <a:rPr lang="cs-CZ" sz="2100" b="1" u="none" strike="noStrike" dirty="0">
                <a:effectLst/>
                <a:latin typeface="+mn-lt"/>
              </a:rPr>
              <a:t>5.</a:t>
            </a:r>
            <a:r>
              <a:rPr lang="cs-CZ" sz="2100" b="0" u="none" strike="noStrike" dirty="0">
                <a:effectLst/>
                <a:latin typeface="+mn-lt"/>
              </a:rPr>
              <a:t> У </a:t>
            </a:r>
            <a:r>
              <a:rPr lang="cs-CZ" sz="2100" b="0" u="none" strike="noStrike" dirty="0" err="1">
                <a:effectLst/>
                <a:latin typeface="+mn-lt"/>
              </a:rPr>
              <a:t>кота</a:t>
            </a:r>
            <a:r>
              <a:rPr lang="cs-CZ" sz="2100" b="0" u="none" strike="noStrike" dirty="0">
                <a:effectLst/>
                <a:latin typeface="+mn-lt"/>
              </a:rPr>
              <a:t>́ .......... </a:t>
            </a:r>
            <a:r>
              <a:rPr lang="cs-CZ" sz="2100" b="0" u="none" strike="noStrike" dirty="0" err="1">
                <a:effectLst/>
                <a:latin typeface="+mn-lt"/>
              </a:rPr>
              <a:t>краси́вые</a:t>
            </a:r>
            <a:r>
              <a:rPr lang="cs-CZ" sz="2100" b="0" u="none" strike="noStrike" dirty="0">
                <a:effectLst/>
                <a:latin typeface="+mn-lt"/>
              </a:rPr>
              <a:t> </a:t>
            </a:r>
            <a:r>
              <a:rPr lang="cs-CZ" sz="2100" b="0" u="none" strike="noStrike" dirty="0" err="1">
                <a:effectLst/>
                <a:latin typeface="+mn-lt"/>
              </a:rPr>
              <a:t>глаза</a:t>
            </a:r>
            <a:r>
              <a:rPr lang="cs-CZ" sz="2100" b="0" u="none" strike="noStrike" dirty="0">
                <a:effectLst/>
                <a:latin typeface="+mn-lt"/>
              </a:rPr>
              <a:t>́. </a:t>
            </a:r>
            <a:r>
              <a:rPr lang="cs-CZ" sz="2100" b="1" u="none" strike="noStrike" dirty="0">
                <a:effectLst/>
                <a:latin typeface="+mn-lt"/>
              </a:rPr>
              <a:t>6.</a:t>
            </a:r>
            <a:r>
              <a:rPr lang="cs-CZ" sz="2100" b="0" u="none" strike="noStrike" dirty="0">
                <a:effectLst/>
                <a:latin typeface="+mn-lt"/>
              </a:rPr>
              <a:t> У .......... </a:t>
            </a:r>
            <a:r>
              <a:rPr lang="cs-CZ" sz="2100" b="0" u="none" strike="noStrike" dirty="0" err="1">
                <a:effectLst/>
                <a:latin typeface="+mn-lt"/>
              </a:rPr>
              <a:t>но́вый</a:t>
            </a:r>
            <a:r>
              <a:rPr lang="cs-CZ" sz="2100" b="0" u="none" strike="noStrike" dirty="0">
                <a:effectLst/>
                <a:latin typeface="+mn-lt"/>
              </a:rPr>
              <a:t> </a:t>
            </a:r>
            <a:r>
              <a:rPr lang="cs-CZ" sz="2100" b="0" u="none" strike="noStrike" dirty="0" err="1">
                <a:effectLst/>
                <a:latin typeface="+mn-lt"/>
              </a:rPr>
              <a:t>дом</a:t>
            </a:r>
            <a:r>
              <a:rPr lang="cs-CZ" sz="2100" b="0" u="none" strike="noStrike" dirty="0">
                <a:effectLst/>
                <a:latin typeface="+mn-lt"/>
              </a:rPr>
              <a:t>. </a:t>
            </a:r>
            <a:r>
              <a:rPr lang="cs-CZ" sz="2100" b="1" u="none" strike="noStrike" dirty="0">
                <a:effectLst/>
                <a:latin typeface="+mn-lt"/>
              </a:rPr>
              <a:t>7.</a:t>
            </a:r>
            <a:r>
              <a:rPr lang="cs-CZ" sz="2100" b="0" u="none" strike="noStrike" dirty="0">
                <a:effectLst/>
                <a:latin typeface="+mn-lt"/>
              </a:rPr>
              <a:t> У .......... </a:t>
            </a:r>
            <a:r>
              <a:rPr lang="cs-CZ" sz="2100" b="0" u="none" strike="noStrike" dirty="0" err="1">
                <a:effectLst/>
                <a:latin typeface="+mn-lt"/>
              </a:rPr>
              <a:t>но́вая</a:t>
            </a:r>
            <a:r>
              <a:rPr lang="cs-CZ" sz="2100" b="0" u="none" strike="noStrike" dirty="0">
                <a:effectLst/>
                <a:latin typeface="+mn-lt"/>
              </a:rPr>
              <a:t> </a:t>
            </a:r>
            <a:r>
              <a:rPr lang="cs-CZ" sz="2100" b="0" u="none" strike="noStrike" dirty="0" err="1">
                <a:effectLst/>
                <a:latin typeface="+mn-lt"/>
              </a:rPr>
              <a:t>маши́на</a:t>
            </a:r>
            <a:r>
              <a:rPr lang="cs-CZ" sz="2100" b="0" u="none" strike="noStrike" dirty="0">
                <a:effectLst/>
                <a:latin typeface="+mn-lt"/>
              </a:rPr>
              <a:t>. </a:t>
            </a:r>
            <a:r>
              <a:rPr lang="cs-CZ" sz="2100" b="1" u="none" strike="noStrike" dirty="0">
                <a:effectLst/>
                <a:latin typeface="+mn-lt"/>
              </a:rPr>
              <a:t>8.</a:t>
            </a:r>
            <a:r>
              <a:rPr lang="cs-CZ" sz="2100" b="0" u="none" strike="noStrike" dirty="0">
                <a:effectLst/>
                <a:latin typeface="+mn-lt"/>
              </a:rPr>
              <a:t> У .......... </a:t>
            </a:r>
            <a:r>
              <a:rPr lang="cs-CZ" sz="2100" b="0" u="none" strike="noStrike" dirty="0" err="1">
                <a:effectLst/>
                <a:latin typeface="+mn-lt"/>
              </a:rPr>
              <a:t>внук</a:t>
            </a:r>
            <a:r>
              <a:rPr lang="cs-CZ" sz="2100" b="0" u="none" strike="noStrike" dirty="0">
                <a:effectLst/>
                <a:latin typeface="+mn-lt"/>
              </a:rPr>
              <a:t> </a:t>
            </a:r>
            <a:r>
              <a:rPr lang="cs-CZ" sz="2100" b="0" u="none" strike="noStrike" dirty="0" err="1">
                <a:effectLst/>
                <a:latin typeface="+mn-lt"/>
              </a:rPr>
              <a:t>Ди́ма</a:t>
            </a:r>
            <a:r>
              <a:rPr lang="cs-CZ" sz="2100" b="0" u="none" strike="noStrike" dirty="0">
                <a:effectLst/>
                <a:latin typeface="+mn-lt"/>
              </a:rPr>
              <a:t>.</a:t>
            </a:r>
            <a:endParaRPr lang="ru-RU" sz="2100" b="0" u="none" strike="noStrike" dirty="0">
              <a:effectLst/>
              <a:latin typeface="+mn-lt"/>
            </a:endParaRPr>
          </a:p>
          <a:p>
            <a:pPr marL="0" marR="0">
              <a:spcBef>
                <a:spcPts val="900"/>
              </a:spcBef>
              <a:spcAft>
                <a:spcPts val="1200"/>
              </a:spcAft>
              <a:buNone/>
            </a:pPr>
            <a:endParaRPr lang="cs-CZ" sz="2100" b="0" u="none" strike="noStrike" dirty="0">
              <a:effectLst/>
              <a:latin typeface="+mn-lt"/>
            </a:endParaRPr>
          </a:p>
          <a:p>
            <a:pPr marL="0" marR="0">
              <a:spcBef>
                <a:spcPts val="900"/>
              </a:spcBef>
              <a:spcAft>
                <a:spcPts val="1200"/>
              </a:spcAft>
              <a:buNone/>
            </a:pPr>
            <a:r>
              <a:rPr lang="cs-CZ" sz="2100" b="1" u="sng" strike="noStrike" dirty="0">
                <a:effectLst/>
                <a:latin typeface="+mn-lt"/>
              </a:rPr>
              <a:t>3.</a:t>
            </a:r>
            <a:r>
              <a:rPr lang="cs-CZ" sz="2100" b="0" u="none" strike="noStrike" dirty="0">
                <a:effectLst/>
                <a:latin typeface="+mn-lt"/>
              </a:rPr>
              <a:t> Doplňte podstatná jména mužského rodu ve druhém pádu. Věty přeložte: </a:t>
            </a:r>
            <a:endParaRPr lang="ru-RU" sz="2100" b="0" u="none" strike="noStrike" dirty="0">
              <a:effectLst/>
              <a:latin typeface="+mn-lt"/>
            </a:endParaRPr>
          </a:p>
          <a:p>
            <a:pPr marL="457200" marR="0" indent="-457200">
              <a:spcBef>
                <a:spcPts val="900"/>
              </a:spcBef>
              <a:spcAft>
                <a:spcPts val="1200"/>
              </a:spcAft>
              <a:buAutoNum type="arabicPeriod"/>
            </a:pPr>
            <a:r>
              <a:rPr lang="cs-CZ" sz="2100" b="0" u="none" strike="noStrike" dirty="0">
                <a:effectLst/>
                <a:latin typeface="+mn-lt"/>
              </a:rPr>
              <a:t>У (</a:t>
            </a:r>
            <a:r>
              <a:rPr lang="cs-CZ" sz="2100" b="0" u="none" strike="noStrike" dirty="0" err="1">
                <a:effectLst/>
                <a:latin typeface="+mn-lt"/>
              </a:rPr>
              <a:t>внук</a:t>
            </a:r>
            <a:r>
              <a:rPr lang="cs-CZ" sz="2100" b="0" u="none" strike="noStrike" dirty="0">
                <a:effectLst/>
                <a:latin typeface="+mn-lt"/>
              </a:rPr>
              <a:t>)......... </a:t>
            </a:r>
            <a:r>
              <a:rPr lang="cs-CZ" sz="2100" b="0" u="none" strike="noStrike" dirty="0" err="1">
                <a:effectLst/>
                <a:latin typeface="+mn-lt"/>
              </a:rPr>
              <a:t>кот</a:t>
            </a:r>
            <a:r>
              <a:rPr lang="cs-CZ" sz="2100" b="0" u="none" strike="noStrike" dirty="0">
                <a:effectLst/>
                <a:latin typeface="+mn-lt"/>
              </a:rPr>
              <a:t> </a:t>
            </a:r>
            <a:r>
              <a:rPr lang="cs-CZ" sz="2100" b="0" u="none" strike="noStrike" dirty="0" err="1">
                <a:effectLst/>
                <a:latin typeface="+mn-lt"/>
              </a:rPr>
              <a:t>Ба́рсик</a:t>
            </a:r>
            <a:r>
              <a:rPr lang="cs-CZ" sz="2100" b="0" u="none" strike="noStrike" dirty="0">
                <a:effectLst/>
                <a:latin typeface="+mn-lt"/>
              </a:rPr>
              <a:t>. </a:t>
            </a:r>
            <a:r>
              <a:rPr lang="cs-CZ" sz="2100" b="1" u="none" strike="noStrike" dirty="0">
                <a:effectLst/>
                <a:latin typeface="+mn-lt"/>
              </a:rPr>
              <a:t>2.</a:t>
            </a:r>
            <a:r>
              <a:rPr lang="cs-CZ" sz="2100" b="0" u="none" strike="noStrike" dirty="0">
                <a:effectLst/>
                <a:latin typeface="+mn-lt"/>
              </a:rPr>
              <a:t> У (</a:t>
            </a:r>
            <a:r>
              <a:rPr lang="cs-CZ" sz="2100" b="0" u="none" strike="noStrike" dirty="0" err="1">
                <a:effectLst/>
                <a:latin typeface="+mn-lt"/>
              </a:rPr>
              <a:t>Ива́н</a:t>
            </a:r>
            <a:r>
              <a:rPr lang="cs-CZ" sz="2100" b="0" u="none" strike="noStrike" dirty="0">
                <a:effectLst/>
                <a:latin typeface="+mn-lt"/>
              </a:rPr>
              <a:t>) .......... </a:t>
            </a:r>
            <a:r>
              <a:rPr lang="cs-CZ" sz="2100" b="0" u="none" strike="noStrike" dirty="0" err="1">
                <a:effectLst/>
                <a:latin typeface="+mn-lt"/>
              </a:rPr>
              <a:t>краси́вый</a:t>
            </a:r>
            <a:r>
              <a:rPr lang="cs-CZ" sz="2100" b="0" u="none" strike="noStrike" dirty="0">
                <a:effectLst/>
                <a:latin typeface="+mn-lt"/>
              </a:rPr>
              <a:t> </a:t>
            </a:r>
            <a:r>
              <a:rPr lang="cs-CZ" sz="2100" b="0" u="none" strike="noStrike" dirty="0" err="1">
                <a:effectLst/>
                <a:latin typeface="+mn-lt"/>
              </a:rPr>
              <a:t>сад</a:t>
            </a:r>
            <a:r>
              <a:rPr lang="cs-CZ" sz="2100" b="0" u="none" strike="noStrike" dirty="0">
                <a:effectLst/>
                <a:latin typeface="+mn-lt"/>
              </a:rPr>
              <a:t>. </a:t>
            </a:r>
            <a:r>
              <a:rPr lang="cs-CZ" sz="2100" b="1" u="none" strike="noStrike" dirty="0">
                <a:effectLst/>
                <a:latin typeface="+mn-lt"/>
              </a:rPr>
              <a:t>3.</a:t>
            </a:r>
            <a:r>
              <a:rPr lang="cs-CZ" sz="2100" b="0" u="none" strike="noStrike" dirty="0">
                <a:effectLst/>
                <a:latin typeface="+mn-lt"/>
              </a:rPr>
              <a:t> У (</a:t>
            </a:r>
            <a:r>
              <a:rPr lang="cs-CZ" sz="2100" b="0" u="none" strike="noStrike" dirty="0" err="1">
                <a:effectLst/>
                <a:latin typeface="+mn-lt"/>
              </a:rPr>
              <a:t>брат</a:t>
            </a:r>
            <a:r>
              <a:rPr lang="cs-CZ" sz="2100" b="0" u="none" strike="noStrike" dirty="0">
                <a:effectLst/>
                <a:latin typeface="+mn-lt"/>
              </a:rPr>
              <a:t>) .......... </a:t>
            </a:r>
            <a:r>
              <a:rPr lang="cs-CZ" sz="2100" b="0" u="none" strike="noStrike" dirty="0" err="1">
                <a:effectLst/>
                <a:latin typeface="+mn-lt"/>
              </a:rPr>
              <a:t>две</a:t>
            </a:r>
            <a:r>
              <a:rPr lang="cs-CZ" sz="2100" b="0" u="none" strike="noStrike" dirty="0">
                <a:effectLst/>
                <a:latin typeface="+mn-lt"/>
              </a:rPr>
              <a:t> </a:t>
            </a:r>
            <a:r>
              <a:rPr lang="cs-CZ" sz="2100" b="0" u="none" strike="noStrike" dirty="0" err="1">
                <a:effectLst/>
                <a:latin typeface="+mn-lt"/>
              </a:rPr>
              <a:t>кро́ны</a:t>
            </a:r>
            <a:r>
              <a:rPr lang="cs-CZ" sz="2100" b="0" u="none" strike="noStrike" dirty="0">
                <a:effectLst/>
                <a:latin typeface="+mn-lt"/>
              </a:rPr>
              <a:t>. </a:t>
            </a:r>
            <a:r>
              <a:rPr lang="cs-CZ" sz="2100" b="1" u="none" strike="noStrike" dirty="0">
                <a:effectLst/>
                <a:latin typeface="+mn-lt"/>
              </a:rPr>
              <a:t>4.</a:t>
            </a:r>
            <a:r>
              <a:rPr lang="cs-CZ" sz="2100" b="0" u="none" strike="noStrike" dirty="0">
                <a:effectLst/>
                <a:latin typeface="+mn-lt"/>
              </a:rPr>
              <a:t> У (</a:t>
            </a:r>
            <a:r>
              <a:rPr lang="cs-CZ" sz="2100" b="0" u="none" strike="noStrike" dirty="0" err="1">
                <a:effectLst/>
                <a:latin typeface="+mn-lt"/>
              </a:rPr>
              <a:t>Стас</a:t>
            </a:r>
            <a:r>
              <a:rPr lang="cs-CZ" sz="2100" b="0" u="none" strike="noStrike" dirty="0">
                <a:effectLst/>
                <a:latin typeface="+mn-lt"/>
              </a:rPr>
              <a:t>) .......... </a:t>
            </a:r>
            <a:r>
              <a:rPr lang="cs-CZ" sz="2100" b="0" u="none" strike="noStrike" dirty="0" err="1">
                <a:effectLst/>
                <a:latin typeface="+mn-lt"/>
              </a:rPr>
              <a:t>но́вая</a:t>
            </a:r>
            <a:r>
              <a:rPr lang="cs-CZ" sz="2100" b="0" u="none" strike="noStrike" dirty="0">
                <a:effectLst/>
                <a:latin typeface="+mn-lt"/>
              </a:rPr>
              <a:t> </a:t>
            </a:r>
            <a:r>
              <a:rPr lang="cs-CZ" sz="2100" b="0" u="none" strike="noStrike" dirty="0" err="1">
                <a:effectLst/>
                <a:latin typeface="+mn-lt"/>
              </a:rPr>
              <a:t>соба́ка</a:t>
            </a:r>
            <a:r>
              <a:rPr lang="cs-CZ" sz="2100" b="0" u="none" strike="noStrike" dirty="0">
                <a:effectLst/>
                <a:latin typeface="+mn-lt"/>
              </a:rPr>
              <a:t>. </a:t>
            </a:r>
            <a:r>
              <a:rPr lang="cs-CZ" sz="2100" b="1" u="none" strike="noStrike" dirty="0">
                <a:effectLst/>
                <a:latin typeface="+mn-lt"/>
              </a:rPr>
              <a:t>5.</a:t>
            </a:r>
            <a:r>
              <a:rPr lang="cs-CZ" sz="2100" b="0" u="none" strike="noStrike" dirty="0">
                <a:effectLst/>
                <a:latin typeface="+mn-lt"/>
              </a:rPr>
              <a:t> У (</a:t>
            </a:r>
            <a:r>
              <a:rPr lang="cs-CZ" sz="2100" b="0" u="none" strike="noStrike" dirty="0" err="1">
                <a:effectLst/>
                <a:latin typeface="+mn-lt"/>
              </a:rPr>
              <a:t>друг</a:t>
            </a:r>
            <a:r>
              <a:rPr lang="cs-CZ" sz="2100" b="0" u="none" strike="noStrike" dirty="0">
                <a:effectLst/>
                <a:latin typeface="+mn-lt"/>
              </a:rPr>
              <a:t>) .......... </a:t>
            </a:r>
            <a:r>
              <a:rPr lang="cs-CZ" sz="2100" b="0" u="none" strike="noStrike" dirty="0" err="1">
                <a:effectLst/>
                <a:latin typeface="+mn-lt"/>
              </a:rPr>
              <a:t>больша́я</a:t>
            </a:r>
            <a:r>
              <a:rPr lang="cs-CZ" sz="2100" b="0" u="none" strike="noStrike" dirty="0">
                <a:effectLst/>
                <a:latin typeface="+mn-lt"/>
              </a:rPr>
              <a:t> </a:t>
            </a:r>
            <a:r>
              <a:rPr lang="cs-CZ" sz="2100" b="0" u="none" strike="noStrike" dirty="0" err="1">
                <a:effectLst/>
                <a:latin typeface="+mn-lt"/>
              </a:rPr>
              <a:t>семья</a:t>
            </a:r>
            <a:r>
              <a:rPr lang="cs-CZ" sz="2100" b="0" u="none" strike="noStrike" dirty="0">
                <a:effectLst/>
                <a:latin typeface="+mn-lt"/>
              </a:rPr>
              <a:t>́. </a:t>
            </a:r>
            <a:r>
              <a:rPr lang="cs-CZ" sz="2100" b="1" u="none" strike="noStrike" dirty="0">
                <a:effectLst/>
                <a:latin typeface="+mn-lt"/>
              </a:rPr>
              <a:t>6.</a:t>
            </a:r>
            <a:r>
              <a:rPr lang="cs-CZ" sz="2100" b="0" u="none" strike="noStrike" dirty="0">
                <a:effectLst/>
                <a:latin typeface="+mn-lt"/>
              </a:rPr>
              <a:t> У (</a:t>
            </a:r>
            <a:r>
              <a:rPr lang="cs-CZ" sz="2100" b="0" u="none" strike="noStrike" dirty="0" err="1">
                <a:effectLst/>
                <a:latin typeface="+mn-lt"/>
              </a:rPr>
              <a:t>Пе́тер</a:t>
            </a:r>
            <a:r>
              <a:rPr lang="cs-CZ" sz="2100" b="0" u="none" strike="noStrike" dirty="0">
                <a:effectLst/>
                <a:latin typeface="+mn-lt"/>
              </a:rPr>
              <a:t>) .......... </a:t>
            </a:r>
            <a:r>
              <a:rPr lang="cs-CZ" sz="2100" b="0" u="none" strike="noStrike" dirty="0" err="1">
                <a:effectLst/>
                <a:latin typeface="+mn-lt"/>
              </a:rPr>
              <a:t>ма́ма</a:t>
            </a:r>
            <a:r>
              <a:rPr lang="cs-CZ" sz="2100" b="0" u="none" strike="noStrike" dirty="0">
                <a:effectLst/>
                <a:latin typeface="+mn-lt"/>
              </a:rPr>
              <a:t> </a:t>
            </a:r>
            <a:r>
              <a:rPr lang="cs-CZ" sz="2100" b="0" u="none" strike="noStrike" dirty="0" err="1">
                <a:effectLst/>
                <a:latin typeface="+mn-lt"/>
              </a:rPr>
              <a:t>Гали́на</a:t>
            </a:r>
            <a:r>
              <a:rPr lang="cs-CZ" sz="2100" b="0" u="none" strike="noStrike" dirty="0">
                <a:effectLst/>
                <a:latin typeface="+mn-lt"/>
              </a:rPr>
              <a:t>. </a:t>
            </a:r>
            <a:r>
              <a:rPr lang="cs-CZ" sz="2100" b="1" u="none" strike="noStrike" dirty="0">
                <a:effectLst/>
                <a:latin typeface="+mn-lt"/>
              </a:rPr>
              <a:t>7.</a:t>
            </a:r>
            <a:r>
              <a:rPr lang="cs-CZ" sz="2100" b="0" u="none" strike="noStrike" dirty="0">
                <a:effectLst/>
                <a:latin typeface="+mn-lt"/>
              </a:rPr>
              <a:t> У (</a:t>
            </a:r>
            <a:r>
              <a:rPr lang="cs-CZ" sz="2100" b="0" u="none" strike="noStrike" dirty="0" err="1">
                <a:effectLst/>
                <a:latin typeface="+mn-lt"/>
              </a:rPr>
              <a:t>сын</a:t>
            </a:r>
            <a:r>
              <a:rPr lang="cs-CZ" sz="2100" b="0" u="none" strike="noStrike" dirty="0">
                <a:effectLst/>
                <a:latin typeface="+mn-lt"/>
              </a:rPr>
              <a:t>) .......... </a:t>
            </a:r>
            <a:r>
              <a:rPr lang="cs-CZ" sz="2100" b="0" u="none" strike="noStrike" dirty="0" err="1">
                <a:effectLst/>
                <a:latin typeface="+mn-lt"/>
              </a:rPr>
              <a:t>друг</a:t>
            </a:r>
            <a:r>
              <a:rPr lang="cs-CZ" sz="2100" b="0" u="none" strike="noStrike" dirty="0">
                <a:effectLst/>
                <a:latin typeface="+mn-lt"/>
              </a:rPr>
              <a:t> </a:t>
            </a:r>
            <a:r>
              <a:rPr lang="cs-CZ" sz="2100" b="0" u="none" strike="noStrike" dirty="0" err="1">
                <a:effectLst/>
                <a:latin typeface="+mn-lt"/>
              </a:rPr>
              <a:t>Степа́н</a:t>
            </a:r>
            <a:r>
              <a:rPr lang="cs-CZ" sz="2100" b="0" u="none" strike="noStrike" dirty="0">
                <a:effectLst/>
                <a:latin typeface="+mn-lt"/>
              </a:rPr>
              <a:t>. </a:t>
            </a:r>
            <a:r>
              <a:rPr lang="cs-CZ" sz="2100" b="1" u="none" strike="noStrike" dirty="0">
                <a:effectLst/>
                <a:latin typeface="+mn-lt"/>
              </a:rPr>
              <a:t>8.</a:t>
            </a:r>
            <a:r>
              <a:rPr lang="cs-CZ" sz="2100" b="0" u="none" strike="noStrike" dirty="0">
                <a:effectLst/>
                <a:latin typeface="+mn-lt"/>
              </a:rPr>
              <a:t> У (</a:t>
            </a:r>
            <a:r>
              <a:rPr lang="cs-CZ" sz="2100" b="0" u="none" strike="noStrike" dirty="0" err="1">
                <a:effectLst/>
                <a:latin typeface="+mn-lt"/>
              </a:rPr>
              <a:t>Алекса́ндр</a:t>
            </a:r>
            <a:r>
              <a:rPr lang="cs-CZ" sz="2100" b="0" u="none" strike="noStrike" dirty="0">
                <a:effectLst/>
                <a:latin typeface="+mn-lt"/>
              </a:rPr>
              <a:t>) .......... </a:t>
            </a:r>
            <a:r>
              <a:rPr lang="cs-CZ" sz="2100" b="0" u="none" strike="noStrike" dirty="0" err="1">
                <a:effectLst/>
                <a:latin typeface="+mn-lt"/>
              </a:rPr>
              <a:t>мно́го</a:t>
            </a:r>
            <a:r>
              <a:rPr lang="cs-CZ" sz="2100" b="0" u="none" strike="noStrike" dirty="0">
                <a:effectLst/>
                <a:latin typeface="+mn-lt"/>
              </a:rPr>
              <a:t> </a:t>
            </a:r>
            <a:r>
              <a:rPr lang="cs-CZ" sz="2100" b="0" u="none" strike="noStrike" dirty="0" err="1">
                <a:effectLst/>
                <a:latin typeface="+mn-lt"/>
              </a:rPr>
              <a:t>пробле́м</a:t>
            </a:r>
            <a:r>
              <a:rPr lang="cs-CZ" sz="2100" b="0" u="none" strike="noStrike" dirty="0">
                <a:effectLst/>
                <a:latin typeface="+mn-lt"/>
              </a:rPr>
              <a:t>.</a:t>
            </a:r>
            <a:endParaRPr lang="ru-RU" sz="2100" b="0" u="none" strike="noStrike" dirty="0">
              <a:effectLst/>
              <a:latin typeface="+mn-lt"/>
            </a:endParaRPr>
          </a:p>
          <a:p>
            <a:pPr marL="457200" marR="0" indent="-457200">
              <a:spcBef>
                <a:spcPts val="900"/>
              </a:spcBef>
              <a:spcAft>
                <a:spcPts val="1200"/>
              </a:spcAft>
              <a:buAutoNum type="arabicPeriod"/>
            </a:pPr>
            <a:endParaRPr lang="ru-RU" sz="2100" b="0" u="none" strike="noStrike" dirty="0">
              <a:effectLst/>
              <a:latin typeface="+mn-lt"/>
            </a:endParaRPr>
          </a:p>
          <a:p>
            <a:pPr marR="0">
              <a:spcBef>
                <a:spcPts val="900"/>
              </a:spcBef>
              <a:spcAft>
                <a:spcPts val="1200"/>
              </a:spcAft>
            </a:pPr>
            <a:r>
              <a:rPr lang="cs-CZ" sz="2100" b="1" u="sng" dirty="0"/>
              <a:t>4.</a:t>
            </a:r>
            <a:r>
              <a:rPr lang="cs-CZ" sz="2100" dirty="0"/>
              <a:t> Z následujících slov sestavte jednoduché věty: </a:t>
            </a:r>
            <a:r>
              <a:rPr lang="cs-CZ" sz="2100" dirty="0" err="1"/>
              <a:t>Марк</a:t>
            </a:r>
            <a:r>
              <a:rPr lang="cs-CZ" sz="2100" dirty="0"/>
              <a:t>, </a:t>
            </a:r>
            <a:r>
              <a:rPr lang="cs-CZ" sz="2100" dirty="0" err="1"/>
              <a:t>дом</a:t>
            </a:r>
            <a:r>
              <a:rPr lang="cs-CZ" sz="2100" dirty="0"/>
              <a:t> → У </a:t>
            </a:r>
            <a:r>
              <a:rPr lang="cs-CZ" sz="2100" dirty="0" err="1"/>
              <a:t>Ма́рка</a:t>
            </a:r>
            <a:r>
              <a:rPr lang="cs-CZ" sz="2100" dirty="0"/>
              <a:t> </a:t>
            </a:r>
            <a:r>
              <a:rPr lang="cs-CZ" sz="2100" dirty="0" err="1"/>
              <a:t>дом</a:t>
            </a:r>
            <a:r>
              <a:rPr lang="cs-CZ" sz="2100" dirty="0"/>
              <a:t>. </a:t>
            </a:r>
            <a:endParaRPr lang="ru-RU" sz="2100" dirty="0"/>
          </a:p>
          <a:p>
            <a:pPr marR="0">
              <a:spcBef>
                <a:spcPts val="900"/>
              </a:spcBef>
              <a:spcAft>
                <a:spcPts val="1200"/>
              </a:spcAft>
            </a:pPr>
            <a:r>
              <a:rPr lang="cs-CZ" sz="2100" b="1" dirty="0"/>
              <a:t>1.</a:t>
            </a:r>
            <a:r>
              <a:rPr lang="cs-CZ" sz="2100" dirty="0"/>
              <a:t> </a:t>
            </a:r>
            <a:r>
              <a:rPr lang="cs-CZ" sz="2100" dirty="0" err="1"/>
              <a:t>Макси́м</a:t>
            </a:r>
            <a:r>
              <a:rPr lang="cs-CZ" sz="2100" dirty="0"/>
              <a:t>, </a:t>
            </a:r>
            <a:r>
              <a:rPr lang="cs-CZ" sz="2100" dirty="0" err="1"/>
              <a:t>маши́на</a:t>
            </a:r>
            <a:r>
              <a:rPr lang="cs-CZ" sz="2100" dirty="0"/>
              <a:t> </a:t>
            </a:r>
            <a:r>
              <a:rPr lang="cs-CZ" sz="2100" b="1" dirty="0"/>
              <a:t>2.</a:t>
            </a:r>
            <a:r>
              <a:rPr lang="cs-CZ" sz="2100" dirty="0"/>
              <a:t> </a:t>
            </a:r>
            <a:r>
              <a:rPr lang="cs-CZ" sz="2100" dirty="0" err="1"/>
              <a:t>Ива́н</a:t>
            </a:r>
            <a:r>
              <a:rPr lang="cs-CZ" sz="2100" dirty="0"/>
              <a:t>, </a:t>
            </a:r>
            <a:r>
              <a:rPr lang="cs-CZ" sz="2100" dirty="0" err="1"/>
              <a:t>внук</a:t>
            </a:r>
            <a:r>
              <a:rPr lang="cs-CZ" sz="2100" dirty="0"/>
              <a:t> </a:t>
            </a:r>
            <a:r>
              <a:rPr lang="cs-CZ" sz="2100" b="1" dirty="0"/>
              <a:t>3.</a:t>
            </a:r>
            <a:r>
              <a:rPr lang="cs-CZ" sz="2100" dirty="0"/>
              <a:t> </a:t>
            </a:r>
            <a:r>
              <a:rPr lang="cs-CZ" sz="2100" dirty="0" err="1"/>
              <a:t>Ви́ктор</a:t>
            </a:r>
            <a:r>
              <a:rPr lang="cs-CZ" sz="2100" dirty="0"/>
              <a:t>, </a:t>
            </a:r>
            <a:r>
              <a:rPr lang="cs-CZ" sz="2100" dirty="0" err="1"/>
              <a:t>кот</a:t>
            </a:r>
            <a:r>
              <a:rPr lang="cs-CZ" sz="2100" dirty="0"/>
              <a:t> </a:t>
            </a:r>
            <a:r>
              <a:rPr lang="cs-CZ" sz="2100" b="1" dirty="0"/>
              <a:t>4.</a:t>
            </a:r>
            <a:r>
              <a:rPr lang="cs-CZ" sz="2100" dirty="0"/>
              <a:t> </a:t>
            </a:r>
            <a:r>
              <a:rPr lang="cs-CZ" sz="2100" dirty="0" err="1"/>
              <a:t>Ва́цлав</a:t>
            </a:r>
            <a:r>
              <a:rPr lang="cs-CZ" sz="2100" dirty="0"/>
              <a:t>, </a:t>
            </a:r>
            <a:r>
              <a:rPr lang="cs-CZ" sz="2100" dirty="0" err="1"/>
              <a:t>том</a:t>
            </a:r>
            <a:r>
              <a:rPr lang="cs-CZ" sz="2100" dirty="0"/>
              <a:t> </a:t>
            </a:r>
            <a:r>
              <a:rPr lang="cs-CZ" sz="2100" b="1" dirty="0"/>
              <a:t>5.</a:t>
            </a:r>
            <a:r>
              <a:rPr lang="cs-CZ" sz="2100" dirty="0"/>
              <a:t> </a:t>
            </a:r>
            <a:r>
              <a:rPr lang="cs-CZ" sz="2100" dirty="0" err="1"/>
              <a:t>Пе́тер</a:t>
            </a:r>
            <a:r>
              <a:rPr lang="cs-CZ" sz="2100" dirty="0"/>
              <a:t>, </a:t>
            </a:r>
            <a:r>
              <a:rPr lang="cs-CZ" sz="2100" dirty="0" err="1"/>
              <a:t>соба́ка</a:t>
            </a:r>
            <a:r>
              <a:rPr lang="cs-CZ" sz="2100" dirty="0"/>
              <a:t> </a:t>
            </a:r>
            <a:r>
              <a:rPr lang="cs-CZ" sz="2100" b="1" dirty="0"/>
              <a:t>6.</a:t>
            </a:r>
            <a:r>
              <a:rPr lang="cs-CZ" sz="2100" dirty="0"/>
              <a:t> </a:t>
            </a:r>
            <a:r>
              <a:rPr lang="cs-CZ" sz="2100" dirty="0" err="1"/>
              <a:t>Стас</a:t>
            </a:r>
            <a:r>
              <a:rPr lang="cs-CZ" sz="2100" dirty="0"/>
              <a:t>, </a:t>
            </a:r>
            <a:r>
              <a:rPr lang="cs-CZ" sz="2100" dirty="0" err="1"/>
              <a:t>ко́шка</a:t>
            </a:r>
            <a:endParaRPr lang="cs-CZ" sz="2100" b="0" u="none" strike="noStrike" dirty="0">
              <a:effectLst/>
              <a:latin typeface="Google Sans"/>
            </a:endParaRPr>
          </a:p>
        </p:txBody>
      </p:sp>
    </p:spTree>
    <p:extLst>
      <p:ext uri="{BB962C8B-B14F-4D97-AF65-F5344CB8AC3E}">
        <p14:creationId xmlns:p14="http://schemas.microsoft.com/office/powerpoint/2010/main" val="4066057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AC09E887-8FF6-0EDB-3A44-C4966D571780}"/>
              </a:ext>
            </a:extLst>
          </p:cNvPr>
          <p:cNvSpPr txBox="1"/>
          <p:nvPr/>
        </p:nvSpPr>
        <p:spPr>
          <a:xfrm>
            <a:off x="166254" y="242331"/>
            <a:ext cx="11211098" cy="6270947"/>
          </a:xfrm>
          <a:prstGeom prst="rect">
            <a:avLst/>
          </a:prstGeom>
          <a:noFill/>
        </p:spPr>
        <p:txBody>
          <a:bodyPr wrap="square">
            <a:spAutoFit/>
          </a:bodyPr>
          <a:lstStyle/>
          <a:p>
            <a:pPr marL="0" marR="0">
              <a:lnSpc>
                <a:spcPct val="70000"/>
              </a:lnSpc>
              <a:spcBef>
                <a:spcPts val="900"/>
              </a:spcBef>
              <a:spcAft>
                <a:spcPts val="1200"/>
              </a:spcAft>
              <a:buNone/>
            </a:pPr>
            <a:r>
              <a:rPr lang="ru-RU" sz="2000" b="1" u="none" strike="noStrike" noProof="0" dirty="0">
                <a:effectLst/>
                <a:latin typeface="Arial" panose="020B0604020202020204" pitchFamily="34" charset="0"/>
                <a:cs typeface="Arial" panose="020B0604020202020204" pitchFamily="34" charset="0"/>
              </a:rPr>
              <a:t>Соедините владельца и его вещь, используя правильную форму.</a:t>
            </a:r>
          </a:p>
          <a:p>
            <a:pPr marL="342900" marR="0" lvl="0" indent="-342900">
              <a:spcAft>
                <a:spcPts val="900"/>
              </a:spcAft>
              <a:buFont typeface="+mj-lt"/>
              <a:buAutoNum type="arabicPeriod"/>
            </a:pPr>
            <a:r>
              <a:rPr lang="ru-RU" sz="2000" b="1" u="none" strike="noStrike" noProof="0" dirty="0">
                <a:effectLst/>
                <a:latin typeface="Google Sans"/>
              </a:rPr>
              <a:t>Анна (паспорт) </a:t>
            </a:r>
            <a:r>
              <a:rPr lang="ru-RU" sz="2000" b="1" u="none" strike="noStrike" noProof="0" dirty="0">
                <a:effectLst/>
                <a:latin typeface="Calibri" panose="020F0502020204030204" pitchFamily="34" charset="0"/>
                <a:ea typeface="Calibri" panose="020F0502020204030204" pitchFamily="34" charset="0"/>
                <a:cs typeface="Calibri" panose="020F0502020204030204" pitchFamily="34" charset="0"/>
              </a:rPr>
              <a:t>→ </a:t>
            </a:r>
            <a:r>
              <a:rPr lang="ru-RU" sz="2000" b="1" u="none" strike="noStrike" noProof="0" dirty="0">
                <a:effectLst/>
                <a:latin typeface="Google Sans"/>
              </a:rPr>
              <a:t>У Анны есть паспорт.</a:t>
            </a:r>
          </a:p>
          <a:p>
            <a:pPr marL="342900" marR="0" lvl="0" indent="-342900">
              <a:spcAft>
                <a:spcPts val="900"/>
              </a:spcAft>
              <a:buFont typeface="+mj-lt"/>
              <a:buAutoNum type="arabicPeriod"/>
            </a:pPr>
            <a:r>
              <a:rPr lang="ru-RU" sz="2000" b="0" u="none" strike="noStrike" noProof="0" dirty="0">
                <a:effectLst/>
                <a:latin typeface="Google Sans"/>
              </a:rPr>
              <a:t>Турист из Праги (карта города)</a:t>
            </a:r>
          </a:p>
          <a:p>
            <a:pPr marL="342900" marR="0" lvl="0" indent="-342900">
              <a:spcAft>
                <a:spcPts val="900"/>
              </a:spcAft>
              <a:buFont typeface="+mj-lt"/>
              <a:buAutoNum type="arabicPeriod"/>
            </a:pPr>
            <a:r>
              <a:rPr lang="ru-RU" sz="2000" b="0" u="none" strike="noStrike" noProof="0" dirty="0">
                <a:effectLst/>
                <a:latin typeface="Google Sans"/>
              </a:rPr>
              <a:t>Мой друг Марк (новый телефон)</a:t>
            </a:r>
          </a:p>
          <a:p>
            <a:pPr marL="342900" marR="0" lvl="0" indent="-342900">
              <a:spcAft>
                <a:spcPts val="900"/>
              </a:spcAft>
              <a:buFont typeface="+mj-lt"/>
              <a:buAutoNum type="arabicPeriod"/>
            </a:pPr>
            <a:r>
              <a:rPr lang="ru-RU" sz="2000" b="0" u="none" strike="noStrike" noProof="0" dirty="0">
                <a:effectLst/>
                <a:latin typeface="Google Sans"/>
              </a:rPr>
              <a:t>Музыкант Виктор (гитара)</a:t>
            </a:r>
          </a:p>
          <a:p>
            <a:pPr marL="342900" marR="0" lvl="0" indent="-342900">
              <a:spcAft>
                <a:spcPts val="900"/>
              </a:spcAft>
              <a:buFont typeface="+mj-lt"/>
              <a:buAutoNum type="arabicPeriod"/>
            </a:pPr>
            <a:r>
              <a:rPr lang="ru-RU" sz="2000" b="0" u="none" strike="noStrike" noProof="0" dirty="0">
                <a:effectLst/>
                <a:latin typeface="Google Sans"/>
              </a:rPr>
              <a:t>Мама и папа (тёплый свитер)</a:t>
            </a:r>
          </a:p>
          <a:p>
            <a:pPr marL="342900" marR="0" lvl="0" indent="-342900">
              <a:spcAft>
                <a:spcPts val="900"/>
              </a:spcAft>
              <a:buFont typeface="+mj-lt"/>
              <a:buAutoNum type="arabicPeriod"/>
            </a:pPr>
            <a:r>
              <a:rPr lang="ru-RU" sz="2000" b="0" u="none" strike="noStrike" noProof="0" dirty="0">
                <a:effectLst/>
                <a:latin typeface="Google Sans"/>
              </a:rPr>
              <a:t>Вы (чемодан)</a:t>
            </a:r>
          </a:p>
          <a:p>
            <a:pPr marL="342900" marR="0" lvl="0" indent="-342900">
              <a:spcAft>
                <a:spcPts val="900"/>
              </a:spcAft>
              <a:buFont typeface="+mj-lt"/>
              <a:buAutoNum type="arabicPeriod"/>
            </a:pPr>
            <a:r>
              <a:rPr lang="ru-RU" sz="2000" b="0" u="none" strike="noStrike" noProof="0" dirty="0">
                <a:effectLst/>
                <a:latin typeface="Google Sans"/>
              </a:rPr>
              <a:t>Ты (ключи)</a:t>
            </a:r>
          </a:p>
          <a:p>
            <a:pPr marL="342900" marR="0" lvl="0" indent="-342900">
              <a:spcAft>
                <a:spcPts val="900"/>
              </a:spcAft>
              <a:buFont typeface="+mj-lt"/>
              <a:buAutoNum type="arabicPeriod"/>
            </a:pPr>
            <a:r>
              <a:rPr lang="ru-RU" sz="2000" b="0" u="none" strike="noStrike" noProof="0" dirty="0">
                <a:effectLst/>
                <a:latin typeface="Google Sans"/>
              </a:rPr>
              <a:t>Студентка из Праги (ноутбук)</a:t>
            </a:r>
          </a:p>
          <a:p>
            <a:pPr marL="342900" marR="0" lvl="0" indent="-342900">
              <a:spcAft>
                <a:spcPts val="900"/>
              </a:spcAft>
              <a:buFont typeface="+mj-lt"/>
              <a:buAutoNum type="arabicPeriod"/>
            </a:pPr>
            <a:r>
              <a:rPr lang="ru-RU" sz="2000" b="0" u="none" strike="noStrike" noProof="0" dirty="0">
                <a:effectLst/>
                <a:latin typeface="Google Sans"/>
              </a:rPr>
              <a:t>Маленький мальчик (игрушка)</a:t>
            </a:r>
          </a:p>
          <a:p>
            <a:pPr marL="342900" marR="0" lvl="0" indent="-342900">
              <a:spcAft>
                <a:spcPts val="900"/>
              </a:spcAft>
              <a:buFont typeface="+mj-lt"/>
              <a:buAutoNum type="arabicPeriod"/>
            </a:pPr>
            <a:r>
              <a:rPr lang="cs-CZ" sz="2000" b="0" u="none" strike="noStrike" noProof="0" dirty="0">
                <a:effectLst/>
                <a:latin typeface="Google Sans"/>
              </a:rPr>
              <a:t> </a:t>
            </a:r>
            <a:r>
              <a:rPr lang="ru-RU" sz="2000" b="0" u="none" strike="noStrike" noProof="0" dirty="0">
                <a:effectLst/>
                <a:latin typeface="Google Sans"/>
              </a:rPr>
              <a:t>Мой старший брат (зонт)</a:t>
            </a:r>
          </a:p>
          <a:p>
            <a:pPr marL="342900" marR="0" lvl="0" indent="-342900">
              <a:spcAft>
                <a:spcPts val="900"/>
              </a:spcAft>
              <a:buFont typeface="+mj-lt"/>
              <a:buAutoNum type="arabicPeriod"/>
            </a:pPr>
            <a:r>
              <a:rPr lang="cs-CZ" sz="2000" b="0" u="none" strike="noStrike" noProof="0" dirty="0">
                <a:effectLst/>
                <a:latin typeface="Google Sans"/>
              </a:rPr>
              <a:t> </a:t>
            </a:r>
            <a:r>
              <a:rPr lang="ru-RU" sz="2000" b="0" u="none" strike="noStrike" noProof="0" dirty="0">
                <a:effectLst/>
                <a:latin typeface="Google Sans"/>
              </a:rPr>
              <a:t>Господин Вацлав (билет на поезд)</a:t>
            </a:r>
          </a:p>
          <a:p>
            <a:pPr marL="342900" marR="0" lvl="0" indent="-342900">
              <a:spcAft>
                <a:spcPts val="900"/>
              </a:spcAft>
              <a:buFont typeface="+mj-lt"/>
              <a:buAutoNum type="arabicPeriod"/>
            </a:pPr>
            <a:r>
              <a:rPr lang="cs-CZ" sz="2000" b="0" u="none" strike="noStrike" noProof="0" dirty="0">
                <a:effectLst/>
                <a:latin typeface="Google Sans"/>
              </a:rPr>
              <a:t> </a:t>
            </a:r>
            <a:r>
              <a:rPr lang="ru-RU" sz="2000" b="0" u="none" strike="noStrike" noProof="0" dirty="0">
                <a:effectLst/>
                <a:latin typeface="Google Sans"/>
              </a:rPr>
              <a:t>Подруга Анны (солнечные очки)</a:t>
            </a:r>
          </a:p>
          <a:p>
            <a:pPr marL="342900" marR="0" lvl="0" indent="-342900">
              <a:spcAft>
                <a:spcPts val="900"/>
              </a:spcAft>
              <a:buFont typeface="+mj-lt"/>
              <a:buAutoNum type="arabicPeriod"/>
            </a:pPr>
            <a:r>
              <a:rPr lang="cs-CZ" sz="2000" b="0" u="none" strike="noStrike" noProof="0" dirty="0">
                <a:effectLst/>
                <a:latin typeface="Google Sans"/>
              </a:rPr>
              <a:t> </a:t>
            </a:r>
            <a:r>
              <a:rPr lang="ru-RU" sz="2000" b="0" u="none" strike="noStrike" noProof="0" dirty="0">
                <a:effectLst/>
                <a:latin typeface="Google Sans"/>
              </a:rPr>
              <a:t>Известный музыкант (чемодан)</a:t>
            </a:r>
          </a:p>
          <a:p>
            <a:pPr marL="342900" marR="0" lvl="0" indent="-342900">
              <a:spcAft>
                <a:spcPts val="900"/>
              </a:spcAft>
              <a:buFont typeface="+mj-lt"/>
              <a:buAutoNum type="arabicPeriod"/>
            </a:pPr>
            <a:r>
              <a:rPr lang="cs-CZ" sz="2000" b="0" u="none" strike="noStrike" noProof="0" dirty="0">
                <a:effectLst/>
                <a:latin typeface="Google Sans"/>
              </a:rPr>
              <a:t> </a:t>
            </a:r>
            <a:r>
              <a:rPr lang="ru-RU" sz="2000" b="0" u="none" strike="noStrike" noProof="0" dirty="0">
                <a:effectLst/>
                <a:latin typeface="Google Sans"/>
              </a:rPr>
              <a:t>Наш гид (план здания)</a:t>
            </a:r>
            <a:endParaRPr lang="ru-RU" sz="20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67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CC271C10-DE34-4FCD-A8B0-152D87637B47}"/>
              </a:ext>
            </a:extLst>
          </p:cNvPr>
          <p:cNvPicPr>
            <a:picLocks noChangeAspect="1"/>
          </p:cNvPicPr>
          <p:nvPr/>
        </p:nvPicPr>
        <p:blipFill>
          <a:blip r:embed="rId2"/>
          <a:srcRect b="7385"/>
          <a:stretch>
            <a:fillRect/>
          </a:stretch>
        </p:blipFill>
        <p:spPr>
          <a:xfrm>
            <a:off x="963412" y="835426"/>
            <a:ext cx="5524500" cy="5116487"/>
          </a:xfrm>
          <a:prstGeom prst="rect">
            <a:avLst/>
          </a:prstGeom>
        </p:spPr>
      </p:pic>
      <p:sp>
        <p:nvSpPr>
          <p:cNvPr id="4" name="Obdélník 3">
            <a:extLst>
              <a:ext uri="{FF2B5EF4-FFF2-40B4-BE49-F238E27FC236}">
                <a16:creationId xmlns:a16="http://schemas.microsoft.com/office/drawing/2014/main" id="{4771C1D3-B97E-4601-ADFB-064D5BA80C77}"/>
              </a:ext>
            </a:extLst>
          </p:cNvPr>
          <p:cNvSpPr/>
          <p:nvPr/>
        </p:nvSpPr>
        <p:spPr>
          <a:xfrm>
            <a:off x="3725662" y="222252"/>
            <a:ext cx="4471930" cy="400110"/>
          </a:xfrm>
          <a:prstGeom prst="rect">
            <a:avLst/>
          </a:prstGeom>
        </p:spPr>
        <p:txBody>
          <a:bodyPr wrap="none">
            <a:spAutoFit/>
          </a:bodyPr>
          <a:lstStyle/>
          <a:p>
            <a:r>
              <a:rPr lang="ru-RU" sz="2000" b="1" u="sng" dirty="0">
                <a:latin typeface="Arial" panose="020B0604020202020204" pitchFamily="34" charset="0"/>
                <a:ea typeface="Calibri" panose="020F0502020204030204" pitchFamily="34" charset="0"/>
                <a:cs typeface="Arial" panose="020B0604020202020204" pitchFamily="34" charset="0"/>
              </a:rPr>
              <a:t>А что есть у Вас? Чего у Вас нет?</a:t>
            </a:r>
            <a:endParaRPr lang="cs-CZ" sz="2000" dirty="0">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48D17266-E433-40DB-8632-43C7F28B0CB2}"/>
              </a:ext>
            </a:extLst>
          </p:cNvPr>
          <p:cNvSpPr/>
          <p:nvPr/>
        </p:nvSpPr>
        <p:spPr>
          <a:xfrm>
            <a:off x="6487912" y="622362"/>
            <a:ext cx="4928771" cy="5809796"/>
          </a:xfrm>
          <a:prstGeom prst="rect">
            <a:avLst/>
          </a:prstGeom>
        </p:spPr>
        <p:txBody>
          <a:bodyPr wrap="square">
            <a:spAutoFit/>
          </a:bodyPr>
          <a:lstStyle/>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У Ивана есть телевизор, радио, ноутбук, планшет, проигрыватель. А у Васи нет…</a:t>
            </a:r>
          </a:p>
          <a:p>
            <a:pPr>
              <a:lnSpc>
                <a:spcPct val="107000"/>
              </a:lnSpc>
              <a:spcAft>
                <a:spcPts val="800"/>
              </a:spcAft>
            </a:pP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У Антона есть две сестры, три брата, и две бабушки. У его друга Игоря нет…</a:t>
            </a:r>
          </a:p>
          <a:p>
            <a:pPr>
              <a:lnSpc>
                <a:spcPct val="107000"/>
              </a:lnSpc>
              <a:spcAft>
                <a:spcPts val="800"/>
              </a:spcAft>
            </a:pP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У вас есть ручка, карандаш, тетрадь, учебник, пенал, рюкзак. А у меня нет…</a:t>
            </a:r>
          </a:p>
          <a:p>
            <a:pPr>
              <a:lnSpc>
                <a:spcPct val="107000"/>
              </a:lnSpc>
              <a:spcAft>
                <a:spcPts val="800"/>
              </a:spcAft>
            </a:pP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У него есть стол, стул, шкаф, кровать, картина. Но у нее нет…</a:t>
            </a:r>
          </a:p>
          <a:p>
            <a:pPr>
              <a:lnSpc>
                <a:spcPct val="107000"/>
              </a:lnSpc>
              <a:spcAft>
                <a:spcPts val="800"/>
              </a:spcAft>
            </a:pP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У них есть вопросы, ответы, проблемы. А у нас нет…</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701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7920590B-B420-7006-13F1-316F2B800C2C}"/>
              </a:ext>
            </a:extLst>
          </p:cNvPr>
          <p:cNvSpPr txBox="1"/>
          <p:nvPr/>
        </p:nvSpPr>
        <p:spPr>
          <a:xfrm>
            <a:off x="9227127" y="334242"/>
            <a:ext cx="2515986" cy="6189515"/>
          </a:xfrm>
          <a:prstGeom prst="rect">
            <a:avLst/>
          </a:prstGeom>
          <a:noFill/>
        </p:spPr>
        <p:txBody>
          <a:bodyPr wrap="square">
            <a:spAutoFit/>
          </a:bodyPr>
          <a:lstStyle/>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a:effectLst/>
                <a:latin typeface="+mn-lt"/>
              </a:rPr>
              <a:t>сумка</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рюкзак</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ключ</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кошелёк</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кредитка</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паспорт</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права </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проездной (билет)</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мобильник</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планшет</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ноутбук</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зарядка</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часы </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очки</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косметичка </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зеркальце</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блокнот</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ручка</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маркер</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вода</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перчатки</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шапка</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шарф</a:t>
            </a:r>
          </a:p>
          <a:p>
            <a:pPr marL="342900" marR="0" lvl="0" indent="-342900">
              <a:lnSpc>
                <a:spcPct val="10000"/>
              </a:lnSpc>
              <a:spcBef>
                <a:spcPts val="900"/>
              </a:spcBef>
              <a:spcAft>
                <a:spcPts val="900"/>
              </a:spcAft>
              <a:buFont typeface="Arial" panose="020B0604020202020204" pitchFamily="34" charset="0"/>
              <a:buChar char="•"/>
            </a:pPr>
            <a:r>
              <a:rPr lang="ru-RU" sz="1900" b="1" u="none" strike="noStrike" noProof="0" dirty="0">
                <a:effectLst/>
                <a:latin typeface="+mn-lt"/>
              </a:rPr>
              <a:t>наушники</a:t>
            </a:r>
            <a:endParaRPr lang="ru-RU" sz="1900" b="1" u="none" strike="noStrike" noProof="0" dirty="0">
              <a:effectLst/>
              <a:latin typeface="Google Sans"/>
            </a:endParaRPr>
          </a:p>
        </p:txBody>
      </p:sp>
      <p:pic>
        <p:nvPicPr>
          <p:cNvPr id="10" name="Obrázek 9">
            <a:extLst>
              <a:ext uri="{FF2B5EF4-FFF2-40B4-BE49-F238E27FC236}">
                <a16:creationId xmlns:a16="http://schemas.microsoft.com/office/drawing/2014/main" id="{728104F6-22EC-102C-81A8-2F858555D56C}"/>
              </a:ext>
            </a:extLst>
          </p:cNvPr>
          <p:cNvPicPr>
            <a:picLocks noChangeAspect="1"/>
          </p:cNvPicPr>
          <p:nvPr/>
        </p:nvPicPr>
        <p:blipFill>
          <a:blip r:embed="rId2"/>
          <a:srcRect l="31641" t="18829" r="33792" b="1980"/>
          <a:stretch>
            <a:fillRect/>
          </a:stretch>
        </p:blipFill>
        <p:spPr>
          <a:xfrm>
            <a:off x="160712" y="0"/>
            <a:ext cx="5043056" cy="6835676"/>
          </a:xfrm>
          <a:prstGeom prst="rect">
            <a:avLst/>
          </a:prstGeom>
        </p:spPr>
      </p:pic>
      <p:sp>
        <p:nvSpPr>
          <p:cNvPr id="11" name="TextovéPole 10">
            <a:extLst>
              <a:ext uri="{FF2B5EF4-FFF2-40B4-BE49-F238E27FC236}">
                <a16:creationId xmlns:a16="http://schemas.microsoft.com/office/drawing/2014/main" id="{4E07BD1F-DE78-C052-4E9B-3B5E260B5B4A}"/>
              </a:ext>
            </a:extLst>
          </p:cNvPr>
          <p:cNvSpPr txBox="1"/>
          <p:nvPr/>
        </p:nvSpPr>
        <p:spPr>
          <a:xfrm>
            <a:off x="5419898" y="997527"/>
            <a:ext cx="3380509" cy="193899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q"/>
            </a:pPr>
            <a:r>
              <a:rPr lang="ru-RU" sz="2000" b="1" dirty="0"/>
              <a:t>У меня в сумке / сумочке / рюкзаке / портфеле есть водительские права.</a:t>
            </a:r>
          </a:p>
          <a:p>
            <a:pPr marL="285750" indent="-285750">
              <a:buFont typeface="Wingdings" panose="05000000000000000000" pitchFamily="2" charset="2"/>
              <a:buChar char="q"/>
            </a:pPr>
            <a:endParaRPr lang="ru-RU" sz="2000" b="1" dirty="0"/>
          </a:p>
          <a:p>
            <a:pPr marL="285750" indent="-285750">
              <a:buFont typeface="Wingdings" panose="05000000000000000000" pitchFamily="2" charset="2"/>
              <a:buChar char="q"/>
            </a:pPr>
            <a:r>
              <a:rPr lang="ru-RU" sz="2000" b="1" dirty="0"/>
              <a:t>Но сегодня у меня нет с собой планшета.</a:t>
            </a:r>
            <a:endParaRPr lang="cs-CZ" sz="2000" b="1" dirty="0"/>
          </a:p>
        </p:txBody>
      </p:sp>
    </p:spTree>
    <p:extLst>
      <p:ext uri="{BB962C8B-B14F-4D97-AF65-F5344CB8AC3E}">
        <p14:creationId xmlns:p14="http://schemas.microsoft.com/office/powerpoint/2010/main" val="3134954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C22415A4-3099-CB3C-5680-3B14EFE7226C}"/>
              </a:ext>
            </a:extLst>
          </p:cNvPr>
          <p:cNvPicPr>
            <a:picLocks noChangeAspect="1"/>
          </p:cNvPicPr>
          <p:nvPr/>
        </p:nvPicPr>
        <p:blipFill>
          <a:blip r:embed="rId2"/>
          <a:srcRect l="35513" t="29242" r="35705" b="6108"/>
          <a:stretch>
            <a:fillRect/>
          </a:stretch>
        </p:blipFill>
        <p:spPr>
          <a:xfrm>
            <a:off x="0" y="45436"/>
            <a:ext cx="5071796" cy="6740308"/>
          </a:xfrm>
          <a:prstGeom prst="rect">
            <a:avLst/>
          </a:prstGeom>
        </p:spPr>
      </p:pic>
      <p:sp>
        <p:nvSpPr>
          <p:cNvPr id="6" name="TextovéPole 5">
            <a:extLst>
              <a:ext uri="{FF2B5EF4-FFF2-40B4-BE49-F238E27FC236}">
                <a16:creationId xmlns:a16="http://schemas.microsoft.com/office/drawing/2014/main" id="{FA652019-3BC8-AA95-1EAC-ECF0539454BF}"/>
              </a:ext>
            </a:extLst>
          </p:cNvPr>
          <p:cNvSpPr txBox="1"/>
          <p:nvPr/>
        </p:nvSpPr>
        <p:spPr>
          <a:xfrm>
            <a:off x="5503438" y="726976"/>
            <a:ext cx="6014594" cy="400110"/>
          </a:xfrm>
          <a:prstGeom prst="rect">
            <a:avLst/>
          </a:prstGeom>
          <a:noFill/>
          <a:ln>
            <a:solidFill>
              <a:schemeClr val="tx1"/>
            </a:solidFill>
          </a:ln>
        </p:spPr>
        <p:txBody>
          <a:bodyPr wrap="square" rtlCol="0">
            <a:spAutoFit/>
          </a:bodyPr>
          <a:lstStyle/>
          <a:p>
            <a:r>
              <a:rPr lang="ru-RU" sz="2000" b="1" dirty="0"/>
              <a:t>У меня есть велосипед, но нет самоката / роликов…</a:t>
            </a:r>
            <a:endParaRPr lang="cs-CZ" sz="2000" b="1" dirty="0"/>
          </a:p>
        </p:txBody>
      </p:sp>
    </p:spTree>
    <p:extLst>
      <p:ext uri="{BB962C8B-B14F-4D97-AF65-F5344CB8AC3E}">
        <p14:creationId xmlns:p14="http://schemas.microsoft.com/office/powerpoint/2010/main" val="164110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69C5D64B-61D9-9081-70D9-57744CB11739}"/>
              </a:ext>
            </a:extLst>
          </p:cNvPr>
          <p:cNvPicPr>
            <a:picLocks noChangeAspect="1"/>
          </p:cNvPicPr>
          <p:nvPr/>
        </p:nvPicPr>
        <p:blipFill>
          <a:blip r:embed="rId2"/>
          <a:srcRect l="19209" t="22707" r="20549" b="4727"/>
          <a:stretch>
            <a:fillRect/>
          </a:stretch>
        </p:blipFill>
        <p:spPr>
          <a:xfrm>
            <a:off x="1427018" y="101423"/>
            <a:ext cx="9337964" cy="6655154"/>
          </a:xfrm>
          <a:prstGeom prst="rect">
            <a:avLst/>
          </a:prstGeom>
        </p:spPr>
      </p:pic>
    </p:spTree>
    <p:extLst>
      <p:ext uri="{BB962C8B-B14F-4D97-AF65-F5344CB8AC3E}">
        <p14:creationId xmlns:p14="http://schemas.microsoft.com/office/powerpoint/2010/main" val="4085327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CEB0012C-4524-0753-231B-B76A1EEAD6F0}"/>
              </a:ext>
            </a:extLst>
          </p:cNvPr>
          <p:cNvPicPr>
            <a:picLocks noChangeAspect="1"/>
          </p:cNvPicPr>
          <p:nvPr/>
        </p:nvPicPr>
        <p:blipFill>
          <a:blip r:embed="rId2"/>
          <a:srcRect l="18827" t="27152" r="19879" b="1737"/>
          <a:stretch>
            <a:fillRect/>
          </a:stretch>
        </p:blipFill>
        <p:spPr>
          <a:xfrm>
            <a:off x="1405343" y="209203"/>
            <a:ext cx="9381314" cy="6439594"/>
          </a:xfrm>
          <a:prstGeom prst="rect">
            <a:avLst/>
          </a:prstGeom>
        </p:spPr>
      </p:pic>
    </p:spTree>
    <p:extLst>
      <p:ext uri="{BB962C8B-B14F-4D97-AF65-F5344CB8AC3E}">
        <p14:creationId xmlns:p14="http://schemas.microsoft.com/office/powerpoint/2010/main" val="3499585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DF3573D-5CBA-384A-0FEC-23561B0D1899}"/>
              </a:ext>
            </a:extLst>
          </p:cNvPr>
          <p:cNvSpPr txBox="1"/>
          <p:nvPr/>
        </p:nvSpPr>
        <p:spPr>
          <a:xfrm>
            <a:off x="371300" y="336586"/>
            <a:ext cx="11333019" cy="2031325"/>
          </a:xfrm>
          <a:prstGeom prst="rect">
            <a:avLst/>
          </a:prstGeom>
          <a:noFill/>
        </p:spPr>
        <p:txBody>
          <a:bodyPr wrap="square">
            <a:spAutoFit/>
          </a:bodyPr>
          <a:lstStyle/>
          <a:p>
            <a:pPr algn="just"/>
            <a:r>
              <a:rPr lang="cs-CZ" sz="2100" b="1" dirty="0"/>
              <a:t>Přeložte následující věty s vazbou </a:t>
            </a:r>
            <a:r>
              <a:rPr lang="cs-CZ" sz="2100" b="1" i="1" u="none" strike="noStrike" dirty="0">
                <a:effectLst/>
                <a:latin typeface="+mn-lt"/>
              </a:rPr>
              <a:t>у</a:t>
            </a:r>
            <a:r>
              <a:rPr lang="cs-CZ" sz="2100" b="1" dirty="0"/>
              <a:t> + 2. p. Použijte slovo </a:t>
            </a:r>
            <a:r>
              <a:rPr lang="cs-CZ" sz="2100" b="1" i="1" u="none" strike="noStrike" dirty="0" err="1">
                <a:effectLst/>
                <a:latin typeface="+mn-lt"/>
              </a:rPr>
              <a:t>есть</a:t>
            </a:r>
            <a:r>
              <a:rPr lang="cs-CZ" sz="2100" b="1" dirty="0"/>
              <a:t> tam, kde je to nutné: </a:t>
            </a:r>
            <a:endParaRPr lang="ru-RU" sz="2100" b="1" dirty="0"/>
          </a:p>
          <a:p>
            <a:pPr algn="just"/>
            <a:endParaRPr lang="ru-RU" sz="2100" b="1" u="none" strike="noStrike" dirty="0">
              <a:effectLst/>
              <a:latin typeface="+mn-lt"/>
            </a:endParaRPr>
          </a:p>
          <a:p>
            <a:pPr algn="just"/>
            <a:r>
              <a:rPr lang="cs-CZ" sz="2100" b="1" u="none" strike="noStrike" dirty="0">
                <a:effectLst/>
                <a:latin typeface="+mn-lt"/>
              </a:rPr>
              <a:t>1.</a:t>
            </a:r>
            <a:r>
              <a:rPr lang="cs-CZ" sz="2100" dirty="0"/>
              <a:t> Mám nápad. </a:t>
            </a:r>
            <a:r>
              <a:rPr lang="cs-CZ" sz="2100" b="1" u="none" strike="noStrike" dirty="0">
                <a:effectLst/>
                <a:latin typeface="+mn-lt"/>
              </a:rPr>
              <a:t>2.</a:t>
            </a:r>
            <a:r>
              <a:rPr lang="cs-CZ" sz="2100" dirty="0"/>
              <a:t> Váš Viktor má kamarádku. </a:t>
            </a:r>
            <a:r>
              <a:rPr lang="cs-CZ" sz="2100" b="1" u="none" strike="noStrike" dirty="0">
                <a:effectLst/>
                <a:latin typeface="+mn-lt"/>
              </a:rPr>
              <a:t>3.</a:t>
            </a:r>
            <a:r>
              <a:rPr lang="cs-CZ" sz="2100" dirty="0"/>
              <a:t> Máme velké okno. </a:t>
            </a:r>
            <a:r>
              <a:rPr lang="cs-CZ" sz="2100" b="1" u="none" strike="noStrike" dirty="0">
                <a:effectLst/>
                <a:latin typeface="+mn-lt"/>
              </a:rPr>
              <a:t>4.</a:t>
            </a:r>
            <a:r>
              <a:rPr lang="cs-CZ" sz="2100" dirty="0"/>
              <a:t> Viktor má jablko. </a:t>
            </a:r>
            <a:r>
              <a:rPr lang="cs-CZ" sz="2100" b="1" u="none" strike="noStrike" dirty="0">
                <a:effectLst/>
                <a:latin typeface="+mn-lt"/>
              </a:rPr>
              <a:t>5.</a:t>
            </a:r>
            <a:r>
              <a:rPr lang="cs-CZ" sz="2100" dirty="0"/>
              <a:t> Bratr má nový pas. </a:t>
            </a:r>
            <a:r>
              <a:rPr lang="cs-CZ" sz="2100" b="1" u="none" strike="noStrike" dirty="0">
                <a:effectLst/>
                <a:latin typeface="+mn-lt"/>
              </a:rPr>
              <a:t>6.</a:t>
            </a:r>
            <a:r>
              <a:rPr lang="cs-CZ" sz="2100" dirty="0"/>
              <a:t> Mají dceru Irinu. </a:t>
            </a:r>
            <a:r>
              <a:rPr lang="cs-CZ" sz="2100" b="1" u="none" strike="noStrike" dirty="0">
                <a:effectLst/>
                <a:latin typeface="+mn-lt"/>
              </a:rPr>
              <a:t>7.</a:t>
            </a:r>
            <a:r>
              <a:rPr lang="cs-CZ" sz="2100" dirty="0"/>
              <a:t> Máš hezké oči. </a:t>
            </a:r>
            <a:r>
              <a:rPr lang="cs-CZ" sz="2100" b="1" u="none" strike="noStrike" dirty="0">
                <a:effectLst/>
                <a:latin typeface="+mn-lt"/>
              </a:rPr>
              <a:t>8.</a:t>
            </a:r>
            <a:r>
              <a:rPr lang="cs-CZ" sz="2100" dirty="0"/>
              <a:t> Má časopis a noviny. </a:t>
            </a:r>
            <a:r>
              <a:rPr lang="cs-CZ" sz="2100" b="1" u="none" strike="noStrike" dirty="0">
                <a:effectLst/>
                <a:latin typeface="+mn-lt"/>
              </a:rPr>
              <a:t>9.</a:t>
            </a:r>
            <a:r>
              <a:rPr lang="cs-CZ" sz="2100" dirty="0"/>
              <a:t> Máte velký pokoj. </a:t>
            </a:r>
            <a:r>
              <a:rPr lang="cs-CZ" sz="2100" b="1" u="none" strike="noStrike" dirty="0">
                <a:effectLst/>
                <a:latin typeface="+mn-lt"/>
              </a:rPr>
              <a:t>10.</a:t>
            </a:r>
            <a:r>
              <a:rPr lang="cs-CZ" sz="2100" dirty="0"/>
              <a:t> Mám stůl. </a:t>
            </a:r>
            <a:r>
              <a:rPr lang="cs-CZ" sz="2100" b="1" u="none" strike="noStrike" dirty="0">
                <a:effectLst/>
                <a:latin typeface="+mn-lt"/>
              </a:rPr>
              <a:t>11.</a:t>
            </a:r>
            <a:r>
              <a:rPr lang="cs-CZ" sz="2100" dirty="0"/>
              <a:t> </a:t>
            </a:r>
            <a:r>
              <a:rPr lang="cs-CZ" sz="2100" dirty="0" err="1"/>
              <a:t>Stas</a:t>
            </a:r>
            <a:r>
              <a:rPr lang="cs-CZ" sz="2100" dirty="0"/>
              <a:t> a Václav mají malou firmu. </a:t>
            </a:r>
            <a:r>
              <a:rPr lang="cs-CZ" sz="2100" b="1" u="none" strike="noStrike" dirty="0">
                <a:effectLst/>
                <a:latin typeface="+mn-lt"/>
              </a:rPr>
              <a:t>12.</a:t>
            </a:r>
            <a:r>
              <a:rPr lang="cs-CZ" sz="2100" dirty="0"/>
              <a:t> Máme vnučku. </a:t>
            </a:r>
            <a:r>
              <a:rPr lang="cs-CZ" sz="2100" b="1" u="none" strike="noStrike" dirty="0">
                <a:effectLst/>
                <a:latin typeface="+mn-lt"/>
              </a:rPr>
              <a:t>13.</a:t>
            </a:r>
            <a:r>
              <a:rPr lang="cs-CZ" sz="2100" dirty="0"/>
              <a:t> Naše babička má dobré mléko a máslo. </a:t>
            </a:r>
            <a:r>
              <a:rPr lang="cs-CZ" sz="2100" b="1" u="none" strike="noStrike" dirty="0">
                <a:effectLst/>
                <a:latin typeface="+mn-lt"/>
              </a:rPr>
              <a:t>14.</a:t>
            </a:r>
            <a:r>
              <a:rPr lang="cs-CZ" sz="2100" dirty="0"/>
              <a:t> Máte knihovnu? </a:t>
            </a:r>
            <a:r>
              <a:rPr lang="cs-CZ" sz="2100" b="1" u="none" strike="noStrike" dirty="0">
                <a:effectLst/>
                <a:latin typeface="+mn-lt"/>
              </a:rPr>
              <a:t>15.</a:t>
            </a:r>
            <a:r>
              <a:rPr lang="cs-CZ" sz="2100" dirty="0"/>
              <a:t> Přítel má ruskou knihu. </a:t>
            </a:r>
            <a:r>
              <a:rPr lang="cs-CZ" sz="2100" b="1" u="none" strike="noStrike" dirty="0">
                <a:effectLst/>
                <a:latin typeface="+mn-lt"/>
              </a:rPr>
              <a:t>16.</a:t>
            </a:r>
            <a:r>
              <a:rPr lang="cs-CZ" sz="2100" dirty="0"/>
              <a:t> Nikolaj má počítač.</a:t>
            </a:r>
          </a:p>
        </p:txBody>
      </p:sp>
    </p:spTree>
    <p:extLst>
      <p:ext uri="{BB962C8B-B14F-4D97-AF65-F5344CB8AC3E}">
        <p14:creationId xmlns:p14="http://schemas.microsoft.com/office/powerpoint/2010/main" val="2529827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C550B1F4-EF8E-42DE-957F-B3FAF7701EB1}"/>
              </a:ext>
            </a:extLst>
          </p:cNvPr>
          <p:cNvSpPr/>
          <p:nvPr/>
        </p:nvSpPr>
        <p:spPr>
          <a:xfrm>
            <a:off x="1242204" y="1645865"/>
            <a:ext cx="10031767" cy="257506"/>
          </a:xfrm>
          <a:prstGeom prst="rect">
            <a:avLst/>
          </a:prstGeom>
        </p:spPr>
        <p:txBody>
          <a:bodyPr wrap="square">
            <a:spAutoFit/>
          </a:bodyPr>
          <a:lstStyle/>
          <a:p>
            <a:pPr>
              <a:lnSpc>
                <a:spcPct val="107000"/>
              </a:lnSpc>
              <a:spcAft>
                <a:spcPts val="800"/>
              </a:spcAft>
            </a:pPr>
            <a:r>
              <a:rPr lang="ru-RU" sz="1050" dirty="0">
                <a:latin typeface="Calibri" panose="020F0502020204030204" pitchFamily="34" charset="0"/>
                <a:ea typeface="Calibri" panose="020F0502020204030204" pitchFamily="34" charset="0"/>
                <a:cs typeface="Times New Roman" panose="02020603050405020304" pitchFamily="18" charset="0"/>
              </a:rPr>
              <a:t> </a:t>
            </a:r>
            <a:endParaRPr lang="cs-CZ" sz="10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Obdélník 3">
            <a:extLst>
              <a:ext uri="{FF2B5EF4-FFF2-40B4-BE49-F238E27FC236}">
                <a16:creationId xmlns:a16="http://schemas.microsoft.com/office/drawing/2014/main" id="{ED9FB84B-D1ED-4589-B456-331BB31FB45A}"/>
              </a:ext>
            </a:extLst>
          </p:cNvPr>
          <p:cNvSpPr/>
          <p:nvPr/>
        </p:nvSpPr>
        <p:spPr>
          <a:xfrm>
            <a:off x="1063198" y="741871"/>
            <a:ext cx="8111901" cy="4631653"/>
          </a:xfrm>
          <a:prstGeom prst="rect">
            <a:avLst/>
          </a:prstGeom>
        </p:spPr>
        <p:txBody>
          <a:bodyPr wrap="square">
            <a:spAutoFit/>
          </a:bodyPr>
          <a:lstStyle/>
          <a:p>
            <a:pPr algn="ctr">
              <a:lnSpc>
                <a:spcPct val="106000"/>
              </a:lnSpc>
              <a:spcAft>
                <a:spcPts val="800"/>
              </a:spcAft>
            </a:pPr>
            <a:r>
              <a:rPr lang="ru-RU" sz="2200" b="1" u="sng" dirty="0">
                <a:solidFill>
                  <a:srgbClr val="0070C0"/>
                </a:solidFill>
                <a:latin typeface="Arial" panose="020B0604020202020204" pitchFamily="34" charset="0"/>
                <a:ea typeface="Calibri" panose="020F0502020204030204" pitchFamily="34" charset="0"/>
              </a:rPr>
              <a:t>Существительные с предметом счета в РЯ</a:t>
            </a:r>
            <a:endParaRPr lang="cs-CZ" sz="2200" dirty="0">
              <a:latin typeface="Times New Roman" panose="02020603050405020304" pitchFamily="18" charset="0"/>
              <a:ea typeface="Times New Roman" panose="02020603050405020304" pitchFamily="18" charset="0"/>
            </a:endParaRPr>
          </a:p>
          <a:p>
            <a:pPr>
              <a:lnSpc>
                <a:spcPct val="106000"/>
              </a:lnSpc>
              <a:spcAft>
                <a:spcPts val="800"/>
              </a:spcAft>
            </a:pPr>
            <a:r>
              <a:rPr lang="ru-RU" sz="2200" b="1" dirty="0">
                <a:solidFill>
                  <a:srgbClr val="000000"/>
                </a:solidFill>
                <a:latin typeface="Arial" panose="020B0604020202020204" pitchFamily="34" charset="0"/>
                <a:ea typeface="Calibri" panose="020F0502020204030204" pitchFamily="34" charset="0"/>
              </a:rPr>
              <a:t> </a:t>
            </a:r>
            <a:endParaRPr lang="cs-CZ" sz="2200" dirty="0">
              <a:latin typeface="Times New Roman" panose="02020603050405020304" pitchFamily="18" charset="0"/>
              <a:ea typeface="Times New Roman" panose="02020603050405020304" pitchFamily="18" charset="0"/>
            </a:endParaRPr>
          </a:p>
          <a:p>
            <a:pPr>
              <a:lnSpc>
                <a:spcPct val="106000"/>
              </a:lnSpc>
              <a:spcAft>
                <a:spcPts val="800"/>
              </a:spcAft>
            </a:pPr>
            <a:r>
              <a:rPr lang="ru-RU" sz="2200" b="1" dirty="0">
                <a:solidFill>
                  <a:srgbClr val="FF0000"/>
                </a:solidFill>
                <a:latin typeface="Arial" panose="020B0604020202020204" pitchFamily="34" charset="0"/>
                <a:ea typeface="Calibri" panose="020F0502020204030204" pitchFamily="34" charset="0"/>
              </a:rPr>
              <a:t>1 + </a:t>
            </a:r>
            <a:r>
              <a:rPr lang="ru-RU" sz="2200" b="1" dirty="0" err="1">
                <a:solidFill>
                  <a:srgbClr val="FF0000"/>
                </a:solidFill>
                <a:latin typeface="Arial" panose="020B0604020202020204" pitchFamily="34" charset="0"/>
                <a:ea typeface="Calibri" panose="020F0502020204030204" pitchFamily="34" charset="0"/>
              </a:rPr>
              <a:t>им.п</a:t>
            </a:r>
            <a:r>
              <a:rPr lang="ru-RU" sz="2200" b="1" dirty="0">
                <a:solidFill>
                  <a:srgbClr val="FF0000"/>
                </a:solidFill>
                <a:latin typeface="Arial" panose="020B0604020202020204" pitchFamily="34" charset="0"/>
                <a:ea typeface="Calibri" panose="020F0502020204030204" pitchFamily="34" charset="0"/>
              </a:rPr>
              <a:t>. </a:t>
            </a:r>
            <a:r>
              <a:rPr lang="ru-RU" sz="2200" b="1" dirty="0" err="1">
                <a:solidFill>
                  <a:srgbClr val="FF0000"/>
                </a:solidFill>
                <a:latin typeface="Arial" panose="020B0604020202020204" pitchFamily="34" charset="0"/>
                <a:ea typeface="Calibri" panose="020F0502020204030204" pitchFamily="34" charset="0"/>
              </a:rPr>
              <a:t>ед.ч</a:t>
            </a:r>
            <a:r>
              <a:rPr lang="ru-RU" sz="2200" b="1" dirty="0">
                <a:solidFill>
                  <a:srgbClr val="FF0000"/>
                </a:solidFill>
                <a:latin typeface="Arial" panose="020B0604020202020204" pitchFamily="34" charset="0"/>
                <a:ea typeface="Calibri" panose="020F0502020204030204" pitchFamily="34" charset="0"/>
              </a:rPr>
              <a:t>.			</a:t>
            </a:r>
            <a:r>
              <a:rPr lang="ru-RU" sz="2200" b="1" u="sng" dirty="0">
                <a:solidFill>
                  <a:srgbClr val="FF0000"/>
                </a:solidFill>
                <a:highlight>
                  <a:srgbClr val="FFFF00"/>
                </a:highlight>
                <a:latin typeface="Arial" panose="020B0604020202020204" pitchFamily="34" charset="0"/>
                <a:ea typeface="Calibri" panose="020F0502020204030204" pitchFamily="34" charset="0"/>
              </a:rPr>
              <a:t>ОДИН</a:t>
            </a:r>
            <a:r>
              <a:rPr lang="ru-RU" sz="2200" b="1" dirty="0">
                <a:solidFill>
                  <a:srgbClr val="000000"/>
                </a:solidFill>
                <a:highlight>
                  <a:srgbClr val="FFFF00"/>
                </a:highlight>
                <a:latin typeface="Arial" panose="020B0604020202020204" pitchFamily="34" charset="0"/>
                <a:ea typeface="Calibri" panose="020F0502020204030204" pitchFamily="34" charset="0"/>
              </a:rPr>
              <a:t> ДОМ, </a:t>
            </a:r>
            <a:r>
              <a:rPr lang="ru-RU" sz="2200" b="1" u="sng" dirty="0">
                <a:solidFill>
                  <a:srgbClr val="FF0000"/>
                </a:solidFill>
                <a:highlight>
                  <a:srgbClr val="FFFF00"/>
                </a:highlight>
                <a:latin typeface="Arial" panose="020B0604020202020204" pitchFamily="34" charset="0"/>
                <a:ea typeface="Calibri" panose="020F0502020204030204" pitchFamily="34" charset="0"/>
              </a:rPr>
              <a:t>ОДНО</a:t>
            </a:r>
            <a:r>
              <a:rPr lang="ru-RU" sz="2200" b="1" dirty="0">
                <a:solidFill>
                  <a:srgbClr val="FF0000"/>
                </a:solidFill>
                <a:highlight>
                  <a:srgbClr val="FFFF00"/>
                </a:highlight>
                <a:latin typeface="Arial" panose="020B0604020202020204" pitchFamily="34" charset="0"/>
                <a:ea typeface="Calibri" panose="020F0502020204030204" pitchFamily="34" charset="0"/>
              </a:rPr>
              <a:t>,</a:t>
            </a:r>
            <a:r>
              <a:rPr lang="ru-RU" sz="2200" b="1" dirty="0">
                <a:solidFill>
                  <a:srgbClr val="000000"/>
                </a:solidFill>
                <a:highlight>
                  <a:srgbClr val="FFFF00"/>
                </a:highlight>
                <a:latin typeface="Arial" panose="020B0604020202020204" pitchFamily="34" charset="0"/>
                <a:ea typeface="Calibri" panose="020F0502020204030204" pitchFamily="34" charset="0"/>
              </a:rPr>
              <a:t> ОКНО </a:t>
            </a:r>
            <a:r>
              <a:rPr lang="ru-RU" sz="2200" b="1" u="sng" dirty="0">
                <a:solidFill>
                  <a:srgbClr val="FF0000"/>
                </a:solidFill>
                <a:highlight>
                  <a:srgbClr val="FFFF00"/>
                </a:highlight>
                <a:latin typeface="Arial" panose="020B0604020202020204" pitchFamily="34" charset="0"/>
                <a:ea typeface="Calibri" panose="020F0502020204030204" pitchFamily="34" charset="0"/>
              </a:rPr>
              <a:t>ОДНА</a:t>
            </a:r>
            <a:r>
              <a:rPr lang="ru-RU" sz="2200" b="1" dirty="0">
                <a:solidFill>
                  <a:srgbClr val="FF0000"/>
                </a:solidFill>
                <a:highlight>
                  <a:srgbClr val="FFFF00"/>
                </a:highlight>
                <a:latin typeface="Arial" panose="020B0604020202020204" pitchFamily="34" charset="0"/>
                <a:ea typeface="Calibri" panose="020F0502020204030204" pitchFamily="34" charset="0"/>
              </a:rPr>
              <a:t> </a:t>
            </a:r>
            <a:r>
              <a:rPr lang="ru-RU" sz="2200" b="1" dirty="0">
                <a:solidFill>
                  <a:srgbClr val="000000"/>
                </a:solidFill>
                <a:highlight>
                  <a:srgbClr val="FFFF00"/>
                </a:highlight>
                <a:latin typeface="Arial" panose="020B0604020202020204" pitchFamily="34" charset="0"/>
                <a:ea typeface="Calibri" panose="020F0502020204030204" pitchFamily="34" charset="0"/>
              </a:rPr>
              <a:t>КНИГА</a:t>
            </a:r>
          </a:p>
          <a:p>
            <a:pPr>
              <a:lnSpc>
                <a:spcPct val="106000"/>
              </a:lnSpc>
              <a:spcAft>
                <a:spcPts val="800"/>
              </a:spcAft>
            </a:pPr>
            <a:endParaRPr lang="cs-CZ" sz="2200" dirty="0">
              <a:latin typeface="Times New Roman" panose="02020603050405020304" pitchFamily="18" charset="0"/>
              <a:ea typeface="Times New Roman" panose="02020603050405020304" pitchFamily="18" charset="0"/>
            </a:endParaRPr>
          </a:p>
          <a:p>
            <a:pPr>
              <a:lnSpc>
                <a:spcPct val="106000"/>
              </a:lnSpc>
              <a:spcAft>
                <a:spcPts val="800"/>
              </a:spcAft>
            </a:pPr>
            <a:r>
              <a:rPr lang="ru-RU" sz="2200" b="1" dirty="0">
                <a:solidFill>
                  <a:srgbClr val="FF0000"/>
                </a:solidFill>
                <a:latin typeface="Arial" panose="020B0604020202020204" pitchFamily="34" charset="0"/>
                <a:ea typeface="Calibri" panose="020F0502020204030204" pitchFamily="34" charset="0"/>
              </a:rPr>
              <a:t>2, 3, 4 + </a:t>
            </a:r>
            <a:r>
              <a:rPr lang="ru-RU" sz="2200" b="1" dirty="0" err="1">
                <a:solidFill>
                  <a:srgbClr val="FF0000"/>
                </a:solidFill>
                <a:latin typeface="Arial" panose="020B0604020202020204" pitchFamily="34" charset="0"/>
                <a:ea typeface="Calibri" panose="020F0502020204030204" pitchFamily="34" charset="0"/>
              </a:rPr>
              <a:t>род.п</a:t>
            </a:r>
            <a:r>
              <a:rPr lang="ru-RU" sz="2200" b="1" dirty="0">
                <a:solidFill>
                  <a:srgbClr val="FF0000"/>
                </a:solidFill>
                <a:latin typeface="Arial" panose="020B0604020202020204" pitchFamily="34" charset="0"/>
                <a:ea typeface="Calibri" panose="020F0502020204030204" pitchFamily="34" charset="0"/>
              </a:rPr>
              <a:t>. </a:t>
            </a:r>
            <a:r>
              <a:rPr lang="ru-RU" sz="2200" b="1" dirty="0" err="1">
                <a:solidFill>
                  <a:srgbClr val="FF0000"/>
                </a:solidFill>
                <a:latin typeface="Arial" panose="020B0604020202020204" pitchFamily="34" charset="0"/>
                <a:ea typeface="Calibri" panose="020F0502020204030204" pitchFamily="34" charset="0"/>
              </a:rPr>
              <a:t>ед.ч</a:t>
            </a:r>
            <a:r>
              <a:rPr lang="ru-RU" sz="2200" b="1" dirty="0">
                <a:solidFill>
                  <a:srgbClr val="FF0000"/>
                </a:solidFill>
                <a:latin typeface="Arial" panose="020B0604020202020204" pitchFamily="34" charset="0"/>
                <a:ea typeface="Calibri" panose="020F0502020204030204" pitchFamily="34" charset="0"/>
              </a:rPr>
              <a:t>.		</a:t>
            </a:r>
            <a:r>
              <a:rPr lang="ru-RU" sz="2200" b="1" dirty="0">
                <a:solidFill>
                  <a:srgbClr val="FF0000"/>
                </a:solidFill>
                <a:highlight>
                  <a:srgbClr val="FFFF00"/>
                </a:highlight>
                <a:latin typeface="Arial" panose="020B0604020202020204" pitchFamily="34" charset="0"/>
                <a:ea typeface="Calibri" panose="020F0502020204030204" pitchFamily="34" charset="0"/>
              </a:rPr>
              <a:t>ДВА</a:t>
            </a:r>
            <a:r>
              <a:rPr lang="ru-RU" sz="2200" b="1" dirty="0">
                <a:solidFill>
                  <a:srgbClr val="000000"/>
                </a:solidFill>
                <a:highlight>
                  <a:srgbClr val="FFFF00"/>
                </a:highlight>
                <a:latin typeface="Arial" panose="020B0604020202020204" pitchFamily="34" charset="0"/>
                <a:ea typeface="Calibri" panose="020F0502020204030204" pitchFamily="34" charset="0"/>
              </a:rPr>
              <a:t> ДОМ</a:t>
            </a:r>
            <a:r>
              <a:rPr lang="ru-RU" sz="2200" b="1" dirty="0">
                <a:solidFill>
                  <a:srgbClr val="FF0000"/>
                </a:solidFill>
                <a:highlight>
                  <a:srgbClr val="FFFF00"/>
                </a:highlight>
                <a:latin typeface="Arial" panose="020B0604020202020204" pitchFamily="34" charset="0"/>
                <a:ea typeface="Calibri" panose="020F0502020204030204" pitchFamily="34" charset="0"/>
              </a:rPr>
              <a:t>А</a:t>
            </a:r>
            <a:r>
              <a:rPr lang="ru-RU" sz="2200" b="1" dirty="0">
                <a:solidFill>
                  <a:srgbClr val="000000"/>
                </a:solidFill>
                <a:highlight>
                  <a:srgbClr val="FFFF00"/>
                </a:highlight>
                <a:latin typeface="Arial" panose="020B0604020202020204" pitchFamily="34" charset="0"/>
                <a:ea typeface="Calibri" panose="020F0502020204030204" pitchFamily="34" charset="0"/>
              </a:rPr>
              <a:t>, ОКН</a:t>
            </a:r>
            <a:r>
              <a:rPr lang="ru-RU" sz="2200" b="1" dirty="0">
                <a:solidFill>
                  <a:srgbClr val="FF0000"/>
                </a:solidFill>
                <a:highlight>
                  <a:srgbClr val="FFFF00"/>
                </a:highlight>
                <a:latin typeface="Arial" panose="020B0604020202020204" pitchFamily="34" charset="0"/>
                <a:ea typeface="Calibri" panose="020F0502020204030204" pitchFamily="34" charset="0"/>
              </a:rPr>
              <a:t>А  / ДВЕ </a:t>
            </a:r>
            <a:r>
              <a:rPr lang="ru-RU" sz="2200" b="1" dirty="0">
                <a:solidFill>
                  <a:srgbClr val="000000"/>
                </a:solidFill>
                <a:highlight>
                  <a:srgbClr val="FFFF00"/>
                </a:highlight>
                <a:latin typeface="Arial" panose="020B0604020202020204" pitchFamily="34" charset="0"/>
                <a:ea typeface="Calibri" panose="020F0502020204030204" pitchFamily="34" charset="0"/>
              </a:rPr>
              <a:t>КНИГ</a:t>
            </a:r>
            <a:r>
              <a:rPr lang="ru-RU" sz="2200" b="1" dirty="0">
                <a:solidFill>
                  <a:srgbClr val="FF0000"/>
                </a:solidFill>
                <a:highlight>
                  <a:srgbClr val="FFFF00"/>
                </a:highlight>
                <a:latin typeface="Arial" panose="020B0604020202020204" pitchFamily="34" charset="0"/>
                <a:ea typeface="Calibri" panose="020F0502020204030204" pitchFamily="34" charset="0"/>
              </a:rPr>
              <a:t>И; ТРИ, ЧЕТЫРЕ </a:t>
            </a:r>
            <a:r>
              <a:rPr lang="ru-RU" sz="2200" b="1" dirty="0">
                <a:solidFill>
                  <a:srgbClr val="000000"/>
                </a:solidFill>
                <a:highlight>
                  <a:srgbClr val="FFFF00"/>
                </a:highlight>
                <a:latin typeface="Arial" panose="020B0604020202020204" pitchFamily="34" charset="0"/>
                <a:ea typeface="Calibri" panose="020F0502020204030204" pitchFamily="34" charset="0"/>
              </a:rPr>
              <a:t>ДОМ</a:t>
            </a:r>
            <a:r>
              <a:rPr lang="ru-RU" sz="2200" b="1" dirty="0">
                <a:solidFill>
                  <a:srgbClr val="FF0000"/>
                </a:solidFill>
                <a:highlight>
                  <a:srgbClr val="FFFF00"/>
                </a:highlight>
                <a:latin typeface="Arial" panose="020B0604020202020204" pitchFamily="34" charset="0"/>
                <a:ea typeface="Calibri" panose="020F0502020204030204" pitchFamily="34" charset="0"/>
              </a:rPr>
              <a:t>А</a:t>
            </a:r>
            <a:r>
              <a:rPr lang="ru-RU" sz="2200" b="1" dirty="0">
                <a:solidFill>
                  <a:srgbClr val="000000"/>
                </a:solidFill>
                <a:highlight>
                  <a:srgbClr val="FFFF00"/>
                </a:highlight>
                <a:latin typeface="Arial" panose="020B0604020202020204" pitchFamily="34" charset="0"/>
                <a:ea typeface="Calibri" panose="020F0502020204030204" pitchFamily="34" charset="0"/>
              </a:rPr>
              <a:t>, ОКН</a:t>
            </a:r>
            <a:r>
              <a:rPr lang="ru-RU" sz="2200" b="1" dirty="0">
                <a:solidFill>
                  <a:srgbClr val="FF0000"/>
                </a:solidFill>
                <a:highlight>
                  <a:srgbClr val="FFFF00"/>
                </a:highlight>
                <a:latin typeface="Arial" panose="020B0604020202020204" pitchFamily="34" charset="0"/>
                <a:ea typeface="Calibri" panose="020F0502020204030204" pitchFamily="34" charset="0"/>
              </a:rPr>
              <a:t>А</a:t>
            </a:r>
            <a:r>
              <a:rPr lang="ru-RU" sz="2200" b="1" dirty="0">
                <a:solidFill>
                  <a:srgbClr val="000000"/>
                </a:solidFill>
                <a:highlight>
                  <a:srgbClr val="FFFF00"/>
                </a:highlight>
                <a:latin typeface="Arial" panose="020B0604020202020204" pitchFamily="34" charset="0"/>
                <a:ea typeface="Calibri" panose="020F0502020204030204" pitchFamily="34" charset="0"/>
              </a:rPr>
              <a:t>, КНИГ</a:t>
            </a:r>
            <a:r>
              <a:rPr lang="ru-RU" sz="2200" b="1" dirty="0">
                <a:solidFill>
                  <a:srgbClr val="FF0000"/>
                </a:solidFill>
                <a:highlight>
                  <a:srgbClr val="FFFF00"/>
                </a:highlight>
                <a:latin typeface="Arial" panose="020B0604020202020204" pitchFamily="34" charset="0"/>
                <a:ea typeface="Calibri" panose="020F0502020204030204" pitchFamily="34" charset="0"/>
              </a:rPr>
              <a:t>И												</a:t>
            </a:r>
          </a:p>
          <a:p>
            <a:pPr>
              <a:lnSpc>
                <a:spcPct val="106000"/>
              </a:lnSpc>
              <a:spcAft>
                <a:spcPts val="800"/>
              </a:spcAft>
            </a:pPr>
            <a:endParaRPr lang="cs-CZ" sz="2200" dirty="0">
              <a:latin typeface="Times New Roman" panose="02020603050405020304" pitchFamily="18" charset="0"/>
              <a:ea typeface="Times New Roman" panose="02020603050405020304" pitchFamily="18" charset="0"/>
            </a:endParaRPr>
          </a:p>
          <a:p>
            <a:pPr>
              <a:lnSpc>
                <a:spcPct val="106000"/>
              </a:lnSpc>
              <a:spcAft>
                <a:spcPts val="800"/>
              </a:spcAft>
            </a:pPr>
            <a:r>
              <a:rPr lang="ru-RU" sz="2200" b="1" dirty="0">
                <a:solidFill>
                  <a:srgbClr val="FF0000"/>
                </a:solidFill>
                <a:latin typeface="Arial" panose="020B0604020202020204" pitchFamily="34" charset="0"/>
                <a:ea typeface="Calibri" panose="020F0502020204030204" pitchFamily="34" charset="0"/>
              </a:rPr>
              <a:t>5 - ∞ + </a:t>
            </a:r>
            <a:r>
              <a:rPr lang="ru-RU" sz="2200" b="1" dirty="0" err="1">
                <a:solidFill>
                  <a:srgbClr val="FF0000"/>
                </a:solidFill>
                <a:latin typeface="Arial" panose="020B0604020202020204" pitchFamily="34" charset="0"/>
                <a:ea typeface="Calibri" panose="020F0502020204030204" pitchFamily="34" charset="0"/>
              </a:rPr>
              <a:t>род.п</a:t>
            </a:r>
            <a:r>
              <a:rPr lang="ru-RU" sz="2200" b="1" dirty="0">
                <a:solidFill>
                  <a:srgbClr val="FF0000"/>
                </a:solidFill>
                <a:latin typeface="Arial" panose="020B0604020202020204" pitchFamily="34" charset="0"/>
                <a:ea typeface="Calibri" panose="020F0502020204030204" pitchFamily="34" charset="0"/>
              </a:rPr>
              <a:t>. </a:t>
            </a:r>
            <a:r>
              <a:rPr lang="ru-RU" sz="2200" b="1" dirty="0" err="1">
                <a:solidFill>
                  <a:srgbClr val="FF0000"/>
                </a:solidFill>
                <a:latin typeface="Arial" panose="020B0604020202020204" pitchFamily="34" charset="0"/>
                <a:ea typeface="Calibri" panose="020F0502020204030204" pitchFamily="34" charset="0"/>
              </a:rPr>
              <a:t>мн.ч</a:t>
            </a:r>
            <a:r>
              <a:rPr lang="ru-RU" sz="2200" b="1" dirty="0">
                <a:solidFill>
                  <a:srgbClr val="FF0000"/>
                </a:solidFill>
                <a:latin typeface="Arial" panose="020B0604020202020204" pitchFamily="34" charset="0"/>
                <a:ea typeface="Calibri" panose="020F0502020204030204" pitchFamily="34" charset="0"/>
              </a:rPr>
              <a:t>.		</a:t>
            </a:r>
            <a:r>
              <a:rPr lang="ru-RU" sz="2200" b="1" dirty="0">
                <a:solidFill>
                  <a:srgbClr val="FF0000"/>
                </a:solidFill>
                <a:highlight>
                  <a:srgbClr val="FFFF00"/>
                </a:highlight>
                <a:latin typeface="Arial" panose="020B0604020202020204" pitchFamily="34" charset="0"/>
                <a:ea typeface="Calibri" panose="020F0502020204030204" pitchFamily="34" charset="0"/>
              </a:rPr>
              <a:t>ПЯТЬ, ДЕСЯТЬ, СТО… </a:t>
            </a:r>
            <a:r>
              <a:rPr lang="ru-RU" sz="2200" b="1" dirty="0">
                <a:solidFill>
                  <a:srgbClr val="000000"/>
                </a:solidFill>
                <a:highlight>
                  <a:srgbClr val="FFFF00"/>
                </a:highlight>
                <a:latin typeface="Arial" panose="020B0604020202020204" pitchFamily="34" charset="0"/>
                <a:ea typeface="Calibri" panose="020F0502020204030204" pitchFamily="34" charset="0"/>
              </a:rPr>
              <a:t>ДОМ</a:t>
            </a:r>
            <a:r>
              <a:rPr lang="ru-RU" sz="2200" b="1" dirty="0">
                <a:solidFill>
                  <a:srgbClr val="FF0000"/>
                </a:solidFill>
                <a:highlight>
                  <a:srgbClr val="FFFF00"/>
                </a:highlight>
                <a:latin typeface="Arial" panose="020B0604020202020204" pitchFamily="34" charset="0"/>
                <a:ea typeface="Calibri" panose="020F0502020204030204" pitchFamily="34" charset="0"/>
              </a:rPr>
              <a:t>ОВ</a:t>
            </a:r>
            <a:r>
              <a:rPr lang="ru-RU" sz="2200" b="1" dirty="0">
                <a:solidFill>
                  <a:srgbClr val="000000"/>
                </a:solidFill>
                <a:highlight>
                  <a:srgbClr val="FFFF00"/>
                </a:highlight>
                <a:latin typeface="Arial" panose="020B0604020202020204" pitchFamily="34" charset="0"/>
                <a:ea typeface="Calibri" panose="020F0502020204030204" pitchFamily="34" charset="0"/>
              </a:rPr>
              <a:t>, ОКОН</a:t>
            </a:r>
            <a:r>
              <a:rPr lang="ru-RU" sz="2200" b="1" dirty="0">
                <a:solidFill>
                  <a:srgbClr val="FF0000"/>
                </a:solidFill>
                <a:highlight>
                  <a:srgbClr val="FFFF00"/>
                </a:highlight>
                <a:latin typeface="Arial" panose="020B0604020202020204" pitchFamily="34" charset="0"/>
                <a:ea typeface="Calibri" panose="020F0502020204030204" pitchFamily="34" charset="0"/>
              </a:rPr>
              <a:t>Ø</a:t>
            </a:r>
            <a:r>
              <a:rPr lang="ru-RU" sz="2200" b="1" dirty="0">
                <a:solidFill>
                  <a:srgbClr val="000000"/>
                </a:solidFill>
                <a:highlight>
                  <a:srgbClr val="FFFF00"/>
                </a:highlight>
                <a:latin typeface="Arial" panose="020B0604020202020204" pitchFamily="34" charset="0"/>
                <a:ea typeface="Calibri" panose="020F0502020204030204" pitchFamily="34" charset="0"/>
              </a:rPr>
              <a:t>, КНИГ</a:t>
            </a:r>
            <a:r>
              <a:rPr lang="ru-RU" sz="2200" b="1" dirty="0">
                <a:solidFill>
                  <a:srgbClr val="FF0000"/>
                </a:solidFill>
                <a:highlight>
                  <a:srgbClr val="FFFF00"/>
                </a:highlight>
                <a:latin typeface="Arial" panose="020B0604020202020204" pitchFamily="34" charset="0"/>
                <a:ea typeface="Calibri" panose="020F0502020204030204" pitchFamily="34" charset="0"/>
              </a:rPr>
              <a:t>Ø</a:t>
            </a:r>
            <a:endParaRPr lang="cs-CZ" sz="2200" dirty="0">
              <a:effectLst/>
              <a:latin typeface="Times New Roman" panose="02020603050405020304" pitchFamily="18" charset="0"/>
              <a:ea typeface="Times New Roman" panose="02020603050405020304" pitchFamily="18" charset="0"/>
            </a:endParaRPr>
          </a:p>
        </p:txBody>
      </p:sp>
      <p:sp>
        <p:nvSpPr>
          <p:cNvPr id="2" name="Obdélník 1">
            <a:extLst>
              <a:ext uri="{FF2B5EF4-FFF2-40B4-BE49-F238E27FC236}">
                <a16:creationId xmlns:a16="http://schemas.microsoft.com/office/drawing/2014/main" id="{A9FC2323-6CDC-4466-92E5-255C9B64BED5}"/>
              </a:ext>
            </a:extLst>
          </p:cNvPr>
          <p:cNvSpPr/>
          <p:nvPr/>
        </p:nvSpPr>
        <p:spPr>
          <a:xfrm>
            <a:off x="9175099" y="2208545"/>
            <a:ext cx="2420644" cy="1824089"/>
          </a:xfrm>
          <a:prstGeom prst="rect">
            <a:avLst/>
          </a:prstGeom>
          <a:ln>
            <a:solidFill>
              <a:srgbClr val="FF0000"/>
            </a:solidFill>
            <a:prstDash val="solid"/>
          </a:ln>
        </p:spPr>
        <p:txBody>
          <a:bodyPr wrap="square">
            <a:spAutoFit/>
          </a:bodyPr>
          <a:lstStyle/>
          <a:p>
            <a:pPr>
              <a:lnSpc>
                <a:spcPct val="105000"/>
              </a:lnSpc>
              <a:spcAft>
                <a:spcPts val="800"/>
              </a:spcAft>
            </a:pPr>
            <a:r>
              <a:rPr lang="ru-RU" sz="3200" b="1" dirty="0">
                <a:solidFill>
                  <a:srgbClr val="00B050"/>
                </a:solidFill>
                <a:latin typeface="Arial" panose="020B0604020202020204" pitchFamily="34" charset="0"/>
                <a:ea typeface="Calibri" panose="020F0502020204030204" pitchFamily="34" charset="0"/>
                <a:cs typeface="Arial" panose="020B0604020202020204" pitchFamily="34" charset="0"/>
              </a:rPr>
              <a:t>1 год</a:t>
            </a:r>
            <a:endParaRPr lang="cs-CZ" sz="3200" dirty="0">
              <a:latin typeface="Arial" panose="020B0604020202020204" pitchFamily="34" charset="0"/>
              <a:ea typeface="Calibri" panose="020F0502020204030204" pitchFamily="34" charset="0"/>
              <a:cs typeface="Arial" panose="020B0604020202020204" pitchFamily="34" charset="0"/>
            </a:endParaRPr>
          </a:p>
          <a:p>
            <a:pPr>
              <a:lnSpc>
                <a:spcPct val="105000"/>
              </a:lnSpc>
              <a:spcAft>
                <a:spcPts val="800"/>
              </a:spcAft>
            </a:pPr>
            <a:r>
              <a:rPr lang="ru-RU" sz="3200" b="1" dirty="0">
                <a:solidFill>
                  <a:srgbClr val="00B050"/>
                </a:solidFill>
                <a:latin typeface="Arial" panose="020B0604020202020204" pitchFamily="34" charset="0"/>
                <a:ea typeface="Calibri" panose="020F0502020204030204" pitchFamily="34" charset="0"/>
                <a:cs typeface="Arial" panose="020B0604020202020204" pitchFamily="34" charset="0"/>
              </a:rPr>
              <a:t>2, 3, 4 года</a:t>
            </a:r>
            <a:endParaRPr lang="cs-CZ" sz="3200" dirty="0">
              <a:latin typeface="Arial" panose="020B0604020202020204" pitchFamily="34" charset="0"/>
              <a:ea typeface="Calibri" panose="020F0502020204030204" pitchFamily="34" charset="0"/>
              <a:cs typeface="Arial" panose="020B0604020202020204" pitchFamily="34" charset="0"/>
            </a:endParaRPr>
          </a:p>
          <a:p>
            <a:r>
              <a:rPr lang="ru-RU" sz="3200" b="1" dirty="0">
                <a:solidFill>
                  <a:srgbClr val="00B050"/>
                </a:solidFill>
                <a:latin typeface="Arial" panose="020B0604020202020204" pitchFamily="34" charset="0"/>
                <a:ea typeface="Calibri" panose="020F0502020204030204" pitchFamily="34" charset="0"/>
                <a:cs typeface="Arial" panose="020B0604020202020204" pitchFamily="34" charset="0"/>
              </a:rPr>
              <a:t>5… лет</a:t>
            </a:r>
            <a:endParaRPr lang="cs-CZ"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0411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ulka 6">
            <a:extLst>
              <a:ext uri="{FF2B5EF4-FFF2-40B4-BE49-F238E27FC236}">
                <a16:creationId xmlns:a16="http://schemas.microsoft.com/office/drawing/2014/main" id="{0A89F558-B358-4BBF-BB6F-2BB22FE7EC22}"/>
              </a:ext>
            </a:extLst>
          </p:cNvPr>
          <p:cNvGraphicFramePr>
            <a:graphicFrameLocks noGrp="1"/>
          </p:cNvGraphicFramePr>
          <p:nvPr>
            <p:extLst>
              <p:ext uri="{D42A27DB-BD31-4B8C-83A1-F6EECF244321}">
                <p14:modId xmlns:p14="http://schemas.microsoft.com/office/powerpoint/2010/main" val="7834396"/>
              </p:ext>
            </p:extLst>
          </p:nvPr>
        </p:nvGraphicFramePr>
        <p:xfrm>
          <a:off x="177337" y="350051"/>
          <a:ext cx="11837325" cy="6048756"/>
        </p:xfrm>
        <a:graphic>
          <a:graphicData uri="http://schemas.openxmlformats.org/drawingml/2006/table">
            <a:tbl>
              <a:tblPr firstRow="1" firstCol="1" bandRow="1"/>
              <a:tblGrid>
                <a:gridCol w="2367465">
                  <a:extLst>
                    <a:ext uri="{9D8B030D-6E8A-4147-A177-3AD203B41FA5}">
                      <a16:colId xmlns:a16="http://schemas.microsoft.com/office/drawing/2014/main" val="1711007375"/>
                    </a:ext>
                  </a:extLst>
                </a:gridCol>
                <a:gridCol w="2367465">
                  <a:extLst>
                    <a:ext uri="{9D8B030D-6E8A-4147-A177-3AD203B41FA5}">
                      <a16:colId xmlns:a16="http://schemas.microsoft.com/office/drawing/2014/main" val="2461888157"/>
                    </a:ext>
                  </a:extLst>
                </a:gridCol>
                <a:gridCol w="2367465">
                  <a:extLst>
                    <a:ext uri="{9D8B030D-6E8A-4147-A177-3AD203B41FA5}">
                      <a16:colId xmlns:a16="http://schemas.microsoft.com/office/drawing/2014/main" val="3575614682"/>
                    </a:ext>
                  </a:extLst>
                </a:gridCol>
                <a:gridCol w="2367465">
                  <a:extLst>
                    <a:ext uri="{9D8B030D-6E8A-4147-A177-3AD203B41FA5}">
                      <a16:colId xmlns:a16="http://schemas.microsoft.com/office/drawing/2014/main" val="3558403250"/>
                    </a:ext>
                  </a:extLst>
                </a:gridCol>
                <a:gridCol w="2367465">
                  <a:extLst>
                    <a:ext uri="{9D8B030D-6E8A-4147-A177-3AD203B41FA5}">
                      <a16:colId xmlns:a16="http://schemas.microsoft.com/office/drawing/2014/main" val="747621612"/>
                    </a:ext>
                  </a:extLst>
                </a:gridCol>
              </a:tblGrid>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один, одна, одно</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0">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 </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21</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двадцать один</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6644740"/>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2</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два, две</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32</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тридцать два</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5762341"/>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3</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три</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43</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сорок три</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7312447"/>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4</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четыре</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54</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пятьдесят четыре</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9074034"/>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5</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пять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65</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шестьдесят пять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8663658"/>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6</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шесть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76</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семьдесят шесть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6562580"/>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7</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семь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87</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восемьдесят семь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2148062"/>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8</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восемь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98</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девяносто восемь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3763669"/>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9</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девять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сто</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261288"/>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десять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200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двести</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4329299"/>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11</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одиннадцать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300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триста</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3531522"/>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12</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двенадцать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400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четыреста</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7828882"/>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13</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тринадцать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500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пятьсот</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2228531"/>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14</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четырнадцать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600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шестьсот</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2797380"/>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15</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пятнадцать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700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семьсот</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3951379"/>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16</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шестнадцать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800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восемьсот</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0550771"/>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17</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семнадцать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900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девятьсот</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8587196"/>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18</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восемнадцать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1000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тысяча</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4652324"/>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19</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девятнадцать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1000000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миллион</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5421408"/>
                  </a:ext>
                </a:extLst>
              </a:tr>
              <a:tr h="171212">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20</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двадцать</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cs-CZ"/>
                    </a:p>
                  </a:txBody>
                  <a:tcPr/>
                </a:tc>
                <a:tc>
                  <a:txBody>
                    <a:bodyPr/>
                    <a:lstStyle/>
                    <a:p>
                      <a:pPr>
                        <a:lnSpc>
                          <a:spcPct val="90000"/>
                        </a:lnSpc>
                        <a:spcAft>
                          <a:spcPts val="0"/>
                        </a:spcAft>
                      </a:pPr>
                      <a:r>
                        <a:rPr lang="ru-RU" sz="2100">
                          <a:effectLst/>
                          <a:latin typeface="Arial" panose="020B0604020202020204" pitchFamily="34" charset="0"/>
                          <a:ea typeface="Calibri" panose="020F0502020204030204" pitchFamily="34" charset="0"/>
                          <a:cs typeface="Times New Roman" panose="02020603050405020304" pitchFamily="18" charset="0"/>
                        </a:rPr>
                        <a:t> </a:t>
                      </a:r>
                      <a:endParaRPr lang="cs-CZ" sz="210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Aft>
                          <a:spcPts val="0"/>
                        </a:spcAft>
                      </a:pPr>
                      <a:r>
                        <a:rPr lang="ru-RU" sz="2100" dirty="0">
                          <a:effectLst/>
                          <a:latin typeface="Arial" panose="020B0604020202020204" pitchFamily="34" charset="0"/>
                          <a:ea typeface="Calibri" panose="020F0502020204030204" pitchFamily="34" charset="0"/>
                          <a:cs typeface="Times New Roman" panose="02020603050405020304" pitchFamily="18" charset="0"/>
                        </a:rPr>
                        <a:t> </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47400" marR="474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0092898"/>
                  </a:ext>
                </a:extLst>
              </a:tr>
            </a:tbl>
          </a:graphicData>
        </a:graphic>
      </p:graphicFrame>
    </p:spTree>
    <p:extLst>
      <p:ext uri="{BB962C8B-B14F-4D97-AF65-F5344CB8AC3E}">
        <p14:creationId xmlns:p14="http://schemas.microsoft.com/office/powerpoint/2010/main" val="294038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D8070B9B-2BB4-AC24-D2F6-89DAF5754B0F}"/>
              </a:ext>
            </a:extLst>
          </p:cNvPr>
          <p:cNvSpPr txBox="1"/>
          <p:nvPr/>
        </p:nvSpPr>
        <p:spPr>
          <a:xfrm>
            <a:off x="676102" y="809382"/>
            <a:ext cx="11039302" cy="977191"/>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9. Přečtěte následující číslovky. Správnost svého čtení si ověřte na nahrávce:</a:t>
            </a:r>
            <a:endParaRPr lang="cs-CZ" sz="2000" b="0" u="none" strike="noStrike" dirty="0">
              <a:effectLst/>
              <a:latin typeface="+mn-lt"/>
            </a:endParaRPr>
          </a:p>
          <a:p>
            <a:pPr marL="0" marR="0">
              <a:spcBef>
                <a:spcPts val="900"/>
              </a:spcBef>
              <a:spcAft>
                <a:spcPts val="1200"/>
              </a:spcAft>
              <a:buNone/>
            </a:pPr>
            <a:r>
              <a:rPr lang="cs-CZ" sz="2000" b="0" u="none" strike="noStrike" dirty="0">
                <a:effectLst/>
                <a:latin typeface="+mn-lt"/>
              </a:rPr>
              <a:t>3, 26, 0, 11, 7, 19, 1, 12, 24, 10, 8, 13, 27, 4, 20, 17, 9, 21, 16, 2, 15, 6, 18, 23, 5, 12, 29, 14, 22</a:t>
            </a:r>
            <a:endParaRPr lang="cs-CZ" sz="1400" b="0" u="none" strike="noStrike" dirty="0">
              <a:effectLst/>
              <a:latin typeface="Google Sans"/>
            </a:endParaRPr>
          </a:p>
        </p:txBody>
      </p:sp>
      <p:pic>
        <p:nvPicPr>
          <p:cNvPr id="4" name="066 L05_A03">
            <a:hlinkClick r:id="" action="ppaction://media"/>
            <a:extLst>
              <a:ext uri="{FF2B5EF4-FFF2-40B4-BE49-F238E27FC236}">
                <a16:creationId xmlns:a16="http://schemas.microsoft.com/office/drawing/2014/main" id="{995B0A5A-B07C-8974-5C2B-F40E7FDD34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673906" y="2640301"/>
            <a:ext cx="487363" cy="487363"/>
          </a:xfrm>
          <a:prstGeom prst="rect">
            <a:avLst/>
          </a:prstGeom>
        </p:spPr>
      </p:pic>
    </p:spTree>
    <p:extLst>
      <p:ext uri="{BB962C8B-B14F-4D97-AF65-F5344CB8AC3E}">
        <p14:creationId xmlns:p14="http://schemas.microsoft.com/office/powerpoint/2010/main" val="191130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9B6A258C-0B69-EE8D-5CDF-95DFD2D57B0D}"/>
              </a:ext>
            </a:extLst>
          </p:cNvPr>
          <p:cNvSpPr txBox="1"/>
          <p:nvPr/>
        </p:nvSpPr>
        <p:spPr>
          <a:xfrm>
            <a:off x="1366058" y="927775"/>
            <a:ext cx="9459883" cy="3647152"/>
          </a:xfrm>
          <a:prstGeom prst="rect">
            <a:avLst/>
          </a:prstGeom>
          <a:noFill/>
        </p:spPr>
        <p:txBody>
          <a:bodyPr wrap="square">
            <a:spAutoFit/>
          </a:bodyPr>
          <a:lstStyle/>
          <a:p>
            <a:r>
              <a:rPr lang="ru-RU" sz="2100" b="1" u="none" strike="noStrike" noProof="0" dirty="0">
                <a:effectLst/>
                <a:latin typeface="+mn-lt"/>
              </a:rPr>
              <a:t>Сколько им лет? </a:t>
            </a:r>
          </a:p>
          <a:p>
            <a:r>
              <a:rPr lang="ru-RU" sz="2100" b="1" u="none" strike="noStrike" noProof="0" dirty="0">
                <a:effectLst/>
                <a:latin typeface="+mn-lt"/>
              </a:rPr>
              <a:t>Напишите возраст словами, используя правильное слово: год, года или лет. Пример: Марку 21 () -&gt; Марку двадцать один год. </a:t>
            </a:r>
          </a:p>
          <a:p>
            <a:endParaRPr lang="ru-RU" sz="2100" u="none" strike="noStrike" noProof="0" dirty="0">
              <a:effectLst/>
              <a:latin typeface="+mn-lt"/>
            </a:endParaRPr>
          </a:p>
          <a:p>
            <a:r>
              <a:rPr lang="ru-RU" sz="2100" u="none" strike="noStrike" noProof="0" dirty="0">
                <a:effectLst/>
                <a:latin typeface="+mn-lt"/>
              </a:rPr>
              <a:t>1. Анне 34 () -&gt; ____________. 2. Виктору 45 (</a:t>
            </a:r>
            <a:r>
              <a:rPr lang="ru-RU" sz="2100" noProof="0" dirty="0"/>
              <a:t>) -&gt; ____________</a:t>
            </a:r>
            <a:r>
              <a:rPr lang="ru-RU" sz="2100" u="none" strike="noStrike" noProof="0" dirty="0">
                <a:effectLst/>
                <a:latin typeface="+mn-lt"/>
              </a:rPr>
              <a:t>. 3. Лукашу 22 (</a:t>
            </a:r>
            <a:r>
              <a:rPr lang="ru-RU" sz="2100" noProof="0" dirty="0"/>
              <a:t>) -&gt; ____________</a:t>
            </a:r>
            <a:r>
              <a:rPr lang="ru-RU" sz="2100" u="none" strike="noStrike" noProof="0" dirty="0">
                <a:effectLst/>
                <a:latin typeface="+mn-lt"/>
              </a:rPr>
              <a:t>. 4. Яне 19 (</a:t>
            </a:r>
            <a:r>
              <a:rPr lang="ru-RU" sz="2100" noProof="0" dirty="0"/>
              <a:t>) -&gt; ____________</a:t>
            </a:r>
            <a:r>
              <a:rPr lang="ru-RU" sz="2100" u="none" strike="noStrike" noProof="0" dirty="0">
                <a:effectLst/>
                <a:latin typeface="+mn-lt"/>
              </a:rPr>
              <a:t>. 5. Моему брату 4 (</a:t>
            </a:r>
            <a:r>
              <a:rPr lang="ru-RU" sz="2100" noProof="0" dirty="0"/>
              <a:t>) -&gt; ____________</a:t>
            </a:r>
            <a:r>
              <a:rPr lang="ru-RU" sz="2100" u="none" strike="noStrike" noProof="0" dirty="0">
                <a:effectLst/>
                <a:latin typeface="+mn-lt"/>
              </a:rPr>
              <a:t>. 6. Нашему дедушке 73 (</a:t>
            </a:r>
            <a:r>
              <a:rPr lang="ru-RU" sz="2100" noProof="0" dirty="0"/>
              <a:t>) -&gt; ____________</a:t>
            </a:r>
            <a:r>
              <a:rPr lang="ru-RU" sz="2100" u="none" strike="noStrike" noProof="0" dirty="0">
                <a:effectLst/>
                <a:latin typeface="+mn-lt"/>
              </a:rPr>
              <a:t>. 7. Маленькому сыну 1 (</a:t>
            </a:r>
            <a:r>
              <a:rPr lang="ru-RU" sz="2100" noProof="0" dirty="0"/>
              <a:t>) -&gt; ____________</a:t>
            </a:r>
            <a:r>
              <a:rPr lang="ru-RU" sz="2100" u="none" strike="noStrike" noProof="0" dirty="0">
                <a:effectLst/>
                <a:latin typeface="+mn-lt"/>
              </a:rPr>
              <a:t>. 8. Моей сестре 28 (</a:t>
            </a:r>
            <a:r>
              <a:rPr lang="ru-RU" sz="2100" noProof="0" dirty="0"/>
              <a:t>) -&gt; ____________</a:t>
            </a:r>
            <a:r>
              <a:rPr lang="ru-RU" sz="2100" u="none" strike="noStrike" noProof="0" dirty="0">
                <a:effectLst/>
                <a:latin typeface="+mn-lt"/>
              </a:rPr>
              <a:t>. 9. Профессору 62 (</a:t>
            </a:r>
            <a:r>
              <a:rPr lang="ru-RU" sz="2100" noProof="0" dirty="0"/>
              <a:t>) -&gt; ____________</a:t>
            </a:r>
            <a:r>
              <a:rPr lang="ru-RU" sz="2100" u="none" strike="noStrike" noProof="0" dirty="0">
                <a:effectLst/>
                <a:latin typeface="+mn-lt"/>
              </a:rPr>
              <a:t>. 10. Господину Вацлаву 50 (</a:t>
            </a:r>
            <a:r>
              <a:rPr lang="ru-RU" sz="2100" noProof="0" dirty="0"/>
              <a:t>) -&gt; ____________</a:t>
            </a:r>
            <a:r>
              <a:rPr lang="ru-RU" sz="2100" u="none" strike="noStrike" noProof="0" dirty="0">
                <a:effectLst/>
                <a:latin typeface="+mn-lt"/>
              </a:rPr>
              <a:t>. 11. Нашей собаке Жучке 5 (</a:t>
            </a:r>
            <a:r>
              <a:rPr lang="ru-RU" sz="2100" noProof="0" dirty="0"/>
              <a:t>) -&gt; ____________</a:t>
            </a:r>
            <a:r>
              <a:rPr lang="ru-RU" sz="2100" u="none" strike="noStrike" noProof="0" dirty="0">
                <a:effectLst/>
                <a:latin typeface="+mn-lt"/>
              </a:rPr>
              <a:t>. 12. Коллеге Диме 31 (</a:t>
            </a:r>
            <a:r>
              <a:rPr lang="ru-RU" sz="2100" noProof="0" dirty="0"/>
              <a:t>) -&gt; ____________</a:t>
            </a:r>
            <a:r>
              <a:rPr lang="ru-RU" sz="2100" u="none" strike="noStrike" noProof="0" dirty="0">
                <a:effectLst/>
                <a:latin typeface="+mn-lt"/>
              </a:rPr>
              <a:t>. 13. Тёте Лене 43 (</a:t>
            </a:r>
            <a:r>
              <a:rPr lang="ru-RU" sz="2100" noProof="0" dirty="0"/>
              <a:t>) -&gt; ____________</a:t>
            </a:r>
            <a:r>
              <a:rPr lang="ru-RU" sz="2100" u="none" strike="noStrike" noProof="0" dirty="0">
                <a:effectLst/>
                <a:latin typeface="+mn-lt"/>
              </a:rPr>
              <a:t>. 14. Студенту Степану 25 (</a:t>
            </a:r>
            <a:r>
              <a:rPr lang="ru-RU" sz="2100" noProof="0" dirty="0"/>
              <a:t>) -&gt; ____________________.</a:t>
            </a:r>
          </a:p>
        </p:txBody>
      </p:sp>
    </p:spTree>
    <p:extLst>
      <p:ext uri="{BB962C8B-B14F-4D97-AF65-F5344CB8AC3E}">
        <p14:creationId xmlns:p14="http://schemas.microsoft.com/office/powerpoint/2010/main" val="1714222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EFF3C36-16E2-C7C6-B91B-333617393CA4}"/>
              </a:ext>
            </a:extLst>
          </p:cNvPr>
          <p:cNvSpPr txBox="1"/>
          <p:nvPr/>
        </p:nvSpPr>
        <p:spPr>
          <a:xfrm>
            <a:off x="177337" y="151967"/>
            <a:ext cx="11715405" cy="5578450"/>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1. Напишите цифры словами и выберите существительное в правильной форме.</a:t>
            </a:r>
          </a:p>
          <a:p>
            <a:pPr marL="342900" marR="0" lvl="0" indent="-342900" algn="just">
              <a:spcBef>
                <a:spcPts val="900"/>
              </a:spcBef>
              <a:spcAft>
                <a:spcPts val="900"/>
              </a:spcAft>
              <a:buFont typeface="+mj-lt"/>
              <a:buAutoNum type="arabicPeriod"/>
            </a:pPr>
            <a:r>
              <a:rPr lang="ru-RU" sz="2100" b="0" u="none" strike="noStrike" noProof="0" dirty="0">
                <a:effectLst/>
                <a:latin typeface="+mn-lt"/>
              </a:rPr>
              <a:t>(</a:t>
            </a:r>
            <a:r>
              <a:rPr lang="ru-RU" sz="2100" b="1" u="none" strike="noStrike" noProof="0" dirty="0">
                <a:effectLst/>
                <a:latin typeface="+mn-lt"/>
              </a:rPr>
              <a:t>1</a:t>
            </a:r>
            <a:r>
              <a:rPr lang="ru-RU" sz="2100" b="0" u="none" strike="noStrike" noProof="0" dirty="0">
                <a:effectLst/>
                <a:latin typeface="+mn-lt"/>
              </a:rPr>
              <a:t>) дом / дома / домов. 2. (</a:t>
            </a:r>
            <a:r>
              <a:rPr lang="ru-RU" sz="2100" b="1" u="none" strike="noStrike" noProof="0" dirty="0">
                <a:effectLst/>
                <a:latin typeface="+mn-lt"/>
              </a:rPr>
              <a:t>3</a:t>
            </a:r>
            <a:r>
              <a:rPr lang="ru-RU" sz="2100" b="0" u="none" strike="noStrike" noProof="0" dirty="0">
                <a:effectLst/>
                <a:latin typeface="+mn-lt"/>
              </a:rPr>
              <a:t>) билет / билета / билетов. 3. (</a:t>
            </a:r>
            <a:r>
              <a:rPr lang="ru-RU" sz="2100" b="1" u="none" strike="noStrike" noProof="0" dirty="0">
                <a:effectLst/>
                <a:latin typeface="+mn-lt"/>
              </a:rPr>
              <a:t>5</a:t>
            </a:r>
            <a:r>
              <a:rPr lang="ru-RU" sz="2100" b="0" u="none" strike="noStrike" noProof="0" dirty="0">
                <a:effectLst/>
                <a:latin typeface="+mn-lt"/>
              </a:rPr>
              <a:t>) ручка / ручки / ручек. 4. (</a:t>
            </a:r>
            <a:r>
              <a:rPr lang="ru-RU" sz="2100" b="1" u="none" strike="noStrike" noProof="0" dirty="0">
                <a:effectLst/>
                <a:latin typeface="+mn-lt"/>
              </a:rPr>
              <a:t>2</a:t>
            </a:r>
            <a:r>
              <a:rPr lang="ru-RU" sz="2100" b="0" u="none" strike="noStrike" noProof="0" dirty="0">
                <a:effectLst/>
                <a:latin typeface="+mn-lt"/>
              </a:rPr>
              <a:t>) словарь / словаря / словарей. 5. (</a:t>
            </a:r>
            <a:r>
              <a:rPr lang="ru-RU" sz="2100" b="1" u="none" strike="noStrike" noProof="0" dirty="0">
                <a:effectLst/>
                <a:latin typeface="+mn-lt"/>
              </a:rPr>
              <a:t>24</a:t>
            </a:r>
            <a:r>
              <a:rPr lang="ru-RU" sz="2100" b="0" u="none" strike="noStrike" noProof="0" dirty="0">
                <a:effectLst/>
                <a:latin typeface="+mn-lt"/>
              </a:rPr>
              <a:t>) окно / окна / окон. 6. (</a:t>
            </a:r>
            <a:r>
              <a:rPr lang="ru-RU" sz="2100" b="1" u="none" strike="noStrike" noProof="0" dirty="0">
                <a:effectLst/>
                <a:latin typeface="+mn-lt"/>
              </a:rPr>
              <a:t>17</a:t>
            </a:r>
            <a:r>
              <a:rPr lang="ru-RU" sz="2100" b="0" u="none" strike="noStrike" noProof="0" dirty="0">
                <a:effectLst/>
                <a:latin typeface="+mn-lt"/>
              </a:rPr>
              <a:t>) студент / студента / студентов. 7. (</a:t>
            </a:r>
            <a:r>
              <a:rPr lang="ru-RU" sz="2100" b="1" u="none" strike="noStrike" noProof="0" dirty="0">
                <a:effectLst/>
                <a:latin typeface="+mn-lt"/>
              </a:rPr>
              <a:t>4</a:t>
            </a:r>
            <a:r>
              <a:rPr lang="ru-RU" sz="2100" b="0" u="none" strike="noStrike" noProof="0" dirty="0">
                <a:effectLst/>
                <a:latin typeface="+mn-lt"/>
              </a:rPr>
              <a:t>) книга / книги / книг. 8. (</a:t>
            </a:r>
            <a:r>
              <a:rPr lang="ru-RU" sz="2100" b="1" u="none" strike="noStrike" noProof="0" dirty="0">
                <a:effectLst/>
                <a:latin typeface="+mn-lt"/>
              </a:rPr>
              <a:t>41</a:t>
            </a:r>
            <a:r>
              <a:rPr lang="ru-RU" sz="2100" b="0" u="none" strike="noStrike" noProof="0" dirty="0">
                <a:effectLst/>
                <a:latin typeface="+mn-lt"/>
              </a:rPr>
              <a:t>) рубль / рубля / рублей. 9. (</a:t>
            </a:r>
            <a:r>
              <a:rPr lang="ru-RU" sz="2100" b="1" u="none" strike="noStrike" noProof="0" dirty="0">
                <a:effectLst/>
                <a:latin typeface="+mn-lt"/>
              </a:rPr>
              <a:t>10</a:t>
            </a:r>
            <a:r>
              <a:rPr lang="ru-RU" sz="2100" b="0" u="none" strike="noStrike" noProof="0" dirty="0">
                <a:effectLst/>
                <a:latin typeface="+mn-lt"/>
              </a:rPr>
              <a:t>) письмо / письма / писем. 10. (</a:t>
            </a:r>
            <a:r>
              <a:rPr lang="ru-RU" sz="2100" b="1" u="none" strike="noStrike" noProof="0" dirty="0">
                <a:effectLst/>
                <a:latin typeface="+mn-lt"/>
              </a:rPr>
              <a:t>2</a:t>
            </a:r>
            <a:r>
              <a:rPr lang="ru-RU" sz="2100" b="0" u="none" strike="noStrike" noProof="0" dirty="0">
                <a:effectLst/>
                <a:latin typeface="+mn-lt"/>
              </a:rPr>
              <a:t>) кошка / кошки / кошек. 11. (</a:t>
            </a:r>
            <a:r>
              <a:rPr lang="ru-RU" sz="2100" b="1" u="none" strike="noStrike" noProof="0" dirty="0">
                <a:effectLst/>
                <a:latin typeface="+mn-lt"/>
              </a:rPr>
              <a:t>8</a:t>
            </a:r>
            <a:r>
              <a:rPr lang="ru-RU" sz="2100" b="0" u="none" strike="noStrike" noProof="0" dirty="0">
                <a:effectLst/>
                <a:latin typeface="+mn-lt"/>
              </a:rPr>
              <a:t>) документ / документа / документов. 12. (</a:t>
            </a:r>
            <a:r>
              <a:rPr lang="ru-RU" sz="2100" b="1" u="none" strike="noStrike" noProof="0" dirty="0">
                <a:effectLst/>
                <a:latin typeface="+mn-lt"/>
              </a:rPr>
              <a:t>32</a:t>
            </a:r>
            <a:r>
              <a:rPr lang="ru-RU" sz="2100" b="0" u="none" strike="noStrike" noProof="0" dirty="0">
                <a:effectLst/>
                <a:latin typeface="+mn-lt"/>
              </a:rPr>
              <a:t>) журнал / журнала / журналов. 13. (</a:t>
            </a:r>
            <a:r>
              <a:rPr lang="ru-RU" sz="2100" b="1" u="none" strike="noStrike" noProof="0" dirty="0">
                <a:effectLst/>
                <a:latin typeface="+mn-lt"/>
              </a:rPr>
              <a:t>15</a:t>
            </a:r>
            <a:r>
              <a:rPr lang="ru-RU" sz="2100" b="0" u="none" strike="noStrike" noProof="0" dirty="0">
                <a:effectLst/>
                <a:latin typeface="+mn-lt"/>
              </a:rPr>
              <a:t>) ключ / ключа / ключей. 14. (</a:t>
            </a:r>
            <a:r>
              <a:rPr lang="ru-RU" sz="2100" b="1" u="none" strike="noStrike" noProof="0" dirty="0">
                <a:effectLst/>
                <a:latin typeface="+mn-lt"/>
              </a:rPr>
              <a:t>53</a:t>
            </a:r>
            <a:r>
              <a:rPr lang="ru-RU" sz="2100" b="0" u="none" strike="noStrike" noProof="0" dirty="0">
                <a:effectLst/>
                <a:latin typeface="+mn-lt"/>
              </a:rPr>
              <a:t>) крона / кроны / крон.</a:t>
            </a:r>
          </a:p>
          <a:p>
            <a:pPr marL="342900" marR="0" lvl="0" indent="-342900" algn="just">
              <a:spcBef>
                <a:spcPts val="900"/>
              </a:spcBef>
              <a:spcAft>
                <a:spcPts val="900"/>
              </a:spcAft>
              <a:buFont typeface="+mj-lt"/>
              <a:buAutoNum type="arabicPeriod"/>
            </a:pPr>
            <a:endParaRPr lang="ru-RU" sz="2100" b="0" u="none" strike="noStrike" noProof="0" dirty="0">
              <a:effectLst/>
              <a:latin typeface="+mn-lt"/>
            </a:endParaRPr>
          </a:p>
          <a:p>
            <a:pPr marR="0" lvl="0" algn="just">
              <a:spcBef>
                <a:spcPts val="900"/>
              </a:spcBef>
              <a:spcAft>
                <a:spcPts val="900"/>
              </a:spcAft>
            </a:pPr>
            <a:r>
              <a:rPr lang="ru-RU" sz="2100" b="1" noProof="0" dirty="0"/>
              <a:t>Упражнение 2. Чемодан туриста. Марк собирается в путешествие на 5 дней. Напишите числительные словами и выберите правильное окончание существительного.</a:t>
            </a:r>
          </a:p>
          <a:p>
            <a:pPr marR="0" lvl="0" algn="just">
              <a:spcBef>
                <a:spcPts val="900"/>
              </a:spcBef>
              <a:spcAft>
                <a:spcPts val="900"/>
              </a:spcAft>
            </a:pPr>
            <a:r>
              <a:rPr lang="ru-RU" sz="2100" noProof="0" dirty="0"/>
              <a:t>(</a:t>
            </a:r>
            <a:r>
              <a:rPr lang="ru-RU" sz="2100" b="1" noProof="0" dirty="0"/>
              <a:t>1</a:t>
            </a:r>
            <a:r>
              <a:rPr lang="ru-RU" sz="2100" noProof="0" dirty="0"/>
              <a:t>) рюкзак / рюкзака / рюкзаков. 2. (</a:t>
            </a:r>
            <a:r>
              <a:rPr lang="ru-RU" sz="2100" b="1" noProof="0" dirty="0"/>
              <a:t>2</a:t>
            </a:r>
            <a:r>
              <a:rPr lang="ru-RU" sz="2100" noProof="0" dirty="0"/>
              <a:t>) свитер / свитера / свитеров. 3. (</a:t>
            </a:r>
            <a:r>
              <a:rPr lang="ru-RU" sz="2100" b="1" noProof="0" dirty="0"/>
              <a:t>5</a:t>
            </a:r>
            <a:r>
              <a:rPr lang="ru-RU" sz="2100" noProof="0" dirty="0"/>
              <a:t>) рубашка / рубашки / рубашек. 4. (</a:t>
            </a:r>
            <a:r>
              <a:rPr lang="ru-RU" sz="2100" b="1" noProof="0" dirty="0"/>
              <a:t>4</a:t>
            </a:r>
            <a:r>
              <a:rPr lang="ru-RU" sz="2100" noProof="0" dirty="0"/>
              <a:t>) книга / книги / книг. 5. (</a:t>
            </a:r>
            <a:r>
              <a:rPr lang="ru-RU" sz="2100" b="1" noProof="0" dirty="0"/>
              <a:t>1</a:t>
            </a:r>
            <a:r>
              <a:rPr lang="ru-RU" sz="2100" noProof="0" dirty="0"/>
              <a:t>) карта / карты / карт Праги. 6. (</a:t>
            </a:r>
            <a:r>
              <a:rPr lang="ru-RU" sz="2100" b="1" noProof="0" dirty="0"/>
              <a:t>3</a:t>
            </a:r>
            <a:r>
              <a:rPr lang="ru-RU" sz="2100" noProof="0" dirty="0"/>
              <a:t>) блокнот / блокнота / блокнотов. 7. (</a:t>
            </a:r>
            <a:r>
              <a:rPr lang="ru-RU" sz="2100" b="1" noProof="0" dirty="0"/>
              <a:t>10</a:t>
            </a:r>
            <a:r>
              <a:rPr lang="ru-RU" sz="2100" noProof="0" dirty="0"/>
              <a:t>) яблоко / яблока / яблок. 8. (</a:t>
            </a:r>
            <a:r>
              <a:rPr lang="ru-RU" sz="2100" b="1" noProof="0" dirty="0"/>
              <a:t>6</a:t>
            </a:r>
            <a:r>
              <a:rPr lang="ru-RU" sz="2100" noProof="0" dirty="0"/>
              <a:t>) футболка / футболки / футболок. 9. (</a:t>
            </a:r>
            <a:r>
              <a:rPr lang="ru-RU" sz="2100" b="1" noProof="0" dirty="0"/>
              <a:t>2</a:t>
            </a:r>
            <a:r>
              <a:rPr lang="ru-RU" sz="2100" noProof="0" dirty="0"/>
              <a:t>) маркер / маркера / маркеров. 10. (</a:t>
            </a:r>
            <a:r>
              <a:rPr lang="ru-RU" sz="2100" b="1" noProof="0" dirty="0"/>
              <a:t>1</a:t>
            </a:r>
            <a:r>
              <a:rPr lang="ru-RU" sz="2100" noProof="0" dirty="0"/>
              <a:t>) зонт / зонта / зонтов. 11. (</a:t>
            </a:r>
            <a:r>
              <a:rPr lang="ru-RU" sz="2100" b="1" noProof="0" dirty="0"/>
              <a:t>12</a:t>
            </a:r>
            <a:r>
              <a:rPr lang="ru-RU" sz="2100" noProof="0" dirty="0"/>
              <a:t>) евро / евров / евр. 12. (</a:t>
            </a:r>
            <a:r>
              <a:rPr lang="ru-RU" sz="2100" b="1" noProof="0" dirty="0"/>
              <a:t>4</a:t>
            </a:r>
            <a:r>
              <a:rPr lang="ru-RU" sz="2100" noProof="0" dirty="0"/>
              <a:t>) паспорт / паспорта / паспортов. 13. (</a:t>
            </a:r>
            <a:r>
              <a:rPr lang="ru-RU" sz="2100" b="1" noProof="0" dirty="0"/>
              <a:t>20</a:t>
            </a:r>
            <a:r>
              <a:rPr lang="ru-RU" sz="2100" noProof="0" dirty="0"/>
              <a:t>) вещь / вещи / вещей. </a:t>
            </a:r>
            <a:endParaRPr lang="ru-RU" sz="2100" b="0" u="none" strike="noStrike" noProof="0" dirty="0">
              <a:effectLst/>
              <a:latin typeface="Google Sans"/>
            </a:endParaRPr>
          </a:p>
        </p:txBody>
      </p:sp>
    </p:spTree>
    <p:extLst>
      <p:ext uri="{BB962C8B-B14F-4D97-AF65-F5344CB8AC3E}">
        <p14:creationId xmlns:p14="http://schemas.microsoft.com/office/powerpoint/2010/main" val="211204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91F9D654-63E8-8E1E-99F4-48433E5BDE0F}"/>
              </a:ext>
            </a:extLst>
          </p:cNvPr>
          <p:cNvSpPr txBox="1"/>
          <p:nvPr/>
        </p:nvSpPr>
        <p:spPr>
          <a:xfrm>
            <a:off x="304799" y="300084"/>
            <a:ext cx="11493732" cy="6178614"/>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4. Интервью при приёме на работу. Инструкция: Ответьте на вопросы работодателя, выбрав правильную форму слова в скобках.</a:t>
            </a:r>
          </a:p>
          <a:p>
            <a:pPr marL="342900" marR="0" lvl="0" indent="-342900" algn="just">
              <a:spcBef>
                <a:spcPts val="900"/>
              </a:spcBef>
              <a:spcAft>
                <a:spcPts val="900"/>
              </a:spcAft>
              <a:buFont typeface="+mj-lt"/>
              <a:buAutoNum type="arabicPeriod"/>
            </a:pPr>
            <a:r>
              <a:rPr lang="ru-RU" sz="2100" b="0" u="none" strike="noStrike" noProof="0" dirty="0">
                <a:effectLst/>
                <a:latin typeface="+mn-lt"/>
              </a:rPr>
              <a:t>Сколько иностранных языков вы знаете? Я знаю два (язык / языка / языков). 2. Сколько проектов вы сделали в прошлом месяце? В прошлом месяце я сделал пять (проект / проекта / проектов). 3. Сколько лет вы работаете в этой сфере? Я работаю здесь три (год / года / лет). 4. Сколько новых коллег пришло в ваш отдел? К нам пришло четыре (человек / человека / людей). 5. Сколько трудных вопросов было на собеседовании? Было десять (вопрос / вопроса / вопросов). 6. Сколько минут обычно длится ваше интервью? Оно длится сорок пять (минута / минуты / минут). 7. Сколько важных контрактов вы подписали? Я подписал один (контракт / контракта / контрактов). 8. Сколько рабочих офисов у вашей компании? У нашей компании есть три (офис / офиса / офисов). 9. Сколько писем вы пишете клиентам каждый день? Я пишу примерно пятьдесят (письмо / письма / писем). 10. Сколько новых программ вы изучили за этот год? Я изучил две (программа / программы / программ). 11. Сколько презентаций вы приготовили? Я приготовил четыре (презентация / презентации / презентаций). 12. Сколько больших перерывов у вас есть в течение дня? У меня есть один (перерыв / перерыва / перерывов). 13. Сколько рабочих дней у вас в неделю? У меня пять (день / дня / дней). 14. Сколько заграничных командировок у вас было? У меня было две (командировка / командировки / командировок).</a:t>
            </a:r>
            <a:endParaRPr lang="ru-RU" sz="2100" b="0" u="none" strike="noStrike" noProof="0" dirty="0">
              <a:effectLst/>
              <a:latin typeface="Google Sans"/>
            </a:endParaRPr>
          </a:p>
        </p:txBody>
      </p:sp>
    </p:spTree>
    <p:extLst>
      <p:ext uri="{BB962C8B-B14F-4D97-AF65-F5344CB8AC3E}">
        <p14:creationId xmlns:p14="http://schemas.microsoft.com/office/powerpoint/2010/main" val="2711062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68B4FB7-3429-1613-FEB0-50214FD1A16C}"/>
              </a:ext>
            </a:extLst>
          </p:cNvPr>
          <p:cNvSpPr txBox="1"/>
          <p:nvPr/>
        </p:nvSpPr>
        <p:spPr>
          <a:xfrm>
            <a:off x="205046" y="151179"/>
            <a:ext cx="11466022" cy="6232475"/>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Заполните пропуски по смыслу. Прочитайте предложения, выберите подходящее по смыслу слово из списка ниже и поставьте его в правильную форму из трёх предложенных вариантов.</a:t>
            </a:r>
          </a:p>
          <a:p>
            <a:pPr marL="342900" marR="0" lvl="0" indent="-342900" algn="just">
              <a:spcBef>
                <a:spcPts val="900"/>
              </a:spcBef>
              <a:spcAft>
                <a:spcPts val="900"/>
              </a:spcAft>
              <a:buFont typeface="+mj-lt"/>
              <a:buAutoNum type="arabicPeriod"/>
            </a:pPr>
            <a:r>
              <a:rPr lang="ru-RU" sz="2100" u="none" strike="noStrike" noProof="0" dirty="0">
                <a:effectLst/>
                <a:latin typeface="+mn-lt"/>
              </a:rPr>
              <a:t>Каждое утро я пью один () воды. 3. В году двенадцать (). 4. Моему сыну исполнилось четыре (). 5. Для салата мне нужно купить пять (). 6. Мы открыли окно, потому что в комнате две () и мы хотим, чтобы они вылетели. 7. На парковке возле нашего дома стоят три (). 8. Этот известный писатель написал сорок две (). 9. В нашей футбольной команде играет одиннадцать (). 10. У моей рубашки оторвались две (). 11. Чтобы открыть эту старую дверь, мне нужны три (). 12. Мой дедушка курит двадцать () в день. 13. Для работы на компьютере мне нужна одна (). 14. Мой друг очень умный, он знает четыре ().</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месяц / месяца / месяцев</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книга / книги / книг</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пуговица / пуговицы / пуговиц</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год / года / лет</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мышь / мыши / мышей</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муха / мухи / мух</a:t>
            </a:r>
          </a:p>
          <a:p>
            <a:pPr marL="342900" marR="0" lvl="0" indent="-342900">
              <a:spcAft>
                <a:spcPts val="900"/>
              </a:spcAft>
              <a:buFont typeface="Arial" panose="020B0604020202020204" pitchFamily="34" charset="0"/>
              <a:buChar char="•"/>
            </a:pPr>
            <a:r>
              <a:rPr lang="ru-RU" sz="2000" u="none" strike="noStrike" noProof="0" dirty="0">
                <a:effectLst/>
                <a:latin typeface="Google Sans"/>
              </a:rPr>
              <a:t>сигарета / сигареты / сигарет</a:t>
            </a:r>
            <a:endParaRPr lang="ru-RU" sz="2100" u="none" strike="noStrike" noProof="0" dirty="0">
              <a:effectLst/>
              <a:latin typeface="Google Sans"/>
            </a:endParaRPr>
          </a:p>
        </p:txBody>
      </p:sp>
      <p:sp>
        <p:nvSpPr>
          <p:cNvPr id="4" name="TextovéPole 3">
            <a:extLst>
              <a:ext uri="{FF2B5EF4-FFF2-40B4-BE49-F238E27FC236}">
                <a16:creationId xmlns:a16="http://schemas.microsoft.com/office/drawing/2014/main" id="{E7405B8A-1734-31AE-744C-194505832BBD}"/>
              </a:ext>
            </a:extLst>
          </p:cNvPr>
          <p:cNvSpPr txBox="1"/>
          <p:nvPr/>
        </p:nvSpPr>
        <p:spPr>
          <a:xfrm>
            <a:off x="5342313" y="3767554"/>
            <a:ext cx="5957454" cy="2516073"/>
          </a:xfrm>
          <a:prstGeom prst="rect">
            <a:avLst/>
          </a:prstGeom>
          <a:noFill/>
        </p:spPr>
        <p:txBody>
          <a:bodyPr wrap="square" rtlCol="0">
            <a:spAutoFit/>
          </a:bodyPr>
          <a:lstStyle/>
          <a:p>
            <a:pPr marL="342900" marR="0" lvl="0" indent="-342900">
              <a:spcAft>
                <a:spcPts val="900"/>
              </a:spcAft>
              <a:buFont typeface="Arial" panose="020B0604020202020204" pitchFamily="34" charset="0"/>
              <a:buChar char="•"/>
            </a:pPr>
            <a:r>
              <a:rPr lang="ru-RU" sz="2000" u="none" strike="noStrike" noProof="0">
                <a:effectLst/>
                <a:latin typeface="Google Sans"/>
              </a:rPr>
              <a:t>помидор / помидора / помидоров</a:t>
            </a:r>
          </a:p>
          <a:p>
            <a:pPr marL="342900" marR="0" lvl="0" indent="-342900">
              <a:spcAft>
                <a:spcPts val="900"/>
              </a:spcAft>
              <a:buFont typeface="Arial" panose="020B0604020202020204" pitchFamily="34" charset="0"/>
              <a:buChar char="•"/>
            </a:pPr>
            <a:r>
              <a:rPr lang="ru-RU" sz="2000" u="none" strike="noStrike" noProof="0" dirty="0">
                <a:effectLst/>
                <a:latin typeface="Google Sans"/>
              </a:rPr>
              <a:t>стакан / стакана / стаканов</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машина / машины / машин</a:t>
            </a:r>
          </a:p>
          <a:p>
            <a:pPr marL="342900" marR="0" lvl="0" indent="-342900">
              <a:spcAft>
                <a:spcPts val="900"/>
              </a:spcAft>
              <a:buFont typeface="Arial" panose="020B0604020202020204" pitchFamily="34" charset="0"/>
              <a:buChar char="•"/>
            </a:pPr>
            <a:r>
              <a:rPr lang="ru-RU" sz="2000" u="none" strike="noStrike" noProof="0" dirty="0">
                <a:effectLst/>
                <a:latin typeface="Google Sans"/>
              </a:rPr>
              <a:t>язык / языка / языков</a:t>
            </a:r>
          </a:p>
          <a:p>
            <a:pPr marL="342900" marR="0" lvl="0" indent="-342900">
              <a:spcAft>
                <a:spcPts val="900"/>
              </a:spcAft>
              <a:buFont typeface="Arial" panose="020B0604020202020204" pitchFamily="34" charset="0"/>
              <a:buChar char="•"/>
            </a:pPr>
            <a:r>
              <a:rPr lang="ru-RU" sz="2000" u="none" strike="noStrike" noProof="0" dirty="0">
                <a:effectLst/>
                <a:latin typeface="Google Sans"/>
              </a:rPr>
              <a:t>футболист / футболиста / футболистов</a:t>
            </a:r>
          </a:p>
          <a:p>
            <a:pPr marL="342900" marR="0" lvl="0" indent="-342900">
              <a:spcAft>
                <a:spcPts val="900"/>
              </a:spcAft>
              <a:buFont typeface="Arial" panose="020B0604020202020204" pitchFamily="34" charset="0"/>
              <a:buChar char="•"/>
            </a:pPr>
            <a:r>
              <a:rPr lang="ru-RU" sz="2000" u="none" strike="noStrike" noProof="0" dirty="0">
                <a:effectLst/>
                <a:latin typeface="Google Sans"/>
              </a:rPr>
              <a:t>ключ / ключа / ключей</a:t>
            </a:r>
          </a:p>
        </p:txBody>
      </p:sp>
    </p:spTree>
    <p:extLst>
      <p:ext uri="{BB962C8B-B14F-4D97-AF65-F5344CB8AC3E}">
        <p14:creationId xmlns:p14="http://schemas.microsoft.com/office/powerpoint/2010/main" val="764143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3E788E84-CED1-7442-7B88-DFEC412184D1}"/>
              </a:ext>
            </a:extLst>
          </p:cNvPr>
          <p:cNvSpPr txBox="1"/>
          <p:nvPr/>
        </p:nvSpPr>
        <p:spPr>
          <a:xfrm>
            <a:off x="3851563" y="2996384"/>
            <a:ext cx="4488873" cy="646331"/>
          </a:xfrm>
          <a:prstGeom prst="rect">
            <a:avLst/>
          </a:prstGeom>
          <a:noFill/>
        </p:spPr>
        <p:txBody>
          <a:bodyPr wrap="square">
            <a:spAutoFit/>
          </a:bodyPr>
          <a:lstStyle/>
          <a:p>
            <a:r>
              <a:rPr kumimoji="0" lang="ru-RU" sz="3600" b="0" i="0" u="none" strike="noStrike" kern="1200" cap="all" spc="0" normalizeH="0" baseline="0" noProof="0" dirty="0">
                <a:ln>
                  <a:noFill/>
                </a:ln>
                <a:solidFill>
                  <a:srgbClr val="C00000"/>
                </a:solidFill>
                <a:effectLst/>
                <a:uLnTx/>
                <a:uFillTx/>
                <a:ea typeface="+mj-ea"/>
                <a:cs typeface="+mj-cs"/>
              </a:rPr>
              <a:t>Спряжение глагола</a:t>
            </a:r>
            <a:endParaRPr lang="cs-CZ" dirty="0"/>
          </a:p>
        </p:txBody>
      </p:sp>
    </p:spTree>
    <p:extLst>
      <p:ext uri="{BB962C8B-B14F-4D97-AF65-F5344CB8AC3E}">
        <p14:creationId xmlns:p14="http://schemas.microsoft.com/office/powerpoint/2010/main" val="1534730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5E8D39-3504-4C00-BA5B-226298A70114}"/>
              </a:ext>
            </a:extLst>
          </p:cNvPr>
          <p:cNvSpPr>
            <a:spLocks noGrp="1"/>
          </p:cNvSpPr>
          <p:nvPr>
            <p:ph type="title"/>
          </p:nvPr>
        </p:nvSpPr>
        <p:spPr>
          <a:xfrm>
            <a:off x="3400040" y="168452"/>
            <a:ext cx="4829560" cy="1707930"/>
          </a:xfrm>
        </p:spPr>
        <p:txBody>
          <a:bodyPr>
            <a:normAutofit/>
          </a:bodyPr>
          <a:lstStyle/>
          <a:p>
            <a:r>
              <a:rPr lang="ru-RU" sz="4400" dirty="0">
                <a:solidFill>
                  <a:srgbClr val="0070C0"/>
                </a:solidFill>
              </a:rPr>
              <a:t>Спряжение глагола</a:t>
            </a:r>
            <a:br>
              <a:rPr lang="cs-CZ" dirty="0">
                <a:solidFill>
                  <a:srgbClr val="0070C0"/>
                </a:solidFill>
              </a:rPr>
            </a:br>
            <a:endParaRPr lang="cs-CZ" b="1" dirty="0">
              <a:solidFill>
                <a:schemeClr val="tx1"/>
              </a:solidFill>
            </a:endParaRPr>
          </a:p>
        </p:txBody>
      </p:sp>
      <p:pic>
        <p:nvPicPr>
          <p:cNvPr id="12" name="Obrázek 11">
            <a:extLst>
              <a:ext uri="{FF2B5EF4-FFF2-40B4-BE49-F238E27FC236}">
                <a16:creationId xmlns:a16="http://schemas.microsoft.com/office/drawing/2014/main" id="{BDF729D7-FDE6-3DA6-C534-59A94BE2F898}"/>
              </a:ext>
            </a:extLst>
          </p:cNvPr>
          <p:cNvPicPr>
            <a:picLocks noChangeAspect="1"/>
          </p:cNvPicPr>
          <p:nvPr/>
        </p:nvPicPr>
        <p:blipFill>
          <a:blip r:embed="rId2"/>
          <a:srcRect t="2792" b="12487"/>
          <a:stretch>
            <a:fillRect/>
          </a:stretch>
        </p:blipFill>
        <p:spPr>
          <a:xfrm>
            <a:off x="1313394" y="1620915"/>
            <a:ext cx="8823834" cy="4884988"/>
          </a:xfrm>
          <a:prstGeom prst="rect">
            <a:avLst/>
          </a:prstGeom>
        </p:spPr>
      </p:pic>
    </p:spTree>
    <p:extLst>
      <p:ext uri="{BB962C8B-B14F-4D97-AF65-F5344CB8AC3E}">
        <p14:creationId xmlns:p14="http://schemas.microsoft.com/office/powerpoint/2010/main" val="4226351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333D33F1-D58F-3C12-2E52-67D043D865B8}"/>
            </a:ext>
          </a:extLst>
        </p:cNvPr>
        <p:cNvGrpSpPr/>
        <p:nvPr/>
      </p:nvGrpSpPr>
      <p:grpSpPr>
        <a:xfrm>
          <a:off x="0" y="0"/>
          <a:ext cx="0" cy="0"/>
          <a:chOff x="0" y="0"/>
          <a:chExt cx="0" cy="0"/>
        </a:xfrm>
      </p:grpSpPr>
      <p:pic>
        <p:nvPicPr>
          <p:cNvPr id="5" name="Obrázek 4">
            <a:extLst>
              <a:ext uri="{FF2B5EF4-FFF2-40B4-BE49-F238E27FC236}">
                <a16:creationId xmlns:a16="http://schemas.microsoft.com/office/drawing/2014/main" id="{5685942E-7080-34DD-716C-793638AD2D2C}"/>
              </a:ext>
            </a:extLst>
          </p:cNvPr>
          <p:cNvPicPr>
            <a:picLocks noChangeAspect="1"/>
          </p:cNvPicPr>
          <p:nvPr/>
        </p:nvPicPr>
        <p:blipFill>
          <a:blip r:embed="rId2"/>
          <a:srcRect l="19215" t="27663" r="21935" b="42605"/>
          <a:stretch>
            <a:fillRect/>
          </a:stretch>
        </p:blipFill>
        <p:spPr>
          <a:xfrm>
            <a:off x="355383" y="1430776"/>
            <a:ext cx="11563347" cy="3456534"/>
          </a:xfrm>
          <a:prstGeom prst="rect">
            <a:avLst/>
          </a:prstGeom>
        </p:spPr>
      </p:pic>
      <p:sp>
        <p:nvSpPr>
          <p:cNvPr id="4" name="TextovéPole 3">
            <a:extLst>
              <a:ext uri="{FF2B5EF4-FFF2-40B4-BE49-F238E27FC236}">
                <a16:creationId xmlns:a16="http://schemas.microsoft.com/office/drawing/2014/main" id="{7A1D70DD-F9A5-A0C1-EAFC-F47C8EDE44B0}"/>
              </a:ext>
            </a:extLst>
          </p:cNvPr>
          <p:cNvSpPr txBox="1"/>
          <p:nvPr/>
        </p:nvSpPr>
        <p:spPr>
          <a:xfrm>
            <a:off x="355383" y="5349766"/>
            <a:ext cx="1156334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srgbClr val="000000"/>
                </a:solidFill>
                <a:effectLst/>
                <a:highlight>
                  <a:srgbClr val="00FF00"/>
                </a:highlight>
                <a:uLnTx/>
                <a:uFillTx/>
                <a:latin typeface="Calibri" panose="020F0502020204030204" pitchFamily="34" charset="0"/>
                <a:ea typeface="Calibri" panose="020F0502020204030204" pitchFamily="34" charset="0"/>
                <a:cs typeface="Times New Roman" panose="02020603050405020304" pitchFamily="18" charset="0"/>
              </a:rPr>
              <a:t>При спряжении возвратных глаголов после гласных пишется</a:t>
            </a:r>
            <a:r>
              <a:rPr kumimoji="0" lang="ru-RU"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1"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Calibri" panose="020F0502020204030204" pitchFamily="34" charset="0"/>
                <a:cs typeface="Times New Roman" panose="02020603050405020304" pitchFamily="18" charset="0"/>
              </a:rPr>
              <a:t>СЬ</a:t>
            </a:r>
            <a:r>
              <a:rPr kumimoji="0" lang="ru-RU"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1" i="0" u="none" strike="noStrike" kern="1200" cap="none" spc="0" normalizeH="0" baseline="0" noProof="0" dirty="0">
                <a:ln>
                  <a:noFill/>
                </a:ln>
                <a:solidFill>
                  <a:srgbClr val="000000"/>
                </a:solidFill>
                <a:effectLst/>
                <a:highlight>
                  <a:srgbClr val="00FF00"/>
                </a:highlight>
                <a:uLnTx/>
                <a:uFillTx/>
                <a:latin typeface="Calibri" panose="020F0502020204030204" pitchFamily="34" charset="0"/>
                <a:ea typeface="Calibri" panose="020F0502020204030204" pitchFamily="34" charset="0"/>
                <a:cs typeface="Times New Roman" panose="02020603050405020304" pitchFamily="18" charset="0"/>
              </a:rPr>
              <a:t>после согласных</a:t>
            </a:r>
            <a:r>
              <a:rPr kumimoji="0" lang="ru-RU"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2400" b="1"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Calibri" panose="020F0502020204030204" pitchFamily="34" charset="0"/>
                <a:cs typeface="Times New Roman" panose="02020603050405020304" pitchFamily="18" charset="0"/>
              </a:rPr>
              <a:t>СЯ</a:t>
            </a:r>
            <a:r>
              <a:rPr kumimoji="0" lang="ru-RU" sz="2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cs-CZ" sz="2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98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A30A6393-4A8C-46E3-9B50-032E928EFB98}"/>
              </a:ext>
            </a:extLst>
          </p:cNvPr>
          <p:cNvSpPr/>
          <p:nvPr/>
        </p:nvSpPr>
        <p:spPr>
          <a:xfrm>
            <a:off x="146636" y="640486"/>
            <a:ext cx="11898728" cy="1758110"/>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ru-RU" sz="2400" b="1" i="0" u="none" strike="noStrike" kern="1200" cap="none" spc="0" normalizeH="0" baseline="0" noProof="0" dirty="0">
                <a:ln>
                  <a:noFill/>
                </a:ln>
                <a:solidFill>
                  <a:srgbClr val="000000"/>
                </a:solidFill>
                <a:effectLst/>
                <a:highlight>
                  <a:srgbClr val="00FF00"/>
                </a:highlight>
                <a:uLnTx/>
                <a:uFillTx/>
                <a:latin typeface="Calibri" panose="020F0502020204030204" pitchFamily="34" charset="0"/>
                <a:ea typeface="Calibri" panose="020F0502020204030204" pitchFamily="34" charset="0"/>
                <a:cs typeface="Times New Roman" panose="02020603050405020304" pitchFamily="18" charset="0"/>
              </a:rPr>
              <a:t>Первое и второе спряжение отличаются:</a:t>
            </a:r>
            <a:endParaRPr kumimoji="0" lang="cs-CZ"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ru-RU"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окончаниями во всех формах кроме первого лица единственного числа;</a:t>
            </a:r>
            <a:endParaRPr kumimoji="0" lang="cs-CZ"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ru-RU"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изменением корневой согласной: в первом спряжении изменение происходит везде, во втором - только в первом лице единственного числа.</a:t>
            </a:r>
          </a:p>
        </p:txBody>
      </p:sp>
      <p:graphicFrame>
        <p:nvGraphicFramePr>
          <p:cNvPr id="4" name="Tabulka 3">
            <a:extLst>
              <a:ext uri="{FF2B5EF4-FFF2-40B4-BE49-F238E27FC236}">
                <a16:creationId xmlns:a16="http://schemas.microsoft.com/office/drawing/2014/main" id="{19BB3FA3-2EC5-4122-9E1F-EEF4443CC108}"/>
              </a:ext>
            </a:extLst>
          </p:cNvPr>
          <p:cNvGraphicFramePr>
            <a:graphicFrameLocks noGrp="1"/>
          </p:cNvGraphicFramePr>
          <p:nvPr>
            <p:extLst>
              <p:ext uri="{D42A27DB-BD31-4B8C-83A1-F6EECF244321}">
                <p14:modId xmlns:p14="http://schemas.microsoft.com/office/powerpoint/2010/main" val="1838883099"/>
              </p:ext>
            </p:extLst>
          </p:nvPr>
        </p:nvGraphicFramePr>
        <p:xfrm>
          <a:off x="1096392" y="2918990"/>
          <a:ext cx="9999216" cy="2547943"/>
        </p:xfrm>
        <a:graphic>
          <a:graphicData uri="http://schemas.openxmlformats.org/drawingml/2006/table">
            <a:tbl>
              <a:tblPr firstRow="1" firstCol="1" bandRow="1"/>
              <a:tblGrid>
                <a:gridCol w="2499804">
                  <a:extLst>
                    <a:ext uri="{9D8B030D-6E8A-4147-A177-3AD203B41FA5}">
                      <a16:colId xmlns:a16="http://schemas.microsoft.com/office/drawing/2014/main" val="2413334769"/>
                    </a:ext>
                  </a:extLst>
                </a:gridCol>
                <a:gridCol w="2499804">
                  <a:extLst>
                    <a:ext uri="{9D8B030D-6E8A-4147-A177-3AD203B41FA5}">
                      <a16:colId xmlns:a16="http://schemas.microsoft.com/office/drawing/2014/main" val="4138960859"/>
                    </a:ext>
                  </a:extLst>
                </a:gridCol>
                <a:gridCol w="2499804">
                  <a:extLst>
                    <a:ext uri="{9D8B030D-6E8A-4147-A177-3AD203B41FA5}">
                      <a16:colId xmlns:a16="http://schemas.microsoft.com/office/drawing/2014/main" val="1119977880"/>
                    </a:ext>
                  </a:extLst>
                </a:gridCol>
                <a:gridCol w="2499804">
                  <a:extLst>
                    <a:ext uri="{9D8B030D-6E8A-4147-A177-3AD203B41FA5}">
                      <a16:colId xmlns:a16="http://schemas.microsoft.com/office/drawing/2014/main" val="1849714524"/>
                    </a:ext>
                  </a:extLst>
                </a:gridCol>
              </a:tblGrid>
              <a:tr h="627913">
                <a:tc gridSpan="4">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Чередование согласных при спряжении</a:t>
                      </a:r>
                    </a:p>
                    <a:p>
                      <a:pPr algn="ctr">
                        <a:lnSpc>
                          <a:spcPct val="107000"/>
                        </a:lnSpc>
                        <a:spcAft>
                          <a:spcPts val="0"/>
                        </a:spcAft>
                      </a:pPr>
                      <a:r>
                        <a:rPr lang="cs-CZ" sz="2000" dirty="0">
                          <a:effectLst/>
                          <a:latin typeface="Calibri" panose="020F0502020204030204" pitchFamily="34" charset="0"/>
                          <a:ea typeface="Calibri" panose="020F0502020204030204" pitchFamily="34" charset="0"/>
                          <a:cs typeface="Times New Roman" panose="02020603050405020304" pitchFamily="18" charset="0"/>
                        </a:rPr>
                        <a:t>Změna kmenové souhlásky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45473840"/>
                  </a:ext>
                </a:extLst>
              </a:tr>
              <a:tr h="417222">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ть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extLst>
                  <a:ext uri="{0D108BD9-81ED-4DB2-BD59-A6C34878D82A}">
                    <a16:rowId xmlns:a16="http://schemas.microsoft.com/office/drawing/2014/main" val="1941504056"/>
                  </a:ext>
                </a:extLst>
              </a:tr>
              <a:tr h="446689">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98059"/>
                  </a:ext>
                </a:extLst>
              </a:tr>
              <a:tr h="420414">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638316"/>
                  </a:ext>
                </a:extLst>
              </a:tr>
              <a:tr h="560609">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ят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112330"/>
                  </a:ext>
                </a:extLst>
              </a:tr>
            </a:tbl>
          </a:graphicData>
        </a:graphic>
      </p:graphicFrame>
    </p:spTree>
    <p:extLst>
      <p:ext uri="{BB962C8B-B14F-4D97-AF65-F5344CB8AC3E}">
        <p14:creationId xmlns:p14="http://schemas.microsoft.com/office/powerpoint/2010/main" val="386371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CA527A27-835D-D1D0-0271-36393F6147CD}"/>
              </a:ext>
            </a:extLst>
          </p:cNvPr>
          <p:cNvPicPr>
            <a:picLocks noChangeAspect="1"/>
          </p:cNvPicPr>
          <p:nvPr/>
        </p:nvPicPr>
        <p:blipFill>
          <a:blip r:embed="rId2"/>
          <a:srcRect l="19215" t="61767" r="49599" b="13027"/>
          <a:stretch>
            <a:fillRect/>
          </a:stretch>
        </p:blipFill>
        <p:spPr>
          <a:xfrm>
            <a:off x="1387365" y="161403"/>
            <a:ext cx="5244724" cy="2508225"/>
          </a:xfrm>
          <a:prstGeom prst="rect">
            <a:avLst/>
          </a:prstGeom>
        </p:spPr>
      </p:pic>
      <p:pic>
        <p:nvPicPr>
          <p:cNvPr id="5" name="Obrázek 4">
            <a:extLst>
              <a:ext uri="{FF2B5EF4-FFF2-40B4-BE49-F238E27FC236}">
                <a16:creationId xmlns:a16="http://schemas.microsoft.com/office/drawing/2014/main" id="{10DB9FCA-DE2C-117E-B5D6-CF7A408C00D8}"/>
              </a:ext>
            </a:extLst>
          </p:cNvPr>
          <p:cNvPicPr>
            <a:picLocks noChangeAspect="1"/>
          </p:cNvPicPr>
          <p:nvPr/>
        </p:nvPicPr>
        <p:blipFill>
          <a:blip r:embed="rId3"/>
          <a:srcRect l="16223" t="31043" r="51723" b="29680"/>
          <a:stretch>
            <a:fillRect/>
          </a:stretch>
        </p:blipFill>
        <p:spPr>
          <a:xfrm>
            <a:off x="1357262" y="2527738"/>
            <a:ext cx="5375871" cy="3897279"/>
          </a:xfrm>
          <a:prstGeom prst="rect">
            <a:avLst/>
          </a:prstGeom>
        </p:spPr>
      </p:pic>
    </p:spTree>
    <p:extLst>
      <p:ext uri="{BB962C8B-B14F-4D97-AF65-F5344CB8AC3E}">
        <p14:creationId xmlns:p14="http://schemas.microsoft.com/office/powerpoint/2010/main" val="4256505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DDEC6C9-223F-557E-64EF-DB4CC2475CC4}"/>
              </a:ext>
            </a:extLst>
          </p:cNvPr>
          <p:cNvSpPr txBox="1"/>
          <p:nvPr/>
        </p:nvSpPr>
        <p:spPr>
          <a:xfrm>
            <a:off x="487679" y="557577"/>
            <a:ext cx="11344101" cy="5262979"/>
          </a:xfrm>
          <a:prstGeom prst="rect">
            <a:avLst/>
          </a:prstGeom>
          <a:noFill/>
        </p:spPr>
        <p:txBody>
          <a:bodyPr wrap="square">
            <a:spAutoFit/>
          </a:bodyPr>
          <a:lstStyle/>
          <a:p>
            <a:pPr lvl="0"/>
            <a:r>
              <a:rPr lang="ru-RU" sz="2400" b="1" dirty="0">
                <a:solidFill>
                  <a:prstClr val="black"/>
                </a:solidFill>
              </a:rPr>
              <a:t>Примеры чередований</a:t>
            </a:r>
          </a:p>
          <a:p>
            <a:pPr lvl="0"/>
            <a:endParaRPr lang="ru-RU" sz="2400" b="1" dirty="0">
              <a:solidFill>
                <a:prstClr val="black"/>
              </a:solidFill>
            </a:endParaRPr>
          </a:p>
          <a:p>
            <a:pPr marL="285750" lvl="0" indent="-285750">
              <a:buFont typeface="Arial" panose="020B0604020202020204" pitchFamily="34" charset="0"/>
              <a:buChar char="•"/>
            </a:pPr>
            <a:r>
              <a:rPr lang="ru-RU" sz="2400" i="1" dirty="0"/>
              <a:t>жечь — жгу, жжёшь, жжёт, жжём, </a:t>
            </a:r>
            <a:r>
              <a:rPr lang="ru-RU" sz="2400" i="1" dirty="0" err="1"/>
              <a:t>жжёте</a:t>
            </a:r>
            <a:r>
              <a:rPr lang="ru-RU" sz="2400" i="1" dirty="0"/>
              <a:t>, жгут (неправильно: </a:t>
            </a:r>
            <a:r>
              <a:rPr lang="ru-RU" sz="2400" i="1" dirty="0" err="1"/>
              <a:t>жгёт</a:t>
            </a:r>
            <a:r>
              <a:rPr lang="ru-RU" sz="2400" i="1" dirty="0"/>
              <a:t>, </a:t>
            </a:r>
            <a:r>
              <a:rPr lang="ru-RU" sz="2400" i="1" dirty="0" err="1"/>
              <a:t>жгём</a:t>
            </a:r>
            <a:r>
              <a:rPr lang="ru-RU" sz="2400" i="1" dirty="0"/>
              <a:t>, </a:t>
            </a:r>
            <a:r>
              <a:rPr lang="ru-RU" sz="2400" i="1" dirty="0" err="1"/>
              <a:t>жгёте</a:t>
            </a:r>
            <a:r>
              <a:rPr lang="ru-RU" sz="2400" i="1" dirty="0"/>
              <a:t>)</a:t>
            </a:r>
          </a:p>
          <a:p>
            <a:pPr marL="285750" indent="-285750">
              <a:buFont typeface="Arial" panose="020B0604020202020204" pitchFamily="34" charset="0"/>
              <a:buChar char="•"/>
            </a:pPr>
            <a:r>
              <a:rPr lang="ru-RU" sz="2400" i="1" dirty="0"/>
              <a:t>хотеть — хочу, хочешь, хочет, хотим, хотите, хотят</a:t>
            </a:r>
          </a:p>
          <a:p>
            <a:pPr marL="285750" indent="-285750">
              <a:buFont typeface="Arial" panose="020B0604020202020204" pitchFamily="34" charset="0"/>
              <a:buChar char="•"/>
            </a:pPr>
            <a:r>
              <a:rPr lang="ru-RU" sz="2400" i="1" dirty="0"/>
              <a:t>ехать — еду, едешь, едет, едем, едете, едут (неправильно: </a:t>
            </a:r>
            <a:r>
              <a:rPr lang="ru-RU" sz="2400" i="1" dirty="0" err="1"/>
              <a:t>ехаю</a:t>
            </a:r>
            <a:r>
              <a:rPr lang="ru-RU" sz="2400" i="1" dirty="0"/>
              <a:t>)</a:t>
            </a:r>
          </a:p>
          <a:p>
            <a:pPr marL="285750" indent="-285750">
              <a:buFont typeface="Arial" panose="020B0604020202020204" pitchFamily="34" charset="0"/>
              <a:buChar char="•"/>
            </a:pPr>
            <a:r>
              <a:rPr lang="ru-RU" sz="2400" i="1" dirty="0"/>
              <a:t>колыхать — колышу, колышешь, колышет, колышем, колышете, колышут (возможен и вариант колыхаю, колыхаешь)</a:t>
            </a:r>
          </a:p>
          <a:p>
            <a:pPr marL="285750" indent="-285750">
              <a:buFont typeface="Arial" panose="020B0604020202020204" pitchFamily="34" charset="0"/>
              <a:buChar char="•"/>
            </a:pPr>
            <a:r>
              <a:rPr lang="ru-RU" sz="2400" i="1" dirty="0"/>
              <a:t>полоскать — полощу, полощешь, полощет, полощем, полощете, полощут (возможен и вариант полоскаю, полоскаешь)</a:t>
            </a:r>
          </a:p>
          <a:p>
            <a:pPr marL="285750" indent="-285750">
              <a:buFont typeface="Arial" panose="020B0604020202020204" pitchFamily="34" charset="0"/>
              <a:buChar char="•"/>
            </a:pPr>
            <a:r>
              <a:rPr lang="ru-RU" sz="2400" i="1" dirty="0"/>
              <a:t>лазить — лажу, лазишь, лазит, лазим, лазите, лазят (существует и глагол лазать с формами лазаю, лазаешь, лазает и т.д.)</a:t>
            </a:r>
          </a:p>
          <a:p>
            <a:pPr marL="285750" indent="-285750">
              <a:buFont typeface="Arial" panose="020B0604020202020204" pitchFamily="34" charset="0"/>
              <a:buChar char="•"/>
            </a:pPr>
            <a:r>
              <a:rPr lang="ru-RU" sz="2400" i="1" dirty="0"/>
              <a:t>махать — машу, машешь, машет, машем, машете, машут (в разговорной речи возможен и вариант махаю, махаешь)</a:t>
            </a:r>
          </a:p>
        </p:txBody>
      </p:sp>
    </p:spTree>
    <p:extLst>
      <p:ext uri="{BB962C8B-B14F-4D97-AF65-F5344CB8AC3E}">
        <p14:creationId xmlns:p14="http://schemas.microsoft.com/office/powerpoint/2010/main" val="2606865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D1A4AD98-A8EA-DC9C-FA42-FDFDCF467558}"/>
              </a:ext>
            </a:extLst>
          </p:cNvPr>
          <p:cNvGraphicFramePr>
            <a:graphicFrameLocks noGrp="1"/>
          </p:cNvGraphicFramePr>
          <p:nvPr>
            <p:extLst>
              <p:ext uri="{D42A27DB-BD31-4B8C-83A1-F6EECF244321}">
                <p14:modId xmlns:p14="http://schemas.microsoft.com/office/powerpoint/2010/main" val="3571093618"/>
              </p:ext>
            </p:extLst>
          </p:nvPr>
        </p:nvGraphicFramePr>
        <p:xfrm>
          <a:off x="1020889" y="1747141"/>
          <a:ext cx="9999216" cy="2512380"/>
        </p:xfrm>
        <a:graphic>
          <a:graphicData uri="http://schemas.openxmlformats.org/drawingml/2006/table">
            <a:tbl>
              <a:tblPr firstRow="1" firstCol="1" bandRow="1"/>
              <a:tblGrid>
                <a:gridCol w="2499804">
                  <a:extLst>
                    <a:ext uri="{9D8B030D-6E8A-4147-A177-3AD203B41FA5}">
                      <a16:colId xmlns:a16="http://schemas.microsoft.com/office/drawing/2014/main" val="2413334769"/>
                    </a:ext>
                  </a:extLst>
                </a:gridCol>
                <a:gridCol w="2499804">
                  <a:extLst>
                    <a:ext uri="{9D8B030D-6E8A-4147-A177-3AD203B41FA5}">
                      <a16:colId xmlns:a16="http://schemas.microsoft.com/office/drawing/2014/main" val="4138960859"/>
                    </a:ext>
                  </a:extLst>
                </a:gridCol>
                <a:gridCol w="2499804">
                  <a:extLst>
                    <a:ext uri="{9D8B030D-6E8A-4147-A177-3AD203B41FA5}">
                      <a16:colId xmlns:a16="http://schemas.microsoft.com/office/drawing/2014/main" val="1119977880"/>
                    </a:ext>
                  </a:extLst>
                </a:gridCol>
                <a:gridCol w="2499804">
                  <a:extLst>
                    <a:ext uri="{9D8B030D-6E8A-4147-A177-3AD203B41FA5}">
                      <a16:colId xmlns:a16="http://schemas.microsoft.com/office/drawing/2014/main" val="1849714524"/>
                    </a:ext>
                  </a:extLst>
                </a:gridCol>
              </a:tblGrid>
              <a:tr h="502476">
                <a:tc gridSpan="4">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Изменение ударения при спряжении</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45473840"/>
                  </a:ext>
                </a:extLst>
              </a:tr>
              <a:tr h="502476">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и</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ть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extLst>
                  <a:ext uri="{0D108BD9-81ED-4DB2-BD59-A6C34878D82A}">
                    <a16:rowId xmlns:a16="http://schemas.microsoft.com/office/drawing/2014/main" val="1941504056"/>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98059"/>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638316"/>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ят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112330"/>
                  </a:ext>
                </a:extLst>
              </a:tr>
            </a:tbl>
          </a:graphicData>
        </a:graphic>
      </p:graphicFrame>
      <p:sp>
        <p:nvSpPr>
          <p:cNvPr id="3" name="TextovéPole 2">
            <a:extLst>
              <a:ext uri="{FF2B5EF4-FFF2-40B4-BE49-F238E27FC236}">
                <a16:creationId xmlns:a16="http://schemas.microsoft.com/office/drawing/2014/main" id="{55FBE38B-ADF4-C241-DD6A-4BC85E6565AB}"/>
              </a:ext>
            </a:extLst>
          </p:cNvPr>
          <p:cNvSpPr txBox="1"/>
          <p:nvPr/>
        </p:nvSpPr>
        <p:spPr>
          <a:xfrm>
            <a:off x="3342290" y="115612"/>
            <a:ext cx="6852744"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200" b="1" i="0" u="sng" strike="noStrike" kern="1200" cap="none" spc="0" normalizeH="0" baseline="0" noProof="0" dirty="0">
                <a:ln>
                  <a:noFill/>
                </a:ln>
                <a:solidFill>
                  <a:srgbClr val="000000"/>
                </a:solidFill>
                <a:effectLst/>
                <a:uLnTx/>
                <a:uFillTx/>
                <a:latin typeface="Calibri" panose="020F0502020204030204"/>
                <a:ea typeface="+mn-ea"/>
                <a:cs typeface="+mn-cs"/>
              </a:rPr>
              <a:t>Ударение при спряжении</a:t>
            </a:r>
            <a:endParaRPr kumimoji="0" lang="cs-CZ" sz="2200" b="1" i="0" u="sng"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200" b="1" i="0" u="none" strike="noStrike" kern="1200" cap="none" spc="0" normalizeH="0" baseline="0" noProof="0" dirty="0">
                <a:ln>
                  <a:noFill/>
                </a:ln>
                <a:solidFill>
                  <a:srgbClr val="000000"/>
                </a:solidFill>
                <a:effectLst/>
                <a:uLnTx/>
                <a:uFillTx/>
                <a:latin typeface="Calibri" panose="020F0502020204030204"/>
                <a:ea typeface="+mn-ea"/>
                <a:cs typeface="+mn-cs"/>
              </a:rPr>
              <a:t>Неподвижное на основе</a:t>
            </a:r>
            <a:r>
              <a:rPr kumimoji="0" lang="cs-CZ" sz="22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ru-RU" sz="2200" b="1" i="0" u="none" strike="noStrike" kern="1200" cap="none" spc="0" normalizeH="0" baseline="0" noProof="0" dirty="0">
                <a:ln>
                  <a:noFill/>
                </a:ln>
                <a:solidFill>
                  <a:srgbClr val="000000"/>
                </a:solidFill>
                <a:effectLst/>
                <a:uLnTx/>
                <a:uFillTx/>
                <a:latin typeface="Calibri" panose="020F0502020204030204"/>
                <a:ea typeface="+mn-ea"/>
                <a:cs typeface="+mn-cs"/>
              </a:rPr>
              <a:t>читать, я…</a:t>
            </a:r>
            <a:endParaRPr kumimoji="0" lang="cs-CZ" sz="22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200" b="1" i="0" u="none" strike="noStrike" kern="1200" cap="none" spc="0" normalizeH="0" baseline="0" noProof="0" dirty="0">
                <a:ln>
                  <a:noFill/>
                </a:ln>
                <a:solidFill>
                  <a:srgbClr val="000000"/>
                </a:solidFill>
                <a:effectLst/>
                <a:uLnTx/>
                <a:uFillTx/>
                <a:latin typeface="Calibri" panose="020F0502020204030204"/>
                <a:ea typeface="+mn-ea"/>
                <a:cs typeface="+mn-cs"/>
              </a:rPr>
              <a:t>Неподвижное на окончании: говорить, я…</a:t>
            </a:r>
            <a:endParaRPr kumimoji="0" lang="cs-CZ" sz="22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200" b="1" i="0" u="none" strike="noStrike" kern="1200" cap="none" spc="0" normalizeH="0" baseline="0" noProof="0" dirty="0">
                <a:ln>
                  <a:noFill/>
                </a:ln>
                <a:solidFill>
                  <a:srgbClr val="000000"/>
                </a:solidFill>
                <a:effectLst/>
                <a:uLnTx/>
                <a:uFillTx/>
                <a:latin typeface="Calibri" panose="020F0502020204030204"/>
                <a:ea typeface="+mn-ea"/>
                <a:cs typeface="+mn-cs"/>
              </a:rPr>
              <a:t>Подвижное: писать, я…; просить, я…</a:t>
            </a:r>
            <a:endParaRPr kumimoji="0" lang="cs-CZ" sz="22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 name="TextovéPole 4">
            <a:extLst>
              <a:ext uri="{FF2B5EF4-FFF2-40B4-BE49-F238E27FC236}">
                <a16:creationId xmlns:a16="http://schemas.microsoft.com/office/drawing/2014/main" id="{98121F02-5F67-F744-E9EC-2CB92219E830}"/>
              </a:ext>
            </a:extLst>
          </p:cNvPr>
          <p:cNvSpPr txBox="1"/>
          <p:nvPr/>
        </p:nvSpPr>
        <p:spPr>
          <a:xfrm>
            <a:off x="851337" y="4645033"/>
            <a:ext cx="10168768" cy="110799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200" b="1" i="0" u="none" strike="noStrike" kern="1200" cap="none" spc="0" normalizeH="0" baseline="0" noProof="0" dirty="0">
                <a:ln>
                  <a:noFill/>
                </a:ln>
                <a:solidFill>
                  <a:srgbClr val="000000"/>
                </a:solidFill>
                <a:effectLst/>
                <a:uLnTx/>
                <a:uFillTx/>
                <a:latin typeface="Google Sans"/>
                <a:ea typeface="+mn-ea"/>
                <a:cs typeface="+mn-cs"/>
              </a:rPr>
              <a:t>Глаголы с чередованием согласной чаще всего имеют подвижное ударение</a:t>
            </a:r>
            <a:r>
              <a:rPr kumimoji="0" lang="cs-CZ" sz="2200" b="1" i="0" u="none" strike="noStrike" kern="1200" cap="none" spc="0" normalizeH="0" baseline="0" noProof="0" dirty="0">
                <a:ln>
                  <a:noFill/>
                </a:ln>
                <a:solidFill>
                  <a:srgbClr val="000000"/>
                </a:solidFill>
                <a:effectLst/>
                <a:uLnTx/>
                <a:uFillTx/>
                <a:latin typeface="Google Sans"/>
                <a:ea typeface="+mn-ea"/>
                <a:cs typeface="+mn-cs"/>
              </a:rPr>
              <a:t>.</a:t>
            </a:r>
            <a:endParaRPr kumimoji="0" lang="ru-RU" sz="2200" b="1" i="0" u="none" strike="noStrike" kern="1200" cap="none" spc="0" normalizeH="0" baseline="0" noProof="0" dirty="0">
              <a:ln>
                <a:noFill/>
              </a:ln>
              <a:solidFill>
                <a:srgbClr val="000000"/>
              </a:solidFill>
              <a:effectLst/>
              <a:uLnTx/>
              <a:uFillTx/>
              <a:latin typeface="Google San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200" b="1" i="0" u="none" strike="noStrike" kern="1200" cap="none" spc="0" normalizeH="0" baseline="0" noProof="0" dirty="0">
                <a:ln>
                  <a:noFill/>
                </a:ln>
                <a:solidFill>
                  <a:srgbClr val="000000"/>
                </a:solidFill>
                <a:effectLst/>
                <a:uLnTx/>
                <a:uFillTx/>
                <a:latin typeface="Google Sans"/>
                <a:ea typeface="+mn-ea"/>
                <a:cs typeface="+mn-cs"/>
              </a:rPr>
              <a:t>Приставка</a:t>
            </a:r>
            <a:r>
              <a:rPr kumimoji="0" lang="cs-CZ" sz="2200" b="1" i="0" u="none" strike="noStrike" kern="1200" cap="none" spc="0" normalizeH="0" baseline="0" noProof="0" dirty="0">
                <a:ln>
                  <a:noFill/>
                </a:ln>
                <a:solidFill>
                  <a:srgbClr val="000000"/>
                </a:solidFill>
                <a:effectLst/>
                <a:uLnTx/>
                <a:uFillTx/>
                <a:latin typeface="Google Sans"/>
                <a:ea typeface="+mn-ea"/>
                <a:cs typeface="+mn-cs"/>
              </a:rPr>
              <a:t> </a:t>
            </a:r>
            <a:r>
              <a:rPr kumimoji="0" lang="ru-RU" sz="2200" b="1" i="0" u="none" strike="noStrike" kern="1200" cap="none" spc="0" normalizeH="0" baseline="0" noProof="0" dirty="0">
                <a:ln>
                  <a:noFill/>
                </a:ln>
                <a:solidFill>
                  <a:srgbClr val="000000"/>
                </a:solidFill>
                <a:effectLst/>
                <a:uLnTx/>
                <a:uFillTx/>
                <a:latin typeface="Google Sans"/>
                <a:ea typeface="+mn-ea"/>
                <a:cs typeface="+mn-cs"/>
              </a:rPr>
              <a:t>ВЫ</a:t>
            </a:r>
            <a:r>
              <a:rPr kumimoji="0" lang="cs-CZ" sz="2200" b="1" i="0" u="none" strike="noStrike" kern="1200" cap="none" spc="0" normalizeH="0" baseline="0" noProof="0" dirty="0">
                <a:ln>
                  <a:noFill/>
                </a:ln>
                <a:solidFill>
                  <a:srgbClr val="000000"/>
                </a:solidFill>
                <a:effectLst/>
                <a:uLnTx/>
                <a:uFillTx/>
                <a:latin typeface="Google Sans"/>
                <a:ea typeface="+mn-ea"/>
                <a:cs typeface="+mn-cs"/>
              </a:rPr>
              <a:t>- </a:t>
            </a:r>
            <a:r>
              <a:rPr lang="ru-RU" sz="2200" b="1" dirty="0">
                <a:solidFill>
                  <a:srgbClr val="000000"/>
                </a:solidFill>
                <a:latin typeface="Google Sans"/>
              </a:rPr>
              <a:t>у глаголов совершенного вида всегда ударная</a:t>
            </a:r>
            <a:r>
              <a:rPr kumimoji="0" lang="ru-RU" sz="2200" b="1" i="0" u="none" strike="noStrike" kern="1200" cap="none" spc="0" normalizeH="0" baseline="0" noProof="0" dirty="0">
                <a:ln>
                  <a:noFill/>
                </a:ln>
                <a:solidFill>
                  <a:srgbClr val="000000"/>
                </a:solidFill>
                <a:effectLst/>
                <a:uLnTx/>
                <a:uFillTx/>
                <a:latin typeface="Google Sans"/>
                <a:ea typeface="+mn-ea"/>
                <a:cs typeface="+mn-cs"/>
              </a:rPr>
              <a:t>: выдумать, выкинуть…</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070497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640EE981-60C6-4615-8768-3306EA295B2C}"/>
              </a:ext>
            </a:extLst>
          </p:cNvPr>
          <p:cNvSpPr/>
          <p:nvPr/>
        </p:nvSpPr>
        <p:spPr>
          <a:xfrm>
            <a:off x="1680431" y="3328509"/>
            <a:ext cx="8371121" cy="707886"/>
          </a:xfrm>
          <a:prstGeom prst="rect">
            <a:avLst/>
          </a:prstGeom>
        </p:spPr>
        <p:txBody>
          <a:bodyPr wrap="square">
            <a:spAutoFit/>
          </a:bodyPr>
          <a:lstStyle/>
          <a:p>
            <a:r>
              <a:rPr lang="ru-RU" sz="2000" dirty="0">
                <a:highlight>
                  <a:srgbClr val="FFFF00"/>
                </a:highlight>
                <a:latin typeface="Arial" panose="020B0604020202020204" pitchFamily="34" charset="0"/>
                <a:ea typeface="Calibri" panose="020F0502020204030204" pitchFamily="34" charset="0"/>
                <a:cs typeface="Arial" panose="020B0604020202020204" pitchFamily="34" charset="0"/>
              </a:rPr>
              <a:t>При обращении на ВЫ используется множественное число!</a:t>
            </a:r>
          </a:p>
          <a:p>
            <a:r>
              <a:rPr lang="ru-RU" sz="2000" dirty="0">
                <a:highlight>
                  <a:srgbClr val="FFFF00"/>
                </a:highlight>
                <a:latin typeface="Arial" panose="020B0604020202020204" pitchFamily="34" charset="0"/>
                <a:ea typeface="Calibri" panose="020F0502020204030204" pitchFamily="34" charset="0"/>
                <a:cs typeface="Arial" panose="020B0604020202020204" pitchFamily="34" charset="0"/>
              </a:rPr>
              <a:t>Например: Вы были, Вы сказали…</a:t>
            </a:r>
            <a:endParaRPr lang="cs-CZ" sz="2000" dirty="0">
              <a:latin typeface="Arial" panose="020B0604020202020204" pitchFamily="34" charset="0"/>
              <a:cs typeface="Arial" panose="020B0604020202020204" pitchFamily="34" charset="0"/>
            </a:endParaRPr>
          </a:p>
        </p:txBody>
      </p:sp>
      <p:sp>
        <p:nvSpPr>
          <p:cNvPr id="4" name="TextovéPole 3">
            <a:extLst>
              <a:ext uri="{FF2B5EF4-FFF2-40B4-BE49-F238E27FC236}">
                <a16:creationId xmlns:a16="http://schemas.microsoft.com/office/drawing/2014/main" id="{9FA79AC9-5DC7-06D5-D3EA-648CD8A0441A}"/>
              </a:ext>
            </a:extLst>
          </p:cNvPr>
          <p:cNvSpPr txBox="1"/>
          <p:nvPr/>
        </p:nvSpPr>
        <p:spPr>
          <a:xfrm>
            <a:off x="1680431" y="508731"/>
            <a:ext cx="9001958" cy="1908215"/>
          </a:xfrm>
          <a:prstGeom prst="rect">
            <a:avLst/>
          </a:prstGeom>
          <a:noFill/>
        </p:spPr>
        <p:txBody>
          <a:bodyPr wrap="square" rtlCol="0">
            <a:spAutoFit/>
          </a:bodyPr>
          <a:lstStyle/>
          <a:p>
            <a:r>
              <a:rPr lang="ru-RU" sz="2400" b="1" u="sng" dirty="0"/>
              <a:t>Прошедшее время в русском языке</a:t>
            </a:r>
          </a:p>
          <a:p>
            <a:endParaRPr lang="ru-RU" sz="2200" dirty="0"/>
          </a:p>
          <a:p>
            <a:r>
              <a:rPr lang="ru-RU" sz="2400" dirty="0"/>
              <a:t>дел</a:t>
            </a:r>
            <a:r>
              <a:rPr lang="ru-RU" sz="2400" dirty="0">
                <a:solidFill>
                  <a:srgbClr val="0070C0"/>
                </a:solidFill>
              </a:rPr>
              <a:t>ать</a:t>
            </a:r>
            <a:r>
              <a:rPr lang="ru-RU" sz="2400" dirty="0"/>
              <a:t>		дела</a:t>
            </a:r>
            <a:r>
              <a:rPr lang="ru-RU" sz="2400" dirty="0">
                <a:solidFill>
                  <a:srgbClr val="C00000"/>
                </a:solidFill>
              </a:rPr>
              <a:t>л</a:t>
            </a:r>
            <a:r>
              <a:rPr lang="ru-RU" sz="2400" dirty="0"/>
              <a:t>		дела</a:t>
            </a:r>
            <a:r>
              <a:rPr lang="ru-RU" sz="2400" dirty="0">
                <a:solidFill>
                  <a:srgbClr val="C00000"/>
                </a:solidFill>
              </a:rPr>
              <a:t>ла</a:t>
            </a:r>
            <a:r>
              <a:rPr lang="ru-RU" sz="2400" dirty="0"/>
              <a:t>	дела</a:t>
            </a:r>
            <a:r>
              <a:rPr lang="ru-RU" sz="2400" dirty="0">
                <a:solidFill>
                  <a:srgbClr val="C00000"/>
                </a:solidFill>
              </a:rPr>
              <a:t>ло</a:t>
            </a:r>
            <a:r>
              <a:rPr lang="ru-RU" sz="2400" dirty="0"/>
              <a:t>	дела</a:t>
            </a:r>
            <a:r>
              <a:rPr lang="ru-RU" sz="2400" dirty="0">
                <a:solidFill>
                  <a:srgbClr val="C00000"/>
                </a:solidFill>
              </a:rPr>
              <a:t>ли</a:t>
            </a:r>
          </a:p>
          <a:p>
            <a:r>
              <a:rPr lang="ru-RU" sz="2400" dirty="0"/>
              <a:t>нес</a:t>
            </a:r>
            <a:r>
              <a:rPr lang="ru-RU" sz="2400" dirty="0">
                <a:solidFill>
                  <a:srgbClr val="0070C0"/>
                </a:solidFill>
              </a:rPr>
              <a:t>ти</a:t>
            </a:r>
            <a:r>
              <a:rPr lang="ru-RU" sz="2400" dirty="0"/>
              <a:t>		нёс		нес</a:t>
            </a:r>
            <a:r>
              <a:rPr lang="ru-RU" sz="2400" dirty="0">
                <a:solidFill>
                  <a:srgbClr val="C00000"/>
                </a:solidFill>
              </a:rPr>
              <a:t>ла</a:t>
            </a:r>
            <a:r>
              <a:rPr lang="ru-RU" sz="2400" dirty="0"/>
              <a:t>		нес</a:t>
            </a:r>
            <a:r>
              <a:rPr lang="ru-RU" sz="2400" dirty="0">
                <a:solidFill>
                  <a:srgbClr val="C00000"/>
                </a:solidFill>
              </a:rPr>
              <a:t>ло</a:t>
            </a:r>
            <a:r>
              <a:rPr lang="ru-RU" sz="2400" dirty="0"/>
              <a:t>		нес</a:t>
            </a:r>
            <a:r>
              <a:rPr lang="ru-RU" sz="2400" dirty="0">
                <a:solidFill>
                  <a:srgbClr val="C00000"/>
                </a:solidFill>
              </a:rPr>
              <a:t>ли</a:t>
            </a:r>
          </a:p>
          <a:p>
            <a:r>
              <a:rPr lang="ru-RU" sz="2400" dirty="0"/>
              <a:t>мо</a:t>
            </a:r>
            <a:r>
              <a:rPr lang="ru-RU" sz="2400" dirty="0">
                <a:solidFill>
                  <a:srgbClr val="0070C0"/>
                </a:solidFill>
              </a:rPr>
              <a:t>чь</a:t>
            </a:r>
            <a:r>
              <a:rPr lang="ru-RU" sz="2400" dirty="0"/>
              <a:t>		мог		мог</a:t>
            </a:r>
            <a:r>
              <a:rPr lang="ru-RU" sz="2400" dirty="0">
                <a:solidFill>
                  <a:srgbClr val="C00000"/>
                </a:solidFill>
              </a:rPr>
              <a:t>ла</a:t>
            </a:r>
            <a:r>
              <a:rPr lang="ru-RU" sz="2400" dirty="0"/>
              <a:t>		мог</a:t>
            </a:r>
            <a:r>
              <a:rPr lang="ru-RU" sz="2400" dirty="0">
                <a:solidFill>
                  <a:srgbClr val="C00000"/>
                </a:solidFill>
              </a:rPr>
              <a:t>ло</a:t>
            </a:r>
            <a:r>
              <a:rPr lang="ru-RU" sz="2400" dirty="0"/>
              <a:t>		мог</a:t>
            </a:r>
            <a:r>
              <a:rPr lang="ru-RU" sz="2400" dirty="0">
                <a:solidFill>
                  <a:srgbClr val="C00000"/>
                </a:solidFill>
              </a:rPr>
              <a:t>ли</a:t>
            </a:r>
            <a:endParaRPr lang="cs-CZ" sz="2400" dirty="0">
              <a:solidFill>
                <a:srgbClr val="C00000"/>
              </a:solidFill>
            </a:endParaRPr>
          </a:p>
        </p:txBody>
      </p:sp>
    </p:spTree>
    <p:extLst>
      <p:ext uri="{BB962C8B-B14F-4D97-AF65-F5344CB8AC3E}">
        <p14:creationId xmlns:p14="http://schemas.microsoft.com/office/powerpoint/2010/main" val="2817690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2A67109A-F776-C95A-1ED9-0AC2B232610F}"/>
              </a:ext>
            </a:extLst>
          </p:cNvPr>
          <p:cNvPicPr>
            <a:picLocks noChangeAspect="1"/>
          </p:cNvPicPr>
          <p:nvPr/>
        </p:nvPicPr>
        <p:blipFill>
          <a:blip r:embed="rId2"/>
          <a:srcRect l="29106" t="26828" r="30493" b="30182"/>
          <a:stretch>
            <a:fillRect/>
          </a:stretch>
        </p:blipFill>
        <p:spPr>
          <a:xfrm>
            <a:off x="2848494" y="1869876"/>
            <a:ext cx="5242561" cy="3300641"/>
          </a:xfrm>
          <a:prstGeom prst="rect">
            <a:avLst/>
          </a:prstGeom>
        </p:spPr>
      </p:pic>
      <p:sp>
        <p:nvSpPr>
          <p:cNvPr id="4" name="TextovéPole 3">
            <a:extLst>
              <a:ext uri="{FF2B5EF4-FFF2-40B4-BE49-F238E27FC236}">
                <a16:creationId xmlns:a16="http://schemas.microsoft.com/office/drawing/2014/main" id="{0677EDB1-CCA5-F340-84DC-C29286587FE7}"/>
              </a:ext>
            </a:extLst>
          </p:cNvPr>
          <p:cNvSpPr txBox="1"/>
          <p:nvPr/>
        </p:nvSpPr>
        <p:spPr>
          <a:xfrm>
            <a:off x="2937163" y="986443"/>
            <a:ext cx="4682837" cy="461665"/>
          </a:xfrm>
          <a:prstGeom prst="rect">
            <a:avLst/>
          </a:prstGeom>
          <a:noFill/>
        </p:spPr>
        <p:txBody>
          <a:bodyPr wrap="square" rtlCol="0">
            <a:spAutoFit/>
          </a:bodyPr>
          <a:lstStyle/>
          <a:p>
            <a:r>
              <a:rPr lang="ru-RU" sz="2400" b="1" dirty="0">
                <a:solidFill>
                  <a:srgbClr val="C00000"/>
                </a:solidFill>
              </a:rPr>
              <a:t>Спряжение возвратных глаголов</a:t>
            </a:r>
            <a:endParaRPr lang="cs-CZ" sz="2400" b="1" dirty="0">
              <a:solidFill>
                <a:srgbClr val="C00000"/>
              </a:solidFill>
            </a:endParaRPr>
          </a:p>
        </p:txBody>
      </p:sp>
    </p:spTree>
    <p:extLst>
      <p:ext uri="{BB962C8B-B14F-4D97-AF65-F5344CB8AC3E}">
        <p14:creationId xmlns:p14="http://schemas.microsoft.com/office/powerpoint/2010/main" val="3794306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0DE0A3DA-C613-AA7C-BB80-A855AE83F4BE}"/>
              </a:ext>
            </a:extLst>
          </p:cNvPr>
          <p:cNvSpPr txBox="1"/>
          <p:nvPr/>
        </p:nvSpPr>
        <p:spPr>
          <a:xfrm>
            <a:off x="1723505" y="448887"/>
            <a:ext cx="7376160" cy="5539978"/>
          </a:xfrm>
          <a:prstGeom prst="rect">
            <a:avLst/>
          </a:prstGeom>
          <a:noFill/>
        </p:spPr>
        <p:txBody>
          <a:bodyPr wrap="square" rtlCol="0">
            <a:spAutoFit/>
          </a:bodyPr>
          <a:lstStyle/>
          <a:p>
            <a:r>
              <a:rPr lang="ru-RU" sz="2400" b="1" dirty="0">
                <a:solidFill>
                  <a:srgbClr val="C00000"/>
                </a:solidFill>
              </a:rPr>
              <a:t>Спряжение глаголов типа РИС</a:t>
            </a:r>
            <a:r>
              <a:rPr lang="ru-RU" sz="2400" b="1" dirty="0"/>
              <a:t>ОВА</a:t>
            </a:r>
            <a:r>
              <a:rPr lang="ru-RU" sz="2400" b="1" dirty="0">
                <a:solidFill>
                  <a:srgbClr val="C00000"/>
                </a:solidFill>
              </a:rPr>
              <a:t>ТЬ / ТАНЦ</a:t>
            </a:r>
            <a:r>
              <a:rPr lang="ru-RU" sz="2400" b="1" dirty="0"/>
              <a:t>ЕВА</a:t>
            </a:r>
            <a:r>
              <a:rPr lang="ru-RU" sz="2400" b="1" dirty="0">
                <a:solidFill>
                  <a:srgbClr val="C00000"/>
                </a:solidFill>
              </a:rPr>
              <a:t>ТЬ</a:t>
            </a:r>
          </a:p>
          <a:p>
            <a:endParaRPr lang="ru-RU" dirty="0"/>
          </a:p>
          <a:p>
            <a:r>
              <a:rPr lang="ru-RU" sz="2400" dirty="0"/>
              <a:t>я рисую			</a:t>
            </a:r>
          </a:p>
          <a:p>
            <a:r>
              <a:rPr lang="ru-RU" sz="2400" dirty="0"/>
              <a:t>ты рисуешь</a:t>
            </a:r>
          </a:p>
          <a:p>
            <a:r>
              <a:rPr lang="ru-RU" sz="2400" dirty="0"/>
              <a:t>он рисует</a:t>
            </a:r>
          </a:p>
          <a:p>
            <a:r>
              <a:rPr lang="ru-RU" sz="2400" dirty="0"/>
              <a:t>мы рисуем </a:t>
            </a:r>
          </a:p>
          <a:p>
            <a:r>
              <a:rPr lang="ru-RU" sz="2400" dirty="0"/>
              <a:t>вы рисуете</a:t>
            </a:r>
          </a:p>
          <a:p>
            <a:r>
              <a:rPr lang="ru-RU" sz="2400" dirty="0"/>
              <a:t>они рисуют</a:t>
            </a:r>
          </a:p>
          <a:p>
            <a:endParaRPr lang="ru-RU" sz="2400" dirty="0"/>
          </a:p>
          <a:p>
            <a:r>
              <a:rPr lang="ru-RU" sz="2400" dirty="0"/>
              <a:t>я танцую</a:t>
            </a:r>
          </a:p>
          <a:p>
            <a:r>
              <a:rPr lang="ru-RU" sz="2400" dirty="0"/>
              <a:t>ты танцуешь</a:t>
            </a:r>
          </a:p>
          <a:p>
            <a:r>
              <a:rPr lang="ru-RU" sz="2400" dirty="0"/>
              <a:t>он танцует</a:t>
            </a:r>
          </a:p>
          <a:p>
            <a:r>
              <a:rPr lang="ru-RU" sz="2400" dirty="0"/>
              <a:t>мы танцуем</a:t>
            </a:r>
          </a:p>
          <a:p>
            <a:r>
              <a:rPr lang="ru-RU" sz="2400" dirty="0"/>
              <a:t>вы танцуете</a:t>
            </a:r>
          </a:p>
          <a:p>
            <a:r>
              <a:rPr lang="ru-RU" sz="2400" dirty="0"/>
              <a:t>они танцуют</a:t>
            </a:r>
            <a:endParaRPr lang="cs-CZ" dirty="0"/>
          </a:p>
        </p:txBody>
      </p:sp>
    </p:spTree>
    <p:extLst>
      <p:ext uri="{BB962C8B-B14F-4D97-AF65-F5344CB8AC3E}">
        <p14:creationId xmlns:p14="http://schemas.microsoft.com/office/powerpoint/2010/main" val="396771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653E5408-DDE2-46DF-8F5D-59DB6C0CFE19}"/>
              </a:ext>
            </a:extLst>
          </p:cNvPr>
          <p:cNvSpPr/>
          <p:nvPr/>
        </p:nvSpPr>
        <p:spPr>
          <a:xfrm>
            <a:off x="1982681" y="2821750"/>
            <a:ext cx="2645546" cy="2677656"/>
          </a:xfrm>
          <a:prstGeom prst="rect">
            <a:avLst/>
          </a:prstGeom>
        </p:spPr>
        <p:txBody>
          <a:bodyPr wrap="square">
            <a:spAutoFit/>
          </a:bodyPr>
          <a:lstStyle/>
          <a:p>
            <a:r>
              <a:rPr lang="ru-RU" sz="2400" u="sng" dirty="0">
                <a:solidFill>
                  <a:srgbClr val="FF0000"/>
                </a:solidFill>
                <a:latin typeface="Tahoma" panose="020B0604030504040204" pitchFamily="34" charset="0"/>
                <a:ea typeface="Tahoma" panose="020B0604030504040204" pitchFamily="34" charset="0"/>
                <a:cs typeface="Tahoma" panose="020B0604030504040204" pitchFamily="34" charset="0"/>
              </a:rPr>
              <a:t>Мочь</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Я могу.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Мы можем.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Ты можешь.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Вы можете.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Он (она) может.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Они могут.</a:t>
            </a:r>
            <a:r>
              <a:rPr lang="ru-RU" sz="2400" dirty="0">
                <a:solidFill>
                  <a:srgbClr val="000000"/>
                </a:solidFill>
                <a:latin typeface="Courier New" panose="02070309020205020404" pitchFamily="49" charset="0"/>
              </a:rPr>
              <a:t> </a:t>
            </a:r>
            <a:endParaRPr lang="cs-CZ" sz="2400" dirty="0"/>
          </a:p>
        </p:txBody>
      </p:sp>
      <p:sp>
        <p:nvSpPr>
          <p:cNvPr id="3" name="Obdélník 2">
            <a:extLst>
              <a:ext uri="{FF2B5EF4-FFF2-40B4-BE49-F238E27FC236}">
                <a16:creationId xmlns:a16="http://schemas.microsoft.com/office/drawing/2014/main" id="{0F6823E8-1531-48EE-8256-4DEB1AE2D2AC}"/>
              </a:ext>
            </a:extLst>
          </p:cNvPr>
          <p:cNvSpPr/>
          <p:nvPr/>
        </p:nvSpPr>
        <p:spPr>
          <a:xfrm>
            <a:off x="7229382" y="2821750"/>
            <a:ext cx="2429522" cy="2677656"/>
          </a:xfrm>
          <a:prstGeom prst="rect">
            <a:avLst/>
          </a:prstGeom>
        </p:spPr>
        <p:txBody>
          <a:bodyPr wrap="square">
            <a:spAutoFit/>
          </a:bodyPr>
          <a:lstStyle/>
          <a:p>
            <a:r>
              <a:rPr lang="ru-RU" sz="2400" u="sng" dirty="0">
                <a:solidFill>
                  <a:srgbClr val="FF0000"/>
                </a:solidFill>
                <a:latin typeface="Tahoma" panose="020B0604030504040204" pitchFamily="34" charset="0"/>
                <a:ea typeface="Tahoma" panose="020B0604030504040204" pitchFamily="34" charset="0"/>
                <a:cs typeface="Tahoma" panose="020B0604030504040204" pitchFamily="34" charset="0"/>
              </a:rPr>
              <a:t>Хотеть</a:t>
            </a:r>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Я хочу.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Мы хотим.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Ты хочешь.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Вы хотите.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Он (она) хочет. </a:t>
            </a:r>
          </a:p>
          <a:p>
            <a:r>
              <a:rPr lang="ru-RU" sz="2400" dirty="0">
                <a:solidFill>
                  <a:srgbClr val="000000"/>
                </a:solidFill>
                <a:latin typeface="Tahoma" panose="020B0604030504040204" pitchFamily="34" charset="0"/>
                <a:ea typeface="Tahoma" panose="020B0604030504040204" pitchFamily="34" charset="0"/>
                <a:cs typeface="Tahoma" panose="020B0604030504040204" pitchFamily="34" charset="0"/>
              </a:rPr>
              <a:t>Они хотят.</a:t>
            </a:r>
            <a:endParaRPr lang="cs-CZ" sz="2400" dirty="0">
              <a:latin typeface="Tahoma" panose="020B0604030504040204" pitchFamily="34" charset="0"/>
              <a:ea typeface="Tahoma" panose="020B0604030504040204" pitchFamily="34" charset="0"/>
              <a:cs typeface="Tahoma" panose="020B0604030504040204" pitchFamily="34" charset="0"/>
            </a:endParaRPr>
          </a:p>
        </p:txBody>
      </p:sp>
      <p:sp>
        <p:nvSpPr>
          <p:cNvPr id="4" name="TextovéPole 3">
            <a:extLst>
              <a:ext uri="{FF2B5EF4-FFF2-40B4-BE49-F238E27FC236}">
                <a16:creationId xmlns:a16="http://schemas.microsoft.com/office/drawing/2014/main" id="{9AE0ECA5-2AF3-4FD9-8E4C-5E2A8BF38386}"/>
              </a:ext>
            </a:extLst>
          </p:cNvPr>
          <p:cNvSpPr txBox="1"/>
          <p:nvPr/>
        </p:nvSpPr>
        <p:spPr>
          <a:xfrm>
            <a:off x="4074850" y="1860688"/>
            <a:ext cx="4042299" cy="830997"/>
          </a:xfrm>
          <a:prstGeom prst="rect">
            <a:avLst/>
          </a:prstGeom>
          <a:noFill/>
        </p:spPr>
        <p:txBody>
          <a:bodyPr wrap="square" rtlCol="0">
            <a:spAutoFit/>
          </a:bodyPr>
          <a:lstStyle/>
          <a:p>
            <a:r>
              <a:rPr lang="ru-RU" sz="2400" u="sng" dirty="0">
                <a:solidFill>
                  <a:srgbClr val="FF0000"/>
                </a:solidFill>
                <a:latin typeface="Tahoma" panose="020B0604030504040204" pitchFamily="34" charset="0"/>
                <a:ea typeface="Tahoma" panose="020B0604030504040204" pitchFamily="34" charset="0"/>
                <a:cs typeface="Tahoma" panose="020B0604030504040204" pitchFamily="34" charset="0"/>
              </a:rPr>
              <a:t>Любить</a:t>
            </a:r>
          </a:p>
          <a:p>
            <a:r>
              <a:rPr lang="ru-RU" sz="2400" dirty="0">
                <a:latin typeface="Tahoma" panose="020B0604030504040204" pitchFamily="34" charset="0"/>
                <a:ea typeface="Tahoma" panose="020B0604030504040204" pitchFamily="34" charset="0"/>
                <a:cs typeface="Tahoma" panose="020B0604030504040204" pitchFamily="34" charset="0"/>
              </a:rPr>
              <a:t>Я люб</a:t>
            </a:r>
            <a:r>
              <a:rPr lang="ru-RU" sz="2400" dirty="0">
                <a:solidFill>
                  <a:srgbClr val="FF0000"/>
                </a:solidFill>
                <a:latin typeface="Tahoma" panose="020B0604030504040204" pitchFamily="34" charset="0"/>
                <a:ea typeface="Tahoma" panose="020B0604030504040204" pitchFamily="34" charset="0"/>
                <a:cs typeface="Tahoma" panose="020B0604030504040204" pitchFamily="34" charset="0"/>
              </a:rPr>
              <a:t>л</a:t>
            </a:r>
            <a:r>
              <a:rPr lang="ru-RU" sz="2400" dirty="0">
                <a:latin typeface="Tahoma" panose="020B0604030504040204" pitchFamily="34" charset="0"/>
                <a:ea typeface="Tahoma" panose="020B0604030504040204" pitchFamily="34" charset="0"/>
                <a:cs typeface="Tahoma" panose="020B0604030504040204" pitchFamily="34" charset="0"/>
              </a:rPr>
              <a:t>ю, ты любишь…</a:t>
            </a:r>
            <a:endParaRPr lang="cs-CZ" sz="2400" dirty="0">
              <a:latin typeface="Tahoma" panose="020B0604030504040204" pitchFamily="34" charset="0"/>
              <a:ea typeface="Tahoma" panose="020B0604030504040204" pitchFamily="34" charset="0"/>
              <a:cs typeface="Tahoma" panose="020B0604030504040204" pitchFamily="34" charset="0"/>
            </a:endParaRPr>
          </a:p>
        </p:txBody>
      </p:sp>
      <p:sp>
        <p:nvSpPr>
          <p:cNvPr id="6" name="Obdélník 5">
            <a:extLst>
              <a:ext uri="{FF2B5EF4-FFF2-40B4-BE49-F238E27FC236}">
                <a16:creationId xmlns:a16="http://schemas.microsoft.com/office/drawing/2014/main" id="{78824EC7-75D0-48C4-817F-846DBADC17E6}"/>
              </a:ext>
            </a:extLst>
          </p:cNvPr>
          <p:cNvSpPr/>
          <p:nvPr/>
        </p:nvSpPr>
        <p:spPr>
          <a:xfrm>
            <a:off x="3971843" y="494622"/>
            <a:ext cx="4778872" cy="400110"/>
          </a:xfrm>
          <a:prstGeom prst="rect">
            <a:avLst/>
          </a:prstGeom>
        </p:spPr>
        <p:txBody>
          <a:bodyPr wrap="none">
            <a:spAutoFit/>
          </a:bodyPr>
          <a:lstStyle/>
          <a:p>
            <a:r>
              <a:rPr lang="ru-RU" sz="2000" b="1" u="sng" dirty="0">
                <a:solidFill>
                  <a:prstClr val="black"/>
                </a:solidFill>
                <a:latin typeface="Tahoma" panose="020B0604030504040204" pitchFamily="34" charset="0"/>
                <a:ea typeface="Tahoma" panose="020B0604030504040204" pitchFamily="34" charset="0"/>
                <a:cs typeface="Tahoma" panose="020B0604030504040204" pitchFamily="34" charset="0"/>
              </a:rPr>
              <a:t>Глаголы  ЛЮБИТЬ, ХОТЕТЬ, МОЧЬ</a:t>
            </a:r>
            <a:endParaRPr lang="cs-CZ"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05449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BF92B83A-1ECE-2EDB-C531-DE52ECB47E15}"/>
              </a:ext>
            </a:extLst>
          </p:cNvPr>
          <p:cNvSpPr txBox="1"/>
          <p:nvPr/>
        </p:nvSpPr>
        <p:spPr>
          <a:xfrm>
            <a:off x="138546" y="58846"/>
            <a:ext cx="12053454" cy="6463308"/>
          </a:xfrm>
          <a:prstGeom prst="rect">
            <a:avLst/>
          </a:prstGeom>
          <a:noFill/>
        </p:spPr>
        <p:txBody>
          <a:bodyPr wrap="square" rtlCol="0">
            <a:spAutoFit/>
          </a:bodyPr>
          <a:lstStyle/>
          <a:p>
            <a:r>
              <a:rPr lang="ru-RU" sz="2400" b="1" noProof="0" dirty="0">
                <a:solidFill>
                  <a:srgbClr val="C00000"/>
                </a:solidFill>
              </a:rPr>
              <a:t>Учить, учиться, изучать…</a:t>
            </a:r>
          </a:p>
          <a:p>
            <a:endParaRPr lang="ru-RU" sz="1950" noProof="0" dirty="0"/>
          </a:p>
          <a:p>
            <a:pPr lvl="0"/>
            <a:r>
              <a:rPr lang="ru-RU" sz="1950" b="1" noProof="0" dirty="0"/>
              <a:t>Изучать (+ что?)</a:t>
            </a:r>
            <a:r>
              <a:rPr lang="ru-RU" sz="1950" noProof="0" dirty="0"/>
              <a:t> — </a:t>
            </a:r>
            <a:r>
              <a:rPr lang="ru-RU" sz="1950" i="1" noProof="0" dirty="0" err="1"/>
              <a:t>studovat</a:t>
            </a:r>
            <a:r>
              <a:rPr lang="ru-RU" sz="1950" i="1" noProof="0" dirty="0"/>
              <a:t> </a:t>
            </a:r>
            <a:r>
              <a:rPr lang="ru-RU" sz="1950" i="1" noProof="0" dirty="0" err="1"/>
              <a:t>hloubkově</a:t>
            </a:r>
            <a:r>
              <a:rPr lang="ru-RU" sz="1950" i="1" noProof="0" dirty="0"/>
              <a:t> (</a:t>
            </a:r>
            <a:r>
              <a:rPr lang="ru-RU" sz="1950" i="1" noProof="0" dirty="0" err="1"/>
              <a:t>obor</a:t>
            </a:r>
            <a:r>
              <a:rPr lang="ru-RU" sz="1950" i="1" noProof="0" dirty="0"/>
              <a:t>, </a:t>
            </a:r>
            <a:r>
              <a:rPr lang="ru-RU" sz="1950" i="1" noProof="0" dirty="0" err="1"/>
              <a:t>vědu</a:t>
            </a:r>
            <a:r>
              <a:rPr lang="ru-RU" sz="1950" i="1" noProof="0" dirty="0"/>
              <a:t>, </a:t>
            </a:r>
            <a:r>
              <a:rPr lang="ru-RU" sz="1950" i="1" noProof="0" dirty="0" err="1"/>
              <a:t>jazyk</a:t>
            </a:r>
            <a:r>
              <a:rPr lang="ru-RU" sz="1950" i="1" noProof="0" dirty="0"/>
              <a:t>)</a:t>
            </a:r>
            <a:r>
              <a:rPr lang="ru-RU" sz="1950" noProof="0" dirty="0"/>
              <a:t>. Используется, когда мы говорим о серьёзном, системном процессе: </a:t>
            </a:r>
            <a:r>
              <a:rPr lang="ru-RU" sz="1950" i="1" noProof="0" dirty="0"/>
              <a:t>изучать медицину, изучать экономику, изучать русский язык</a:t>
            </a:r>
            <a:r>
              <a:rPr lang="ru-RU" sz="1950" noProof="0" dirty="0"/>
              <a:t>.</a:t>
            </a:r>
          </a:p>
          <a:p>
            <a:pPr lvl="0"/>
            <a:r>
              <a:rPr lang="ru-RU" sz="1950" b="1" noProof="0" dirty="0"/>
              <a:t>Изучить (+ что?)</a:t>
            </a:r>
            <a:r>
              <a:rPr lang="ru-RU" sz="1950" noProof="0" dirty="0"/>
              <a:t> = полностью освоить теорию. Результат глубокого изучения: </a:t>
            </a:r>
            <a:r>
              <a:rPr lang="ru-RU" sz="1950" i="1" noProof="0" dirty="0"/>
              <a:t>изучить рынок, изучить проблему</a:t>
            </a:r>
            <a:r>
              <a:rPr lang="ru-RU" sz="1950" noProof="0" dirty="0"/>
              <a:t>.</a:t>
            </a:r>
          </a:p>
          <a:p>
            <a:pPr lvl="0"/>
            <a:r>
              <a:rPr lang="ru-RU" sz="1950" b="1" noProof="0" dirty="0"/>
              <a:t>Учить (+ что?)</a:t>
            </a:r>
            <a:r>
              <a:rPr lang="ru-RU" sz="1950" noProof="0" dirty="0"/>
              <a:t> — </a:t>
            </a:r>
            <a:r>
              <a:rPr lang="ru-RU" sz="1950" i="1" noProof="0" dirty="0" err="1"/>
              <a:t>učit</a:t>
            </a:r>
            <a:r>
              <a:rPr lang="ru-RU" sz="1950" i="1" noProof="0" dirty="0"/>
              <a:t> </a:t>
            </a:r>
            <a:r>
              <a:rPr lang="ru-RU" sz="1950" i="1" noProof="0" dirty="0" err="1"/>
              <a:t>se</a:t>
            </a:r>
            <a:r>
              <a:rPr lang="ru-RU" sz="1950" i="1" noProof="0" dirty="0"/>
              <a:t> </a:t>
            </a:r>
            <a:r>
              <a:rPr lang="ru-RU" sz="1950" i="1" noProof="0" dirty="0" err="1"/>
              <a:t>konkrétní</a:t>
            </a:r>
            <a:r>
              <a:rPr lang="ru-RU" sz="1950" i="1" noProof="0" dirty="0"/>
              <a:t> </a:t>
            </a:r>
            <a:r>
              <a:rPr lang="ru-RU" sz="1950" i="1" noProof="0" dirty="0" err="1"/>
              <a:t>věc</a:t>
            </a:r>
            <a:r>
              <a:rPr lang="ru-RU" sz="1950" noProof="0" dirty="0"/>
              <a:t>. Процесс запоминания конкретного материала: </a:t>
            </a:r>
            <a:r>
              <a:rPr lang="ru-RU" sz="1950" i="1" noProof="0" dirty="0"/>
              <a:t>учить слова, учить грамматику, учить правила</a:t>
            </a:r>
            <a:r>
              <a:rPr lang="ru-RU" sz="1950" noProof="0" dirty="0"/>
              <a:t>.</a:t>
            </a:r>
          </a:p>
          <a:p>
            <a:pPr lvl="0"/>
            <a:r>
              <a:rPr lang="ru-RU" sz="1950" b="1" noProof="0" dirty="0"/>
              <a:t>Выучить (+ что?) [наизусть]</a:t>
            </a:r>
            <a:r>
              <a:rPr lang="ru-RU" sz="1950" noProof="0" dirty="0"/>
              <a:t> — </a:t>
            </a:r>
            <a:r>
              <a:rPr lang="ru-RU" sz="1950" i="1" noProof="0" dirty="0" err="1"/>
              <a:t>naučit</a:t>
            </a:r>
            <a:r>
              <a:rPr lang="ru-RU" sz="1950" i="1" noProof="0" dirty="0"/>
              <a:t> </a:t>
            </a:r>
            <a:r>
              <a:rPr lang="ru-RU" sz="1950" i="1" noProof="0" dirty="0" err="1"/>
              <a:t>se</a:t>
            </a:r>
            <a:r>
              <a:rPr lang="ru-RU" sz="1950" i="1" noProof="0" dirty="0"/>
              <a:t> (</a:t>
            </a:r>
            <a:r>
              <a:rPr lang="ru-RU" sz="1950" i="1" noProof="0" dirty="0" err="1"/>
              <a:t>zpaměti</a:t>
            </a:r>
            <a:r>
              <a:rPr lang="ru-RU" sz="1950" i="1" noProof="0" dirty="0"/>
              <a:t>)</a:t>
            </a:r>
            <a:r>
              <a:rPr lang="ru-RU" sz="1950" noProof="0" dirty="0"/>
              <a:t>. Результат процесса «учить»: </a:t>
            </a:r>
            <a:r>
              <a:rPr lang="ru-RU" sz="1950" i="1" noProof="0" dirty="0"/>
              <a:t>выучить стихи наизусть, выучить новые слова к тесту</a:t>
            </a:r>
            <a:r>
              <a:rPr lang="ru-RU" sz="1950" noProof="0" dirty="0"/>
              <a:t>.</a:t>
            </a:r>
          </a:p>
          <a:p>
            <a:pPr lvl="0"/>
            <a:r>
              <a:rPr lang="ru-RU" sz="1950" b="1" noProof="0" dirty="0"/>
              <a:t>Учиться (+ где?)</a:t>
            </a:r>
            <a:r>
              <a:rPr lang="ru-RU" sz="1950" noProof="0" dirty="0"/>
              <a:t> — </a:t>
            </a:r>
            <a:r>
              <a:rPr lang="ru-RU" sz="1950" i="1" noProof="0" dirty="0" err="1"/>
              <a:t>studovat</a:t>
            </a:r>
            <a:r>
              <a:rPr lang="ru-RU" sz="1950" i="1" noProof="0" dirty="0"/>
              <a:t>/</a:t>
            </a:r>
            <a:r>
              <a:rPr lang="ru-RU" sz="1950" i="1" noProof="0" dirty="0" err="1"/>
              <a:t>být</a:t>
            </a:r>
            <a:r>
              <a:rPr lang="ru-RU" sz="1950" i="1" noProof="0" dirty="0"/>
              <a:t> </a:t>
            </a:r>
            <a:r>
              <a:rPr lang="ru-RU" sz="1950" i="1" noProof="0" dirty="0" err="1"/>
              <a:t>studentem</a:t>
            </a:r>
            <a:r>
              <a:rPr lang="ru-RU" sz="1950" i="1" noProof="0" dirty="0"/>
              <a:t> (</a:t>
            </a:r>
            <a:r>
              <a:rPr lang="ru-RU" sz="1950" i="1" noProof="0" dirty="0" err="1"/>
              <a:t>na</a:t>
            </a:r>
            <a:r>
              <a:rPr lang="ru-RU" sz="1950" i="1" noProof="0" dirty="0"/>
              <a:t> </a:t>
            </a:r>
            <a:r>
              <a:rPr lang="ru-RU" sz="1950" i="1" noProof="0" dirty="0" err="1"/>
              <a:t>škole</a:t>
            </a:r>
            <a:r>
              <a:rPr lang="ru-RU" sz="1950" i="1" noProof="0" dirty="0"/>
              <a:t>)</a:t>
            </a:r>
            <a:r>
              <a:rPr lang="ru-RU" sz="1950" noProof="0" dirty="0"/>
              <a:t>. Место учёбы: </a:t>
            </a:r>
            <a:r>
              <a:rPr lang="ru-RU" sz="1950" i="1" noProof="0" dirty="0"/>
              <a:t>учиться в университете, учиться в школе</a:t>
            </a:r>
            <a:r>
              <a:rPr lang="ru-RU" sz="1950" noProof="0" dirty="0"/>
              <a:t>.</a:t>
            </a:r>
          </a:p>
          <a:p>
            <a:pPr lvl="0"/>
            <a:r>
              <a:rPr lang="ru-RU" sz="1950" b="1" noProof="0" dirty="0"/>
              <a:t>Учиться (+ чему?)</a:t>
            </a:r>
            <a:r>
              <a:rPr lang="ru-RU" sz="1950" noProof="0" dirty="0"/>
              <a:t> — </a:t>
            </a:r>
            <a:r>
              <a:rPr lang="ru-RU" sz="1950" i="1" noProof="0" dirty="0" err="1"/>
              <a:t>učit</a:t>
            </a:r>
            <a:r>
              <a:rPr lang="ru-RU" sz="1950" i="1" noProof="0" dirty="0"/>
              <a:t> </a:t>
            </a:r>
            <a:r>
              <a:rPr lang="ru-RU" sz="1950" i="1" noProof="0" dirty="0" err="1"/>
              <a:t>se</a:t>
            </a:r>
            <a:r>
              <a:rPr lang="ru-RU" sz="1950" i="1" noProof="0" dirty="0"/>
              <a:t> </a:t>
            </a:r>
            <a:r>
              <a:rPr lang="ru-RU" sz="1950" i="1" noProof="0" dirty="0" err="1"/>
              <a:t>nějakému</a:t>
            </a:r>
            <a:r>
              <a:rPr lang="ru-RU" sz="1950" i="1" noProof="0" dirty="0"/>
              <a:t> </a:t>
            </a:r>
            <a:r>
              <a:rPr lang="ru-RU" sz="1950" i="1" noProof="0" dirty="0" err="1"/>
              <a:t>oboru</a:t>
            </a:r>
            <a:r>
              <a:rPr lang="ru-RU" sz="1950" i="1" noProof="0" dirty="0"/>
              <a:t>/</a:t>
            </a:r>
            <a:r>
              <a:rPr lang="ru-RU" sz="1950" i="1" noProof="0" dirty="0" err="1"/>
              <a:t>předmětu</a:t>
            </a:r>
            <a:r>
              <a:rPr lang="ru-RU" sz="1950" noProof="0" dirty="0"/>
              <a:t>. Процесс освоения: </a:t>
            </a:r>
            <a:r>
              <a:rPr lang="ru-RU" sz="1950" i="1" noProof="0" dirty="0"/>
              <a:t>учиться музыке, учиться программированию</a:t>
            </a:r>
            <a:r>
              <a:rPr lang="ru-RU" sz="1950" noProof="0" dirty="0"/>
              <a:t>.</a:t>
            </a:r>
          </a:p>
          <a:p>
            <a:pPr lvl="0"/>
            <a:r>
              <a:rPr lang="ru-RU" sz="1950" b="1" noProof="0" dirty="0"/>
              <a:t>Учиться (+ у кого?)</a:t>
            </a:r>
            <a:r>
              <a:rPr lang="ru-RU" sz="1950" noProof="0" dirty="0"/>
              <a:t> — </a:t>
            </a:r>
            <a:r>
              <a:rPr lang="ru-RU" sz="1950" i="1" noProof="0" dirty="0" err="1"/>
              <a:t>učit</a:t>
            </a:r>
            <a:r>
              <a:rPr lang="ru-RU" sz="1950" i="1" noProof="0" dirty="0"/>
              <a:t> </a:t>
            </a:r>
            <a:r>
              <a:rPr lang="ru-RU" sz="1950" i="1" noProof="0" dirty="0" err="1"/>
              <a:t>se</a:t>
            </a:r>
            <a:r>
              <a:rPr lang="ru-RU" sz="1950" i="1" noProof="0" dirty="0"/>
              <a:t> </a:t>
            </a:r>
            <a:r>
              <a:rPr lang="ru-RU" sz="1950" i="1" noProof="0" dirty="0" err="1"/>
              <a:t>od</a:t>
            </a:r>
            <a:r>
              <a:rPr lang="ru-RU" sz="1950" i="1" noProof="0" dirty="0"/>
              <a:t> </a:t>
            </a:r>
            <a:r>
              <a:rPr lang="ru-RU" sz="1950" i="1" noProof="0" dirty="0" err="1"/>
              <a:t>někoho</a:t>
            </a:r>
            <a:r>
              <a:rPr lang="ru-RU" sz="1950" noProof="0" dirty="0"/>
              <a:t>. Источник знаний: </a:t>
            </a:r>
            <a:r>
              <a:rPr lang="ru-RU" sz="1950" i="1" noProof="0" dirty="0"/>
              <a:t>учиться у мастера, учиться у опытного профессора</a:t>
            </a:r>
            <a:r>
              <a:rPr lang="ru-RU" sz="1950" noProof="0" dirty="0"/>
              <a:t>.</a:t>
            </a:r>
          </a:p>
          <a:p>
            <a:pPr lvl="0"/>
            <a:r>
              <a:rPr lang="ru-RU" sz="1950" b="1" noProof="0" dirty="0"/>
              <a:t>Научиться (+ чему? / + инфинитив)</a:t>
            </a:r>
            <a:r>
              <a:rPr lang="ru-RU" sz="1950" noProof="0" dirty="0"/>
              <a:t> — </a:t>
            </a:r>
            <a:r>
              <a:rPr lang="ru-RU" sz="1950" i="1" noProof="0" dirty="0" err="1"/>
              <a:t>naučit</a:t>
            </a:r>
            <a:r>
              <a:rPr lang="ru-RU" sz="1950" i="1" noProof="0" dirty="0"/>
              <a:t> </a:t>
            </a:r>
            <a:r>
              <a:rPr lang="ru-RU" sz="1950" i="1" noProof="0" dirty="0" err="1"/>
              <a:t>se</a:t>
            </a:r>
            <a:r>
              <a:rPr lang="ru-RU" sz="1950" i="1" noProof="0" dirty="0"/>
              <a:t> (</a:t>
            </a:r>
            <a:r>
              <a:rPr lang="ru-RU" sz="1950" i="1" noProof="0" dirty="0" err="1"/>
              <a:t>dovednost</a:t>
            </a:r>
            <a:r>
              <a:rPr lang="ru-RU" sz="1950" i="1" noProof="0" dirty="0"/>
              <a:t>)</a:t>
            </a:r>
            <a:r>
              <a:rPr lang="ru-RU" sz="1950" noProof="0" dirty="0"/>
              <a:t>. Результат, получение конкретного умения: </a:t>
            </a:r>
            <a:r>
              <a:rPr lang="ru-RU" sz="1950" i="1" noProof="0" dirty="0"/>
              <a:t>научиться плавать, научиться готовить, научиться вежливости</a:t>
            </a:r>
            <a:r>
              <a:rPr lang="ru-RU" sz="1950" noProof="0" dirty="0"/>
              <a:t>.</a:t>
            </a:r>
          </a:p>
          <a:p>
            <a:pPr lvl="0"/>
            <a:r>
              <a:rPr lang="ru-RU" sz="1950" b="1" noProof="0" dirty="0"/>
              <a:t>Учить (+ кого? + чему? / + инфинитив)</a:t>
            </a:r>
            <a:r>
              <a:rPr lang="ru-RU" sz="1950" noProof="0" dirty="0"/>
              <a:t> — </a:t>
            </a:r>
            <a:r>
              <a:rPr lang="ru-RU" sz="1950" i="1" noProof="0" dirty="0" err="1"/>
              <a:t>učit</a:t>
            </a:r>
            <a:r>
              <a:rPr lang="ru-RU" sz="1950" i="1" noProof="0" dirty="0"/>
              <a:t> </a:t>
            </a:r>
            <a:r>
              <a:rPr lang="ru-RU" sz="1950" i="1" noProof="0" dirty="0" err="1"/>
              <a:t>někoho</a:t>
            </a:r>
            <a:r>
              <a:rPr lang="ru-RU" sz="1950" i="1" noProof="0" dirty="0"/>
              <a:t> (</a:t>
            </a:r>
            <a:r>
              <a:rPr lang="ru-RU" sz="1950" i="1" noProof="0" dirty="0" err="1"/>
              <a:t>vyučovat</a:t>
            </a:r>
            <a:r>
              <a:rPr lang="ru-RU" sz="1950" i="1" noProof="0" dirty="0"/>
              <a:t>)</a:t>
            </a:r>
            <a:r>
              <a:rPr lang="ru-RU" sz="1950" noProof="0" dirty="0"/>
              <a:t>. Роль учителя: </a:t>
            </a:r>
            <a:r>
              <a:rPr lang="ru-RU" sz="1950" i="1" noProof="0" dirty="0"/>
              <a:t>Преподаватель учит студентов (чему?) русскому языку / (что делать?) говорить по-русски</a:t>
            </a:r>
            <a:r>
              <a:rPr lang="ru-RU" sz="1950" noProof="0" dirty="0"/>
              <a:t>.</a:t>
            </a:r>
          </a:p>
          <a:p>
            <a:pPr lvl="0"/>
            <a:r>
              <a:rPr lang="ru-RU" sz="1950" b="1" noProof="0" dirty="0"/>
              <a:t>Заниматься (+ чем? / + где?)</a:t>
            </a:r>
            <a:r>
              <a:rPr lang="ru-RU" sz="1950" noProof="0" dirty="0"/>
              <a:t> — </a:t>
            </a:r>
            <a:r>
              <a:rPr lang="ru-RU" sz="1950" i="1" noProof="0" dirty="0" err="1"/>
              <a:t>učit</a:t>
            </a:r>
            <a:r>
              <a:rPr lang="ru-RU" sz="1950" i="1" noProof="0" dirty="0"/>
              <a:t> </a:t>
            </a:r>
            <a:r>
              <a:rPr lang="ru-RU" sz="1950" i="1" noProof="0" dirty="0" err="1"/>
              <a:t>se</a:t>
            </a:r>
            <a:r>
              <a:rPr lang="ru-RU" sz="1950" i="1" noProof="0" dirty="0"/>
              <a:t>/</a:t>
            </a:r>
            <a:r>
              <a:rPr lang="ru-RU" sz="1950" i="1" noProof="0" dirty="0" err="1"/>
              <a:t>dělat</a:t>
            </a:r>
            <a:r>
              <a:rPr lang="ru-RU" sz="1950" i="1" noProof="0" dirty="0"/>
              <a:t> </a:t>
            </a:r>
            <a:r>
              <a:rPr lang="ru-RU" sz="1950" i="1" noProof="0" dirty="0" err="1"/>
              <a:t>úkoly</a:t>
            </a:r>
            <a:r>
              <a:rPr lang="ru-RU" sz="1950" i="1" noProof="0" dirty="0"/>
              <a:t> (</a:t>
            </a:r>
            <a:r>
              <a:rPr lang="ru-RU" sz="1950" i="1" noProof="0" dirty="0" err="1"/>
              <a:t>praktická</a:t>
            </a:r>
            <a:r>
              <a:rPr lang="ru-RU" sz="1950" i="1" noProof="0" dirty="0"/>
              <a:t> </a:t>
            </a:r>
            <a:r>
              <a:rPr lang="ru-RU" sz="1950" i="1" noProof="0" dirty="0" err="1"/>
              <a:t>příprava</a:t>
            </a:r>
            <a:r>
              <a:rPr lang="ru-RU" sz="1950" i="1" noProof="0" dirty="0"/>
              <a:t>)</a:t>
            </a:r>
            <a:r>
              <a:rPr lang="ru-RU" sz="1950" noProof="0" dirty="0"/>
              <a:t>. Самостоятельная работа, выполнение домашних заданий или тренировка: </a:t>
            </a:r>
            <a:r>
              <a:rPr lang="ru-RU" sz="1950" i="1" noProof="0" dirty="0"/>
              <a:t>вечером я занимаюсь в библиотеке, заниматься математикой (делать упражнения)</a:t>
            </a:r>
            <a:r>
              <a:rPr lang="ru-RU" sz="1950" noProof="0" dirty="0"/>
              <a:t>.</a:t>
            </a:r>
          </a:p>
        </p:txBody>
      </p:sp>
    </p:spTree>
    <p:extLst>
      <p:ext uri="{BB962C8B-B14F-4D97-AF65-F5344CB8AC3E}">
        <p14:creationId xmlns:p14="http://schemas.microsoft.com/office/powerpoint/2010/main" val="2352987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1E8CCE0-961A-8BC2-6888-1BFFD2DE3D4D}"/>
              </a:ext>
            </a:extLst>
          </p:cNvPr>
          <p:cNvSpPr txBox="1"/>
          <p:nvPr/>
        </p:nvSpPr>
        <p:spPr>
          <a:xfrm>
            <a:off x="670560" y="370058"/>
            <a:ext cx="10446327" cy="5993949"/>
          </a:xfrm>
          <a:prstGeom prst="rect">
            <a:avLst/>
          </a:prstGeom>
          <a:noFill/>
        </p:spPr>
        <p:txBody>
          <a:bodyPr wrap="square">
            <a:spAutoFit/>
          </a:bodyPr>
          <a:lstStyle/>
          <a:p>
            <a:pPr marL="0" marR="0">
              <a:spcBef>
                <a:spcPts val="900"/>
              </a:spcBef>
              <a:spcAft>
                <a:spcPts val="1200"/>
              </a:spcAft>
              <a:buNone/>
            </a:pPr>
            <a:r>
              <a:rPr lang="ru-RU" sz="2100" b="1" u="none" strike="noStrike" noProof="0">
                <a:effectLst/>
                <a:latin typeface="+mn-lt"/>
              </a:rPr>
              <a:t>Образец:</a:t>
            </a:r>
            <a:r>
              <a:rPr lang="ru-RU" sz="2100" b="0" u="none" strike="noStrike" noProof="0">
                <a:effectLst/>
                <a:latin typeface="+mn-lt"/>
              </a:rPr>
              <a:t> </a:t>
            </a:r>
            <a:r>
              <a:rPr lang="ru-RU" sz="2100" b="0" i="1" u="none" strike="noStrike" noProof="0">
                <a:effectLst/>
                <a:latin typeface="+mn-lt"/>
              </a:rPr>
              <a:t>Я делаю зарядку, а </a:t>
            </a:r>
            <a:r>
              <a:rPr lang="ru-RU" sz="2100" b="0" i="1" u="none" strike="noStrike" noProof="0" dirty="0" err="1">
                <a:effectLst/>
                <a:latin typeface="+mn-lt"/>
              </a:rPr>
              <a:t>co</a:t>
            </a:r>
            <a:r>
              <a:rPr lang="ru-RU" sz="2100" b="0" i="1" u="none" strike="noStrike" noProof="0" dirty="0">
                <a:effectLst/>
                <a:latin typeface="+mn-lt"/>
              </a:rPr>
              <a:t> </a:t>
            </a:r>
            <a:r>
              <a:rPr lang="ru-RU" sz="2100" b="0" i="1" u="none" strike="noStrike" noProof="0" dirty="0" err="1">
                <a:effectLst/>
                <a:latin typeface="+mn-lt"/>
              </a:rPr>
              <a:t>děláte</a:t>
            </a:r>
            <a:r>
              <a:rPr lang="ru-RU" sz="2100" b="0" i="1" u="none" strike="noStrike" noProof="0" dirty="0">
                <a:effectLst/>
                <a:latin typeface="+mn-lt"/>
              </a:rPr>
              <a:t> </a:t>
            </a:r>
            <a:r>
              <a:rPr lang="ru-RU" sz="2100" b="0" i="1" u="none" strike="noStrike" noProof="0" dirty="0" err="1">
                <a:effectLst/>
                <a:latin typeface="+mn-lt"/>
              </a:rPr>
              <a:t>vy</a:t>
            </a:r>
            <a:r>
              <a:rPr lang="ru-RU" sz="2100" b="0" i="1" u="none" strike="noStrike" noProof="0" dirty="0">
                <a:effectLst/>
                <a:latin typeface="+mn-lt"/>
              </a:rPr>
              <a:t>?</a:t>
            </a:r>
            <a:r>
              <a:rPr lang="ru-RU" sz="2100" b="0" u="none" strike="noStrike" noProof="0" dirty="0">
                <a:effectLst/>
                <a:latin typeface="+mn-lt"/>
              </a:rPr>
              <a:t> </a:t>
            </a:r>
            <a:r>
              <a:rPr lang="ru-RU" sz="2100" b="1" u="none" strike="noStrike" noProof="0" dirty="0">
                <a:effectLst/>
                <a:latin typeface="+mn-lt"/>
              </a:rPr>
              <a:t>Я делаю зарядку, а вы что делаете?</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Я часто путешествую, а </a:t>
            </a:r>
            <a:r>
              <a:rPr lang="ru-RU" sz="2100" b="0" u="none" strike="noStrike" noProof="0" dirty="0" err="1">
                <a:effectLst/>
                <a:latin typeface="+mn-lt"/>
              </a:rPr>
              <a:t>kam</a:t>
            </a:r>
            <a:r>
              <a:rPr lang="ru-RU" sz="2100" b="0" u="none" strike="noStrike" noProof="0" dirty="0">
                <a:effectLst/>
                <a:latin typeface="+mn-lt"/>
              </a:rPr>
              <a:t> </a:t>
            </a:r>
            <a:r>
              <a:rPr lang="ru-RU" sz="2100" b="0" u="none" strike="noStrike" noProof="0" dirty="0" err="1">
                <a:effectLst/>
                <a:latin typeface="+mn-lt"/>
              </a:rPr>
              <a:t>jezdíte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учу иностранный язык, а </a:t>
            </a:r>
            <a:r>
              <a:rPr lang="ru-RU" sz="2100" b="0" u="none" strike="noStrike" noProof="0" dirty="0" err="1">
                <a:effectLst/>
                <a:latin typeface="+mn-lt"/>
              </a:rPr>
              <a:t>co</a:t>
            </a:r>
            <a:r>
              <a:rPr lang="ru-RU" sz="2100" b="0" u="none" strike="noStrike" noProof="0" dirty="0">
                <a:effectLst/>
                <a:latin typeface="+mn-lt"/>
              </a:rPr>
              <a:t> </a:t>
            </a:r>
            <a:r>
              <a:rPr lang="ru-RU" sz="2100" b="0" u="none" strike="noStrike" noProof="0" dirty="0" err="1">
                <a:effectLst/>
                <a:latin typeface="+mn-lt"/>
              </a:rPr>
              <a:t>studujete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обедаю в ресторане, а </a:t>
            </a:r>
            <a:r>
              <a:rPr lang="ru-RU" sz="2100" b="0" u="none" strike="noStrike" noProof="0" dirty="0" err="1">
                <a:effectLst/>
                <a:latin typeface="+mn-lt"/>
              </a:rPr>
              <a:t>kde</a:t>
            </a:r>
            <a:r>
              <a:rPr lang="ru-RU" sz="2100" b="0" u="none" strike="noStrike" noProof="0" dirty="0">
                <a:effectLst/>
                <a:latin typeface="+mn-lt"/>
              </a:rPr>
              <a:t> </a:t>
            </a:r>
            <a:r>
              <a:rPr lang="ru-RU" sz="2100" b="0" u="none" strike="noStrike" noProof="0" dirty="0" err="1">
                <a:effectLst/>
                <a:latin typeface="+mn-lt"/>
              </a:rPr>
              <a:t>obědváte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слушаю рок-музыку, а </a:t>
            </a:r>
            <a:r>
              <a:rPr lang="ru-RU" sz="2100" b="0" u="none" strike="noStrike" noProof="0" dirty="0" err="1">
                <a:effectLst/>
                <a:latin typeface="+mn-lt"/>
              </a:rPr>
              <a:t>co</a:t>
            </a:r>
            <a:r>
              <a:rPr lang="ru-RU" sz="2100" b="0" u="none" strike="noStrike" noProof="0" dirty="0">
                <a:effectLst/>
                <a:latin typeface="+mn-lt"/>
              </a:rPr>
              <a:t> </a:t>
            </a:r>
            <a:r>
              <a:rPr lang="ru-RU" sz="2100" b="0" u="none" strike="noStrike" noProof="0" dirty="0" err="1">
                <a:effectLst/>
                <a:latin typeface="+mn-lt"/>
              </a:rPr>
              <a:t>posloucháte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отдыхаю в парке, а </a:t>
            </a:r>
            <a:r>
              <a:rPr lang="ru-RU" sz="2100" b="0" u="none" strike="noStrike" noProof="0" dirty="0" err="1">
                <a:effectLst/>
                <a:latin typeface="+mn-lt"/>
              </a:rPr>
              <a:t>kde</a:t>
            </a:r>
            <a:r>
              <a:rPr lang="ru-RU" sz="2100" b="0" u="none" strike="noStrike" noProof="0" dirty="0">
                <a:effectLst/>
                <a:latin typeface="+mn-lt"/>
              </a:rPr>
              <a:t> </a:t>
            </a:r>
            <a:r>
              <a:rPr lang="ru-RU" sz="2100" b="0" u="none" strike="noStrike" noProof="0" dirty="0" err="1">
                <a:effectLst/>
                <a:latin typeface="+mn-lt"/>
              </a:rPr>
              <a:t>odpočíváte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обычно ношу кроссовки, а </a:t>
            </a:r>
            <a:r>
              <a:rPr lang="ru-RU" sz="2100" b="0" u="none" strike="noStrike" noProof="0" dirty="0" err="1">
                <a:effectLst/>
                <a:latin typeface="+mn-lt"/>
              </a:rPr>
              <a:t>co</a:t>
            </a:r>
            <a:r>
              <a:rPr lang="ru-RU" sz="2100" b="0" u="none" strike="noStrike" noProof="0" dirty="0">
                <a:effectLst/>
                <a:latin typeface="+mn-lt"/>
              </a:rPr>
              <a:t> </a:t>
            </a:r>
            <a:r>
              <a:rPr lang="ru-RU" sz="2100" b="0" u="none" strike="noStrike" noProof="0" dirty="0" err="1">
                <a:effectLst/>
                <a:latin typeface="+mn-lt"/>
              </a:rPr>
              <a:t>si</a:t>
            </a:r>
            <a:r>
              <a:rPr lang="ru-RU" sz="2100" b="0" u="none" strike="noStrike" noProof="0" dirty="0">
                <a:effectLst/>
                <a:latin typeface="+mn-lt"/>
              </a:rPr>
              <a:t> </a:t>
            </a:r>
            <a:r>
              <a:rPr lang="ru-RU" sz="2100" b="0" u="none" strike="noStrike" noProof="0" dirty="0" err="1">
                <a:effectLst/>
                <a:latin typeface="+mn-lt"/>
              </a:rPr>
              <a:t>často</a:t>
            </a:r>
            <a:r>
              <a:rPr lang="ru-RU" sz="2100" b="0" u="none" strike="noStrike" noProof="0" dirty="0">
                <a:effectLst/>
                <a:latin typeface="+mn-lt"/>
              </a:rPr>
              <a:t> </a:t>
            </a:r>
            <a:r>
              <a:rPr lang="ru-RU" sz="2100" b="0" u="none" strike="noStrike" noProof="0" dirty="0" err="1">
                <a:effectLst/>
                <a:latin typeface="+mn-lt"/>
              </a:rPr>
              <a:t>oblékáte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редко покупаю сувениры, а </a:t>
            </a:r>
            <a:r>
              <a:rPr lang="ru-RU" sz="2100" b="0" u="none" strike="noStrike" noProof="0" dirty="0" err="1">
                <a:effectLst/>
                <a:latin typeface="+mn-lt"/>
              </a:rPr>
              <a:t>co</a:t>
            </a:r>
            <a:r>
              <a:rPr lang="ru-RU" sz="2100" b="0" u="none" strike="noStrike" noProof="0" dirty="0">
                <a:effectLst/>
                <a:latin typeface="+mn-lt"/>
              </a:rPr>
              <a:t> </a:t>
            </a:r>
            <a:r>
              <a:rPr lang="ru-RU" sz="2100" b="0" u="none" strike="noStrike" noProof="0" dirty="0" err="1">
                <a:effectLst/>
                <a:latin typeface="+mn-lt"/>
              </a:rPr>
              <a:t>často</a:t>
            </a:r>
            <a:r>
              <a:rPr lang="ru-RU" sz="2100" b="0" u="none" strike="noStrike" noProof="0" dirty="0">
                <a:effectLst/>
                <a:latin typeface="+mn-lt"/>
              </a:rPr>
              <a:t> </a:t>
            </a:r>
            <a:r>
              <a:rPr lang="ru-RU" sz="2100" b="0" u="none" strike="noStrike" noProof="0" dirty="0" err="1">
                <a:effectLst/>
                <a:latin typeface="+mn-lt"/>
              </a:rPr>
              <a:t>kupujete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ложусь спать в полночь, а </a:t>
            </a:r>
            <a:r>
              <a:rPr lang="ru-RU" sz="2100" b="0" u="none" strike="noStrike" noProof="0" dirty="0" err="1">
                <a:effectLst/>
                <a:latin typeface="+mn-lt"/>
              </a:rPr>
              <a:t>kdy</a:t>
            </a:r>
            <a:r>
              <a:rPr lang="ru-RU" sz="2100" b="0" u="none" strike="noStrike" noProof="0" dirty="0">
                <a:effectLst/>
                <a:latin typeface="+mn-lt"/>
              </a:rPr>
              <a:t> </a:t>
            </a:r>
            <a:r>
              <a:rPr lang="ru-RU" sz="2100" b="0" u="none" strike="noStrike" noProof="0" dirty="0" err="1">
                <a:effectLst/>
                <a:latin typeface="+mn-lt"/>
              </a:rPr>
              <a:t>chodíte</a:t>
            </a:r>
            <a:r>
              <a:rPr lang="ru-RU" sz="2100" b="0" u="none" strike="noStrike" noProof="0" dirty="0">
                <a:effectLst/>
                <a:latin typeface="+mn-lt"/>
              </a:rPr>
              <a:t> </a:t>
            </a:r>
            <a:r>
              <a:rPr lang="ru-RU" sz="2100" b="0" u="none" strike="noStrike" noProof="0" dirty="0" err="1">
                <a:effectLst/>
                <a:latin typeface="+mn-lt"/>
              </a:rPr>
              <a:t>spát</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иду в кинотеатр, а </a:t>
            </a:r>
            <a:r>
              <a:rPr lang="ru-RU" sz="2100" b="0" u="none" strike="noStrike" noProof="0" dirty="0" err="1">
                <a:effectLst/>
                <a:latin typeface="+mn-lt"/>
              </a:rPr>
              <a:t>kam</a:t>
            </a:r>
            <a:r>
              <a:rPr lang="ru-RU" sz="2100" b="0" u="none" strike="noStrike" noProof="0" dirty="0">
                <a:effectLst/>
                <a:latin typeface="+mn-lt"/>
              </a:rPr>
              <a:t> </a:t>
            </a:r>
            <a:r>
              <a:rPr lang="ru-RU" sz="2100" b="0" u="none" strike="noStrike" noProof="0" dirty="0" err="1">
                <a:effectLst/>
                <a:latin typeface="+mn-lt"/>
              </a:rPr>
              <a:t>jdete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p>
          <a:p>
            <a:pPr marL="342900" marR="0" lvl="0" indent="-342900">
              <a:spcBef>
                <a:spcPts val="900"/>
              </a:spcBef>
              <a:spcAft>
                <a:spcPts val="900"/>
              </a:spcAft>
              <a:buFont typeface="+mj-lt"/>
              <a:buAutoNum type="arabicPeriod"/>
            </a:pPr>
            <a:r>
              <a:rPr lang="ru-RU" sz="2100" b="0" u="none" strike="noStrike" noProof="0" dirty="0">
                <a:effectLst/>
                <a:latin typeface="+mn-lt"/>
              </a:rPr>
              <a:t>Я играю на гитаре, а </a:t>
            </a:r>
            <a:r>
              <a:rPr lang="ru-RU" sz="2100" b="0" u="none" strike="noStrike" noProof="0" dirty="0" err="1">
                <a:effectLst/>
                <a:latin typeface="+mn-lt"/>
              </a:rPr>
              <a:t>na</a:t>
            </a:r>
            <a:r>
              <a:rPr lang="ru-RU" sz="2100" b="0" u="none" strike="noStrike" noProof="0" dirty="0">
                <a:effectLst/>
                <a:latin typeface="+mn-lt"/>
              </a:rPr>
              <a:t> </a:t>
            </a:r>
            <a:r>
              <a:rPr lang="ru-RU" sz="2100" b="0" u="none" strike="noStrike" noProof="0" dirty="0" err="1">
                <a:effectLst/>
                <a:latin typeface="+mn-lt"/>
              </a:rPr>
              <a:t>co</a:t>
            </a:r>
            <a:r>
              <a:rPr lang="ru-RU" sz="2100" b="0" u="none" strike="noStrike" noProof="0" dirty="0">
                <a:effectLst/>
                <a:latin typeface="+mn-lt"/>
              </a:rPr>
              <a:t> </a:t>
            </a:r>
            <a:r>
              <a:rPr lang="ru-RU" sz="2100" b="0" u="none" strike="noStrike" noProof="0" dirty="0" err="1">
                <a:effectLst/>
                <a:latin typeface="+mn-lt"/>
              </a:rPr>
              <a:t>hrajete</a:t>
            </a:r>
            <a:r>
              <a:rPr lang="ru-RU" sz="2100" b="0" u="none" strike="noStrike" noProof="0" dirty="0">
                <a:effectLst/>
                <a:latin typeface="+mn-lt"/>
              </a:rPr>
              <a:t> </a:t>
            </a:r>
            <a:r>
              <a:rPr lang="ru-RU" sz="2100" b="0" u="none" strike="noStrike" noProof="0" dirty="0" err="1">
                <a:effectLst/>
                <a:latin typeface="+mn-lt"/>
              </a:rPr>
              <a:t>vy</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3607119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D834C843-C97F-F994-1F78-860BD0A08E8D}"/>
              </a:ext>
            </a:extLst>
          </p:cNvPr>
          <p:cNvSpPr txBox="1"/>
          <p:nvPr/>
        </p:nvSpPr>
        <p:spPr>
          <a:xfrm>
            <a:off x="310342" y="399015"/>
            <a:ext cx="11543607" cy="5993949"/>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Образец:</a:t>
            </a:r>
            <a:r>
              <a:rPr lang="ru-RU" sz="2100" b="0" u="none" strike="noStrike" noProof="0" dirty="0">
                <a:effectLst/>
                <a:latin typeface="+mn-lt"/>
              </a:rPr>
              <a:t> </a:t>
            </a:r>
            <a:r>
              <a:rPr lang="ru-RU" sz="2100" b="0" i="1" u="none" strike="noStrike" noProof="0" dirty="0">
                <a:effectLst/>
                <a:latin typeface="+mn-lt"/>
              </a:rPr>
              <a:t>Маша играет в теннис, а мы…?</a:t>
            </a:r>
            <a:r>
              <a:rPr lang="ru-RU" sz="2100" b="0" u="none" strike="noStrike" noProof="0" dirty="0">
                <a:effectLst/>
                <a:latin typeface="+mn-lt"/>
              </a:rPr>
              <a:t> </a:t>
            </a:r>
            <a:r>
              <a:rPr lang="ru-RU" sz="2100" b="1" u="none" strike="noStrike" noProof="0" dirty="0">
                <a:effectLst/>
                <a:latin typeface="+mn-lt"/>
              </a:rPr>
              <a:t>Маша играет в теннис, а мы играем в волейбол.</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Брат пьет кофе без сахара, а мы…</a:t>
            </a:r>
          </a:p>
          <a:p>
            <a:pPr marL="342900" marR="0" lvl="0" indent="-342900">
              <a:spcBef>
                <a:spcPts val="900"/>
              </a:spcBef>
              <a:spcAft>
                <a:spcPts val="900"/>
              </a:spcAft>
              <a:buFont typeface="+mj-lt"/>
              <a:buAutoNum type="arabicPeriod"/>
            </a:pPr>
            <a:r>
              <a:rPr lang="ru-RU" sz="2100" b="0" u="none" strike="noStrike" noProof="0" dirty="0">
                <a:effectLst/>
                <a:latin typeface="+mn-lt"/>
              </a:rPr>
              <a:t>Коллеги обсуждают проект, а мы…</a:t>
            </a:r>
          </a:p>
          <a:p>
            <a:pPr marL="342900" marR="0" lvl="0" indent="-342900">
              <a:spcBef>
                <a:spcPts val="900"/>
              </a:spcBef>
              <a:spcAft>
                <a:spcPts val="900"/>
              </a:spcAft>
              <a:buFont typeface="+mj-lt"/>
              <a:buAutoNum type="arabicPeriod"/>
            </a:pPr>
            <a:r>
              <a:rPr lang="ru-RU" sz="2100" b="0" u="none" strike="noStrike" noProof="0" dirty="0">
                <a:effectLst/>
                <a:latin typeface="+mn-lt"/>
              </a:rPr>
              <a:t>Сестра покупает продукты, а мы…</a:t>
            </a:r>
          </a:p>
          <a:p>
            <a:pPr marL="342900" marR="0" lvl="0" indent="-342900">
              <a:spcBef>
                <a:spcPts val="900"/>
              </a:spcBef>
              <a:spcAft>
                <a:spcPts val="900"/>
              </a:spcAft>
              <a:buFont typeface="+mj-lt"/>
              <a:buAutoNum type="arabicPeriod"/>
            </a:pPr>
            <a:r>
              <a:rPr lang="ru-RU" sz="2100" b="0" u="none" strike="noStrike" noProof="0" dirty="0">
                <a:effectLst/>
                <a:latin typeface="+mn-lt"/>
              </a:rPr>
              <a:t>Мой друг заказывает такси, а мы…</a:t>
            </a:r>
          </a:p>
          <a:p>
            <a:pPr marL="342900" marR="0" lvl="0" indent="-342900">
              <a:spcBef>
                <a:spcPts val="900"/>
              </a:spcBef>
              <a:spcAft>
                <a:spcPts val="900"/>
              </a:spcAft>
              <a:buFont typeface="+mj-lt"/>
              <a:buAutoNum type="arabicPeriod"/>
            </a:pPr>
            <a:r>
              <a:rPr lang="ru-RU" sz="2100" b="0" u="none" strike="noStrike" noProof="0" dirty="0">
                <a:effectLst/>
                <a:latin typeface="+mn-lt"/>
              </a:rPr>
              <a:t>Мама смотрит сериал, а мы…</a:t>
            </a:r>
          </a:p>
          <a:p>
            <a:pPr marL="342900" marR="0" lvl="0" indent="-342900">
              <a:spcBef>
                <a:spcPts val="900"/>
              </a:spcBef>
              <a:spcAft>
                <a:spcPts val="900"/>
              </a:spcAft>
              <a:buFont typeface="+mj-lt"/>
              <a:buAutoNum type="arabicPeriod"/>
            </a:pPr>
            <a:r>
              <a:rPr lang="ru-RU" sz="2100" b="0" u="none" strike="noStrike" noProof="0" dirty="0">
                <a:effectLst/>
                <a:latin typeface="+mn-lt"/>
              </a:rPr>
              <a:t>Папа ищет ключи, а мы…</a:t>
            </a:r>
          </a:p>
          <a:p>
            <a:pPr marL="342900" marR="0" lvl="0" indent="-342900">
              <a:spcBef>
                <a:spcPts val="900"/>
              </a:spcBef>
              <a:spcAft>
                <a:spcPts val="900"/>
              </a:spcAft>
              <a:buFont typeface="+mj-lt"/>
              <a:buAutoNum type="arabicPeriod"/>
            </a:pPr>
            <a:r>
              <a:rPr lang="ru-RU" sz="2100" b="0" u="none" strike="noStrike" noProof="0" dirty="0">
                <a:effectLst/>
                <a:latin typeface="+mn-lt"/>
              </a:rPr>
              <a:t>Студенты пишут тест, а мы…</a:t>
            </a:r>
          </a:p>
          <a:p>
            <a:pPr marL="342900" marR="0" lvl="0" indent="-342900">
              <a:spcBef>
                <a:spcPts val="900"/>
              </a:spcBef>
              <a:spcAft>
                <a:spcPts val="900"/>
              </a:spcAft>
              <a:buFont typeface="+mj-lt"/>
              <a:buAutoNum type="arabicPeriod"/>
            </a:pPr>
            <a:r>
              <a:rPr lang="ru-RU" sz="2100" b="0" u="none" strike="noStrike" noProof="0" dirty="0">
                <a:effectLst/>
                <a:latin typeface="+mn-lt"/>
              </a:rPr>
              <a:t>Шеф подписывает документы, а мы…</a:t>
            </a:r>
          </a:p>
          <a:p>
            <a:pPr marL="342900" marR="0" lvl="0" indent="-342900">
              <a:spcBef>
                <a:spcPts val="900"/>
              </a:spcBef>
              <a:spcAft>
                <a:spcPts val="900"/>
              </a:spcAft>
              <a:buFont typeface="+mj-lt"/>
              <a:buAutoNum type="arabicPeriod"/>
            </a:pPr>
            <a:r>
              <a:rPr lang="ru-RU" sz="2100" b="0" u="none" strike="noStrike" noProof="0" dirty="0">
                <a:effectLst/>
                <a:latin typeface="+mn-lt"/>
              </a:rPr>
              <a:t>Подруга выбирает платье, а мы…</a:t>
            </a:r>
          </a:p>
          <a:p>
            <a:pPr marL="342900" marR="0" lvl="0" indent="-342900">
              <a:spcBef>
                <a:spcPts val="900"/>
              </a:spcBef>
              <a:spcAft>
                <a:spcPts val="900"/>
              </a:spcAft>
              <a:buFont typeface="+mj-lt"/>
              <a:buAutoNum type="arabicPeriod"/>
            </a:pPr>
            <a:r>
              <a:rPr lang="ru-RU" sz="2100" dirty="0"/>
              <a:t> </a:t>
            </a:r>
            <a:r>
              <a:rPr lang="ru-RU" sz="2100" b="0" u="none" strike="noStrike" noProof="0" dirty="0">
                <a:effectLst/>
                <a:latin typeface="+mn-lt"/>
              </a:rPr>
              <a:t>Дедушка слушает радио, мы…</a:t>
            </a:r>
            <a:endParaRPr lang="ru-RU" sz="2100" b="0" u="none" strike="noStrike" noProof="0" dirty="0">
              <a:effectLst/>
              <a:latin typeface="Google Sans"/>
            </a:endParaRPr>
          </a:p>
        </p:txBody>
      </p:sp>
    </p:spTree>
    <p:extLst>
      <p:ext uri="{BB962C8B-B14F-4D97-AF65-F5344CB8AC3E}">
        <p14:creationId xmlns:p14="http://schemas.microsoft.com/office/powerpoint/2010/main" val="2802851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7276D98E-DD4F-CD17-E0F1-FE370A54C94F}"/>
              </a:ext>
            </a:extLst>
          </p:cNvPr>
          <p:cNvSpPr txBox="1"/>
          <p:nvPr/>
        </p:nvSpPr>
        <p:spPr>
          <a:xfrm>
            <a:off x="886691" y="1075895"/>
            <a:ext cx="9703724" cy="4616648"/>
          </a:xfrm>
          <a:prstGeom prst="rect">
            <a:avLst/>
          </a:prstGeom>
          <a:noFill/>
        </p:spPr>
        <p:txBody>
          <a:bodyPr wrap="square">
            <a:spAutoFit/>
          </a:bodyPr>
          <a:lstStyle/>
          <a:p>
            <a:pPr algn="just"/>
            <a:r>
              <a:rPr lang="ru-RU" sz="2100" b="1" u="none" strike="noStrike" noProof="0" dirty="0" err="1">
                <a:effectLst/>
                <a:latin typeface="+mn-lt"/>
              </a:rPr>
              <a:t>Slovesa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endParaRPr lang="ru-RU" sz="2100" b="1" u="none" strike="noStrike" noProof="0" dirty="0">
              <a:effectLst/>
              <a:latin typeface="+mn-lt"/>
            </a:endParaRPr>
          </a:p>
          <a:p>
            <a:pPr algn="just"/>
            <a:br>
              <a:rPr lang="ru-RU" sz="2100" noProof="0" dirty="0"/>
            </a:br>
            <a:r>
              <a:rPr lang="ru-RU" sz="2100" b="1" u="none" strike="noStrike" noProof="0" dirty="0">
                <a:effectLst/>
                <a:latin typeface="+mn-lt"/>
              </a:rPr>
              <a:t>1.</a:t>
            </a:r>
            <a:r>
              <a:rPr lang="ru-RU" sz="2100" noProof="0" dirty="0"/>
              <a:t> Я пью кофе без сахара, а мой брат всегда (пить) с молоком. </a:t>
            </a:r>
            <a:r>
              <a:rPr lang="ru-RU" sz="2100" b="1" u="none" strike="noStrike" noProof="0" dirty="0">
                <a:effectLst/>
                <a:latin typeface="+mn-lt"/>
              </a:rPr>
              <a:t>2.</a:t>
            </a:r>
            <a:r>
              <a:rPr lang="ru-RU" sz="2100" noProof="0" dirty="0"/>
              <a:t> Я редко опаздываю на работу, а мои коллеги постоянно (опаздывать). </a:t>
            </a:r>
            <a:r>
              <a:rPr lang="ru-RU" sz="2100" b="1" u="none" strike="noStrike" noProof="0" dirty="0">
                <a:effectLst/>
                <a:latin typeface="+mn-lt"/>
              </a:rPr>
              <a:t>3.</a:t>
            </a:r>
            <a:r>
              <a:rPr lang="ru-RU" sz="2100" noProof="0" dirty="0"/>
              <a:t> Я обычно покупаю продукты в супермаркете, а Маша (покупать) на рынке. </a:t>
            </a:r>
            <a:r>
              <a:rPr lang="ru-RU" sz="2100" b="1" u="none" strike="noStrike" noProof="0" dirty="0">
                <a:effectLst/>
                <a:latin typeface="+mn-lt"/>
              </a:rPr>
              <a:t>4.</a:t>
            </a:r>
            <a:r>
              <a:rPr lang="ru-RU" sz="2100" noProof="0" dirty="0"/>
              <a:t> Я хорошо помню этот фильм, а мой друг не (помнить) его название. </a:t>
            </a:r>
            <a:r>
              <a:rPr lang="ru-RU" sz="2100" b="1" u="none" strike="noStrike" noProof="0" dirty="0">
                <a:effectLst/>
                <a:latin typeface="+mn-lt"/>
              </a:rPr>
              <a:t>5.</a:t>
            </a:r>
            <a:r>
              <a:rPr lang="ru-RU" sz="2100" noProof="0" dirty="0"/>
              <a:t> Я часто заказываю пиццу, а родители (заказывать) суши. </a:t>
            </a:r>
            <a:r>
              <a:rPr lang="ru-RU" sz="2100" b="1" u="none" strike="noStrike" noProof="0" dirty="0">
                <a:effectLst/>
                <a:latin typeface="+mn-lt"/>
              </a:rPr>
              <a:t>6.</a:t>
            </a:r>
            <a:r>
              <a:rPr lang="ru-RU" sz="2100" noProof="0" dirty="0"/>
              <a:t> Я перевожу этот текст со словарем, а студенты (переводить) без него. </a:t>
            </a:r>
            <a:r>
              <a:rPr lang="ru-RU" sz="2100" b="1" u="none" strike="noStrike" noProof="0" dirty="0">
                <a:effectLst/>
                <a:latin typeface="+mn-lt"/>
              </a:rPr>
              <a:t>7.</a:t>
            </a:r>
            <a:r>
              <a:rPr lang="ru-RU" sz="2100" noProof="0" dirty="0"/>
              <a:t> Я жду автобус на остановке, а Наташа (ждать) такси. </a:t>
            </a:r>
            <a:r>
              <a:rPr lang="ru-RU" sz="2100" b="1" u="none" strike="noStrike" noProof="0" dirty="0">
                <a:effectLst/>
                <a:latin typeface="+mn-lt"/>
              </a:rPr>
              <a:t>8.</a:t>
            </a:r>
            <a:r>
              <a:rPr lang="ru-RU" sz="2100" noProof="0" dirty="0"/>
              <a:t> Я смотрю комедии, а мой папа (смотреть) только боевики. </a:t>
            </a:r>
            <a:r>
              <a:rPr lang="ru-RU" sz="2100" b="1" u="none" strike="noStrike" noProof="0" dirty="0">
                <a:effectLst/>
                <a:latin typeface="+mn-lt"/>
              </a:rPr>
              <a:t>9.</a:t>
            </a:r>
            <a:r>
              <a:rPr lang="ru-RU" sz="2100" noProof="0" dirty="0"/>
              <a:t> Я никогда не теряю ключи, а моя сестра всегда их (терять). </a:t>
            </a:r>
            <a:r>
              <a:rPr lang="ru-RU" sz="2100" b="1" u="none" strike="noStrike" noProof="0" dirty="0">
                <a:effectLst/>
                <a:latin typeface="+mn-lt"/>
              </a:rPr>
              <a:t>10.</a:t>
            </a:r>
            <a:r>
              <a:rPr lang="ru-RU" sz="2100" noProof="0" dirty="0"/>
              <a:t> Я плачу за билеты наличными, а Вова всегда (платить) картой. </a:t>
            </a:r>
            <a:r>
              <a:rPr lang="ru-RU" sz="2100" b="1" u="none" strike="noStrike" noProof="0" dirty="0">
                <a:effectLst/>
                <a:latin typeface="+mn-lt"/>
              </a:rPr>
              <a:t>11.</a:t>
            </a:r>
            <a:r>
              <a:rPr lang="ru-RU" sz="2100" noProof="0" dirty="0"/>
              <a:t> Я часто звоню бабушке, а мой брат редко ей (звонить). </a:t>
            </a:r>
            <a:r>
              <a:rPr lang="ru-RU" sz="2100" b="1" u="none" strike="noStrike" noProof="0" dirty="0">
                <a:effectLst/>
                <a:latin typeface="+mn-lt"/>
              </a:rPr>
              <a:t>12.</a:t>
            </a:r>
            <a:r>
              <a:rPr lang="ru-RU" sz="2100" noProof="0" dirty="0"/>
              <a:t> Я отдыхаю на даче, а мои друзья (отдыхать) на море. </a:t>
            </a:r>
            <a:r>
              <a:rPr lang="ru-RU" sz="2100" b="1" u="none" strike="noStrike" noProof="0" dirty="0">
                <a:effectLst/>
                <a:latin typeface="+mn-lt"/>
              </a:rPr>
              <a:t>13.</a:t>
            </a:r>
            <a:r>
              <a:rPr lang="ru-RU" sz="2100" noProof="0" dirty="0"/>
              <a:t> Я учу новые русские слова, а иностранцы (учить) чешские. </a:t>
            </a:r>
            <a:r>
              <a:rPr lang="ru-RU" sz="2100" b="1" u="none" strike="noStrike" noProof="0" dirty="0">
                <a:effectLst/>
                <a:latin typeface="+mn-lt"/>
              </a:rPr>
              <a:t>14.</a:t>
            </a:r>
            <a:r>
              <a:rPr lang="ru-RU" sz="2100" noProof="0" dirty="0"/>
              <a:t> Я убираю комнату по субботам, а Анна (убирать) в пятницу.</a:t>
            </a:r>
          </a:p>
        </p:txBody>
      </p:sp>
    </p:spTree>
    <p:extLst>
      <p:ext uri="{BB962C8B-B14F-4D97-AF65-F5344CB8AC3E}">
        <p14:creationId xmlns:p14="http://schemas.microsoft.com/office/powerpoint/2010/main" val="3253166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57A389E-F6D7-D98F-723C-6D7E0F7B2237}"/>
              </a:ext>
            </a:extLst>
          </p:cNvPr>
          <p:cNvSpPr txBox="1"/>
          <p:nvPr/>
        </p:nvSpPr>
        <p:spPr>
          <a:xfrm>
            <a:off x="1396538" y="876435"/>
            <a:ext cx="9193877" cy="4939814"/>
          </a:xfrm>
          <a:prstGeom prst="rect">
            <a:avLst/>
          </a:prstGeom>
          <a:noFill/>
        </p:spPr>
        <p:txBody>
          <a:bodyPr wrap="square">
            <a:spAutoFit/>
          </a:bodyPr>
          <a:lstStyle/>
          <a:p>
            <a:r>
              <a:rPr lang="ru-RU" sz="2100" b="1" u="none" strike="noStrike" noProof="0" dirty="0" err="1">
                <a:effectLst/>
                <a:latin typeface="+mn-lt"/>
              </a:rPr>
              <a:t>Slovesa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endParaRPr lang="ru-RU" sz="2100" b="1" u="none" strike="noStrike" noProof="0" dirty="0">
              <a:effectLst/>
              <a:latin typeface="+mn-lt"/>
            </a:endParaRPr>
          </a:p>
          <a:p>
            <a:pPr algn="just"/>
            <a:br>
              <a:rPr lang="ru-RU" sz="2100" noProof="0" dirty="0"/>
            </a:br>
            <a:r>
              <a:rPr lang="ru-RU" sz="2100" b="1" u="none" strike="noStrike" noProof="0" dirty="0">
                <a:effectLst/>
                <a:latin typeface="+mn-lt"/>
              </a:rPr>
              <a:t>1.</a:t>
            </a:r>
            <a:r>
              <a:rPr lang="ru-RU" sz="2100" noProof="0" dirty="0"/>
              <a:t> Моя подруга редко снимает природу, а я редко (снимать) людей. </a:t>
            </a:r>
            <a:r>
              <a:rPr lang="ru-RU" sz="2100" b="1" u="none" strike="noStrike" noProof="0" dirty="0">
                <a:effectLst/>
                <a:latin typeface="+mn-lt"/>
              </a:rPr>
              <a:t>2.</a:t>
            </a:r>
            <a:r>
              <a:rPr lang="ru-RU" sz="2100" noProof="0" dirty="0"/>
              <a:t> Брат всегда бегает по утрам, а я (бегать) по вечерам. </a:t>
            </a:r>
            <a:r>
              <a:rPr lang="ru-RU" sz="2100" b="1" u="none" strike="noStrike" noProof="0" dirty="0">
                <a:effectLst/>
                <a:latin typeface="+mn-lt"/>
              </a:rPr>
              <a:t>3.</a:t>
            </a:r>
            <a:r>
              <a:rPr lang="ru-RU" sz="2100" noProof="0" dirty="0"/>
              <a:t> Этот врач принимает пациентов до обеда, а я (принимать) таблетки вечером. </a:t>
            </a:r>
            <a:r>
              <a:rPr lang="ru-RU" sz="2100" b="1" u="none" strike="noStrike" noProof="0" dirty="0">
                <a:effectLst/>
                <a:latin typeface="+mn-lt"/>
              </a:rPr>
              <a:t>4.</a:t>
            </a:r>
            <a:r>
              <a:rPr lang="ru-RU" sz="2100" noProof="0" dirty="0"/>
              <a:t> Моя сестра хорошо шьёт платья, а я неплохо (шить) юбки. </a:t>
            </a:r>
            <a:r>
              <a:rPr lang="ru-RU" sz="2100" b="1" u="none" strike="noStrike" noProof="0" dirty="0">
                <a:effectLst/>
                <a:latin typeface="+mn-lt"/>
              </a:rPr>
              <a:t>5.</a:t>
            </a:r>
            <a:r>
              <a:rPr lang="ru-RU" sz="2100" noProof="0" dirty="0"/>
              <a:t> Дети весело играют во дворе, а я тихо (играть) на пианино. </a:t>
            </a:r>
            <a:r>
              <a:rPr lang="ru-RU" sz="2100" b="1" u="none" strike="noStrike" noProof="0" dirty="0">
                <a:effectLst/>
                <a:latin typeface="+mn-lt"/>
              </a:rPr>
              <a:t>6.</a:t>
            </a:r>
            <a:r>
              <a:rPr lang="ru-RU" sz="2100" noProof="0" dirty="0"/>
              <a:t> Мой дедушка до сих пор верит в приметы, а я (верить) только фактам. </a:t>
            </a:r>
            <a:r>
              <a:rPr lang="ru-RU" sz="2100" b="1" u="none" strike="noStrike" noProof="0" dirty="0">
                <a:effectLst/>
                <a:latin typeface="+mn-lt"/>
              </a:rPr>
              <a:t>7.</a:t>
            </a:r>
            <a:r>
              <a:rPr lang="ru-RU" sz="2100" noProof="0" dirty="0"/>
              <a:t> Коллеги часто дарят начальнику книги, а я (дарить) сувениры. </a:t>
            </a:r>
            <a:r>
              <a:rPr lang="ru-RU" sz="2100" b="1" u="none" strike="noStrike" noProof="0" dirty="0">
                <a:effectLst/>
                <a:latin typeface="+mn-lt"/>
              </a:rPr>
              <a:t>8.</a:t>
            </a:r>
            <a:r>
              <a:rPr lang="ru-RU" sz="2100" noProof="0" dirty="0"/>
              <a:t> Родители строят дом за городом, а я (строить) дачу. </a:t>
            </a:r>
            <a:r>
              <a:rPr lang="ru-RU" sz="2100" b="1" u="none" strike="noStrike" noProof="0" dirty="0">
                <a:effectLst/>
                <a:latin typeface="+mn-lt"/>
              </a:rPr>
              <a:t>9.</a:t>
            </a:r>
            <a:r>
              <a:rPr lang="ru-RU" sz="2100" noProof="0" dirty="0"/>
              <a:t> Экскурсовод интересно рассказывает о городе, а я просто (рассказывать) анекдоты. </a:t>
            </a:r>
            <a:r>
              <a:rPr lang="ru-RU" sz="2100" b="1" u="none" strike="noStrike" noProof="0" dirty="0">
                <a:effectLst/>
                <a:latin typeface="+mn-lt"/>
              </a:rPr>
              <a:t>10.</a:t>
            </a:r>
            <a:r>
              <a:rPr lang="ru-RU" sz="2100" noProof="0" dirty="0"/>
              <a:t> Мой друг хорошо готовит суп, а я отлично (жарить) мясо. </a:t>
            </a:r>
            <a:r>
              <a:rPr lang="ru-RU" sz="2100" b="1" u="none" strike="noStrike" noProof="0" dirty="0">
                <a:effectLst/>
                <a:latin typeface="+mn-lt"/>
              </a:rPr>
              <a:t>11.</a:t>
            </a:r>
            <a:r>
              <a:rPr lang="ru-RU" sz="2100" noProof="0" dirty="0"/>
              <a:t> Маша часто обижается на глупые шутки, а я никогда не (обижаться). </a:t>
            </a:r>
            <a:r>
              <a:rPr lang="ru-RU" sz="2100" b="1" u="none" strike="noStrike" noProof="0" dirty="0">
                <a:effectLst/>
                <a:latin typeface="+mn-lt"/>
              </a:rPr>
              <a:t>12.</a:t>
            </a:r>
            <a:r>
              <a:rPr lang="ru-RU" sz="2100" noProof="0" dirty="0"/>
              <a:t> Этот музыкант красиво поёт, а я громко (петь) в душе. </a:t>
            </a:r>
            <a:r>
              <a:rPr lang="ru-RU" sz="2100" b="1" u="none" strike="noStrike" noProof="0" dirty="0">
                <a:effectLst/>
                <a:latin typeface="+mn-lt"/>
              </a:rPr>
              <a:t>13.</a:t>
            </a:r>
            <a:r>
              <a:rPr lang="ru-RU" sz="2100" noProof="0" dirty="0"/>
              <a:t> Мои друзья часто путешествуют, а я обычно (путешествовать) раз в год. </a:t>
            </a:r>
            <a:r>
              <a:rPr lang="ru-RU" sz="2100" b="1" u="none" strike="noStrike" noProof="0" dirty="0">
                <a:effectLst/>
                <a:latin typeface="+mn-lt"/>
              </a:rPr>
              <a:t>14.</a:t>
            </a:r>
            <a:r>
              <a:rPr lang="ru-RU" sz="2100" noProof="0" dirty="0"/>
              <a:t> Брат всегда открывает окно, когда ему жарко, а я (открывать) дверь.</a:t>
            </a:r>
          </a:p>
        </p:txBody>
      </p:sp>
    </p:spTree>
    <p:extLst>
      <p:ext uri="{BB962C8B-B14F-4D97-AF65-F5344CB8AC3E}">
        <p14:creationId xmlns:p14="http://schemas.microsoft.com/office/powerpoint/2010/main" val="2183550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046C72A-4A08-B2E2-C36E-42FE5FF730A0}"/>
              </a:ext>
            </a:extLst>
          </p:cNvPr>
          <p:cNvSpPr txBox="1"/>
          <p:nvPr/>
        </p:nvSpPr>
        <p:spPr>
          <a:xfrm>
            <a:off x="285404" y="501184"/>
            <a:ext cx="11621192" cy="5784789"/>
          </a:xfrm>
          <a:prstGeom prst="rect">
            <a:avLst/>
          </a:prstGeom>
          <a:noFill/>
        </p:spPr>
        <p:txBody>
          <a:bodyPr wrap="square">
            <a:spAutoFit/>
          </a:bodyPr>
          <a:lstStyle/>
          <a:p>
            <a:pPr algn="just">
              <a:lnSpc>
                <a:spcPct val="80000"/>
              </a:lnSpc>
            </a:pPr>
            <a:r>
              <a:rPr lang="ru-RU" sz="2100" kern="800" dirty="0">
                <a:effectLst/>
                <a:latin typeface="Times New Roman" panose="02020603050405020304" pitchFamily="18" charset="0"/>
                <a:ea typeface="Times New Roman" panose="02020603050405020304" pitchFamily="18" charset="0"/>
              </a:rPr>
              <a:t>1. Я (говорить) ………………………. на разных языках. 2. Вася и Нина (говорить) ………………………. только по-русски. 3. Ты (любить) ………………………. читать? 4. Нет, я больше (любить) ………………………. смотреть телевизор. 5. Мы с братом отлично (играть)  ………………………. на гитаре. 6. Виктор Петрович (гулять) ………………………. каждый день утром с собакой. 7. Маша (слушать) ………………………. радио только по выходным. 8. Ты (познакомить) ………………………. меня со своими родителями? 9. Да, конечно (познакомить) ………………………. 10. Оля сейчас (читать) ………………………. исторический роман, а что ты (делать) ………………………. ? 11. Чем вы (заниматься) ………………………. после обеда? 12. Я (позвонить) ………………………. тебе вечером. 13. Когда мы (встретиться)……………………….? 14. Вы (работать)………………………. на заводе? 15. Вы (хотеть) ………………………. с нами встретиться? 16. Мои друзья мне (помогать) ………………………. 17. Художники (рисовать) ………………….. картины. 18. Я (рисовать) ………………….. хорошо, а мой маленький брат (рисовать) ………………….. пока не очень хорошо. 19. Ты неплохо (танцевать) ………………….. латиноамериканские танцы, но я намного лучше (танцевать) ………………….. современные. 20. Мы (сфотографировать) ………………….. вас вместе перед зданием гимназии. 21. Кого Вы (фотографировать) …………………..?  22. Мы все (интересоваться) …………………. языком и литературой.  </a:t>
            </a:r>
            <a:endParaRPr lang="cs-CZ" sz="2100" kern="800" dirty="0">
              <a:effectLst/>
              <a:latin typeface="Times New Roman" panose="02020603050405020304" pitchFamily="18" charset="0"/>
              <a:ea typeface="Times New Roman" panose="02020603050405020304" pitchFamily="18" charset="0"/>
            </a:endParaRPr>
          </a:p>
          <a:p>
            <a:pPr algn="just">
              <a:lnSpc>
                <a:spcPct val="80000"/>
              </a:lnSpc>
            </a:pPr>
            <a:r>
              <a:rPr lang="ru-RU" sz="2100" kern="800" dirty="0">
                <a:effectLst/>
                <a:latin typeface="Times New Roman" panose="02020603050405020304" pitchFamily="18" charset="0"/>
                <a:ea typeface="Times New Roman" panose="02020603050405020304" pitchFamily="18" charset="0"/>
              </a:rPr>
              <a:t>23. Иван и Маша (представиться) …………………. нашим родителям. 24. Когда Вы (познакомиться) …………………. с нашими друзьями? 25. Я (познакомиться) …………………. с ними завтра. 26. Мы (встретиться) …………………. завтра вечером, а когда ты (встретиться) …………………. с Машей. 27. Я (заниматься) …………………. спортом, а Вася (увлекаться) …………………. музыкой. 28. Девушки, чем вы (заниматься) …………………. с</a:t>
            </a:r>
            <a:r>
              <a:rPr lang="ru-RU" sz="2100" kern="800" dirty="0">
                <a:latin typeface="Times New Roman" panose="02020603050405020304" pitchFamily="18" charset="0"/>
                <a:ea typeface="Times New Roman" panose="02020603050405020304" pitchFamily="18" charset="0"/>
              </a:rPr>
              <a:t>е</a:t>
            </a:r>
            <a:r>
              <a:rPr lang="ru-RU" sz="2100" kern="800" dirty="0">
                <a:effectLst/>
                <a:latin typeface="Times New Roman" panose="02020603050405020304" pitchFamily="18" charset="0"/>
                <a:ea typeface="Times New Roman" panose="02020603050405020304" pitchFamily="18" charset="0"/>
              </a:rPr>
              <a:t>годня вечером?</a:t>
            </a:r>
            <a:endParaRPr lang="cs-CZ" sz="2100" dirty="0"/>
          </a:p>
        </p:txBody>
      </p:sp>
    </p:spTree>
    <p:extLst>
      <p:ext uri="{BB962C8B-B14F-4D97-AF65-F5344CB8AC3E}">
        <p14:creationId xmlns:p14="http://schemas.microsoft.com/office/powerpoint/2010/main" val="2198925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2D67857-3EC0-AABC-9BF4-F6755F99C279}"/>
              </a:ext>
            </a:extLst>
          </p:cNvPr>
          <p:cNvSpPr txBox="1"/>
          <p:nvPr/>
        </p:nvSpPr>
        <p:spPr>
          <a:xfrm>
            <a:off x="1014153" y="739814"/>
            <a:ext cx="9770225" cy="5262979"/>
          </a:xfrm>
          <a:prstGeom prst="rect">
            <a:avLst/>
          </a:prstGeom>
          <a:noFill/>
        </p:spPr>
        <p:txBody>
          <a:bodyPr wrap="square">
            <a:spAutoFit/>
          </a:bodyPr>
          <a:lstStyle/>
          <a:p>
            <a:pPr algn="just"/>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koncovky</a:t>
            </a:r>
            <a:r>
              <a:rPr lang="ru-RU" sz="2100" b="1" u="none" strike="noStrike" noProof="0" dirty="0">
                <a:effectLst/>
                <a:latin typeface="+mn-lt"/>
              </a:rPr>
              <a:t> </a:t>
            </a:r>
            <a:r>
              <a:rPr lang="ru-RU" sz="2100" b="1" u="none" strike="noStrike" noProof="0" dirty="0" err="1">
                <a:effectLst/>
                <a:latin typeface="+mn-lt"/>
              </a:rPr>
              <a:t>přítomného</a:t>
            </a:r>
            <a:r>
              <a:rPr lang="ru-RU" sz="2100" b="1" u="none" strike="noStrike" noProof="0" dirty="0">
                <a:effectLst/>
                <a:latin typeface="+mn-lt"/>
              </a:rPr>
              <a:t>/</a:t>
            </a:r>
            <a:r>
              <a:rPr lang="ru-RU" sz="2100" b="1" u="none" strike="noStrike" noProof="0" dirty="0" err="1">
                <a:effectLst/>
                <a:latin typeface="+mn-lt"/>
              </a:rPr>
              <a:t>prostého</a:t>
            </a:r>
            <a:r>
              <a:rPr lang="ru-RU" sz="2100" b="1" u="none" strike="noStrike" noProof="0" dirty="0">
                <a:effectLst/>
                <a:latin typeface="+mn-lt"/>
              </a:rPr>
              <a:t> </a:t>
            </a:r>
            <a:r>
              <a:rPr lang="ru-RU" sz="2100" b="1" u="none" strike="noStrike" noProof="0" dirty="0" err="1">
                <a:effectLst/>
                <a:latin typeface="+mn-lt"/>
              </a:rPr>
              <a:t>budoucího</a:t>
            </a:r>
            <a:r>
              <a:rPr lang="ru-RU" sz="2100" b="1" u="none" strike="noStrike" noProof="0" dirty="0">
                <a:effectLst/>
                <a:latin typeface="+mn-lt"/>
              </a:rPr>
              <a:t> </a:t>
            </a:r>
            <a:r>
              <a:rPr lang="ru-RU" sz="2100" b="1" u="none" strike="noStrike" noProof="0" dirty="0" err="1">
                <a:effectLst/>
                <a:latin typeface="+mn-lt"/>
              </a:rPr>
              <a:t>času</a:t>
            </a:r>
            <a:r>
              <a:rPr lang="ru-RU" sz="2100" b="1" u="none" strike="noStrike" noProof="0" dirty="0">
                <a:effectLst/>
                <a:latin typeface="+mn-lt"/>
              </a:rPr>
              <a:t>. </a:t>
            </a:r>
            <a:r>
              <a:rPr lang="ru-RU" sz="2100" b="1" u="none" strike="noStrike" noProof="0" dirty="0" err="1">
                <a:effectLst/>
                <a:latin typeface="+mn-lt"/>
              </a:rPr>
              <a:t>Potom</a:t>
            </a:r>
            <a:r>
              <a:rPr lang="ru-RU" sz="2100" b="1" u="none" strike="noStrike" noProof="0" dirty="0">
                <a:effectLst/>
                <a:latin typeface="+mn-lt"/>
              </a:rPr>
              <a:t> </a:t>
            </a:r>
            <a:r>
              <a:rPr lang="ru-RU" sz="2100" b="1" u="none" strike="noStrike" noProof="0" dirty="0" err="1">
                <a:effectLst/>
                <a:latin typeface="+mn-lt"/>
              </a:rPr>
              <a:t>nahraďte</a:t>
            </a:r>
            <a:r>
              <a:rPr lang="ru-RU" sz="2100" b="1" u="none" strike="noStrike" noProof="0" dirty="0">
                <a:effectLst/>
                <a:latin typeface="+mn-lt"/>
              </a:rPr>
              <a:t> </a:t>
            </a:r>
            <a:r>
              <a:rPr lang="ru-RU" sz="2100" b="1" u="none" strike="noStrike" noProof="0" dirty="0" err="1">
                <a:effectLst/>
                <a:latin typeface="+mn-lt"/>
              </a:rPr>
              <a:t>přítomný</a:t>
            </a:r>
            <a:r>
              <a:rPr lang="ru-RU" sz="2100" b="1" u="none" strike="noStrike" noProof="0" dirty="0">
                <a:effectLst/>
                <a:latin typeface="+mn-lt"/>
              </a:rPr>
              <a:t> </a:t>
            </a:r>
            <a:r>
              <a:rPr lang="ru-RU" sz="2100" b="1" u="none" strike="noStrike" noProof="0" dirty="0" err="1">
                <a:effectLst/>
                <a:latin typeface="+mn-lt"/>
              </a:rPr>
              <a:t>čas</a:t>
            </a:r>
            <a:r>
              <a:rPr lang="ru-RU" sz="2100" b="1" u="none" strike="noStrike" noProof="0" dirty="0">
                <a:effectLst/>
                <a:latin typeface="+mn-lt"/>
              </a:rPr>
              <a:t> </a:t>
            </a:r>
            <a:r>
              <a:rPr lang="ru-RU" sz="2100" b="1" u="none" strike="noStrike" noProof="0" dirty="0" err="1">
                <a:effectLst/>
                <a:latin typeface="+mn-lt"/>
              </a:rPr>
              <a:t>minulým</a:t>
            </a:r>
            <a:endParaRPr lang="ru-RU" sz="2100" b="1" u="none" strike="noStrike" noProof="0" dirty="0">
              <a:effectLst/>
              <a:latin typeface="+mn-lt"/>
            </a:endParaRPr>
          </a:p>
          <a:p>
            <a:pPr algn="just"/>
            <a:br>
              <a:rPr lang="ru-RU" sz="2100" noProof="0" dirty="0"/>
            </a:br>
            <a:r>
              <a:rPr lang="ru-RU" sz="2100" b="1" u="none" strike="noStrike" noProof="0" dirty="0">
                <a:effectLst/>
                <a:latin typeface="+mn-lt"/>
              </a:rPr>
              <a:t>1.</a:t>
            </a:r>
            <a:r>
              <a:rPr lang="ru-RU" sz="2100" noProof="0" dirty="0"/>
              <a:t> О каком летнем отпуске вы дума___? </a:t>
            </a:r>
            <a:r>
              <a:rPr lang="ru-RU" sz="2100" b="1" u="none" strike="noStrike" noProof="0" dirty="0">
                <a:effectLst/>
                <a:latin typeface="+mn-lt"/>
              </a:rPr>
              <a:t>2.</a:t>
            </a:r>
            <a:r>
              <a:rPr lang="ru-RU" sz="2100" noProof="0" dirty="0"/>
              <a:t> Не волнуйся, мы тебя не обман___. </a:t>
            </a:r>
            <a:r>
              <a:rPr lang="ru-RU" sz="2100" b="1" u="none" strike="noStrike" noProof="0" dirty="0">
                <a:effectLst/>
                <a:latin typeface="+mn-lt"/>
              </a:rPr>
              <a:t>3.</a:t>
            </a:r>
            <a:r>
              <a:rPr lang="ru-RU" sz="2100" noProof="0" dirty="0"/>
              <a:t> Две новые студентки сегодня </a:t>
            </a:r>
            <a:r>
              <a:rPr lang="ru-RU" sz="2100" noProof="0" dirty="0" err="1"/>
              <a:t>отсутству</a:t>
            </a:r>
            <a:r>
              <a:rPr lang="ru-RU" sz="2100" noProof="0" dirty="0"/>
              <a:t>___. </a:t>
            </a:r>
            <a:r>
              <a:rPr lang="ru-RU" sz="2100" b="1" u="none" strike="noStrike" noProof="0" dirty="0">
                <a:effectLst/>
                <a:latin typeface="+mn-lt"/>
              </a:rPr>
              <a:t>4.</a:t>
            </a:r>
            <a:r>
              <a:rPr lang="ru-RU" sz="2100" noProof="0" dirty="0"/>
              <a:t> Какое вкусное блюдо вы нам </a:t>
            </a:r>
            <a:r>
              <a:rPr lang="ru-RU" sz="2100" noProof="0" dirty="0" err="1"/>
              <a:t>посовету</a:t>
            </a:r>
            <a:r>
              <a:rPr lang="ru-RU" sz="2100" noProof="0" dirty="0"/>
              <a:t>___? </a:t>
            </a:r>
            <a:r>
              <a:rPr lang="ru-RU" sz="2100" b="1" u="none" strike="noStrike" noProof="0" dirty="0">
                <a:effectLst/>
                <a:latin typeface="+mn-lt"/>
              </a:rPr>
              <a:t>5.</a:t>
            </a:r>
            <a:r>
              <a:rPr lang="ru-RU" sz="2100" noProof="0" dirty="0"/>
              <a:t> Я сейчас рису___ красивый осенний пейзаж. </a:t>
            </a:r>
            <a:r>
              <a:rPr lang="ru-RU" sz="2100" b="1" u="none" strike="noStrike" noProof="0" dirty="0">
                <a:effectLst/>
                <a:latin typeface="+mn-lt"/>
              </a:rPr>
              <a:t>6.</a:t>
            </a:r>
            <a:r>
              <a:rPr lang="ru-RU" sz="2100" noProof="0" dirty="0"/>
              <a:t> Мой брат </a:t>
            </a:r>
            <a:r>
              <a:rPr lang="ru-RU" sz="2100" noProof="0" dirty="0" err="1"/>
              <a:t>организу</a:t>
            </a:r>
            <a:r>
              <a:rPr lang="ru-RU" sz="2100" noProof="0" dirty="0"/>
              <a:t>___ интересную экскурсию по городу. </a:t>
            </a:r>
            <a:r>
              <a:rPr lang="ru-RU" sz="2100" b="1" u="none" strike="noStrike" noProof="0" dirty="0">
                <a:effectLst/>
                <a:latin typeface="+mn-lt"/>
              </a:rPr>
              <a:t>7.</a:t>
            </a:r>
            <a:r>
              <a:rPr lang="ru-RU" sz="2100" noProof="0" dirty="0"/>
              <a:t> Посмотри, в реке плава___ белые лебеди. </a:t>
            </a:r>
            <a:r>
              <a:rPr lang="ru-RU" sz="2100" b="1" u="none" strike="noStrike" noProof="0" dirty="0">
                <a:effectLst/>
                <a:latin typeface="+mn-lt"/>
              </a:rPr>
              <a:t>8.</a:t>
            </a:r>
            <a:r>
              <a:rPr lang="ru-RU" sz="2100" noProof="0" dirty="0"/>
              <a:t> В какую компьютерную игру вы сейчас игра___? </a:t>
            </a:r>
            <a:r>
              <a:rPr lang="ru-RU" sz="2100" b="1" u="none" strike="noStrike" noProof="0" dirty="0">
                <a:effectLst/>
                <a:latin typeface="+mn-lt"/>
              </a:rPr>
              <a:t>9.</a:t>
            </a:r>
            <a:r>
              <a:rPr lang="ru-RU" sz="2100" noProof="0" dirty="0"/>
              <a:t> Извини, но я совсем не </a:t>
            </a:r>
            <a:r>
              <a:rPr lang="ru-RU" sz="2100" noProof="0" dirty="0" err="1"/>
              <a:t>понима</a:t>
            </a:r>
            <a:r>
              <a:rPr lang="ru-RU" sz="2100" noProof="0" dirty="0"/>
              <a:t>___ это правило. </a:t>
            </a:r>
            <a:r>
              <a:rPr lang="ru-RU" sz="2100" b="1" u="none" strike="noStrike" noProof="0" dirty="0">
                <a:effectLst/>
                <a:latin typeface="+mn-lt"/>
              </a:rPr>
              <a:t>10.</a:t>
            </a:r>
            <a:r>
              <a:rPr lang="ru-RU" sz="2100" noProof="0" dirty="0"/>
              <a:t> Завтра Таня </a:t>
            </a:r>
            <a:r>
              <a:rPr lang="ru-RU" sz="2100" noProof="0" dirty="0" err="1"/>
              <a:t>заверн</a:t>
            </a:r>
            <a:r>
              <a:rPr lang="ru-RU" sz="2100" noProof="0" dirty="0"/>
              <a:t>___ твой подарок в красивую бумагу. </a:t>
            </a:r>
            <a:r>
              <a:rPr lang="ru-RU" sz="2100" b="1" u="none" strike="noStrike" noProof="0" dirty="0">
                <a:effectLst/>
                <a:latin typeface="+mn-lt"/>
              </a:rPr>
              <a:t>11.</a:t>
            </a:r>
            <a:r>
              <a:rPr lang="ru-RU" sz="2100" noProof="0" dirty="0"/>
              <a:t> Скажите честно, что вы от нас требу___? </a:t>
            </a:r>
            <a:r>
              <a:rPr lang="ru-RU" sz="2100" b="1" u="none" strike="noStrike" noProof="0" dirty="0">
                <a:effectLst/>
                <a:latin typeface="+mn-lt"/>
              </a:rPr>
              <a:t>12.</a:t>
            </a:r>
            <a:r>
              <a:rPr lang="ru-RU" sz="2100" noProof="0" dirty="0"/>
              <a:t> Вы </a:t>
            </a:r>
            <a:r>
              <a:rPr lang="ru-RU" sz="2100" noProof="0" dirty="0" err="1"/>
              <a:t>попробу</a:t>
            </a:r>
            <a:r>
              <a:rPr lang="ru-RU" sz="2100" noProof="0" dirty="0"/>
              <a:t>___ этот вкусный клубничный торт? </a:t>
            </a:r>
            <a:r>
              <a:rPr lang="ru-RU" sz="2100" b="1" u="none" strike="noStrike" noProof="0" dirty="0">
                <a:effectLst/>
                <a:latin typeface="+mn-lt"/>
              </a:rPr>
              <a:t>13.</a:t>
            </a:r>
            <a:r>
              <a:rPr lang="ru-RU" sz="2100" noProof="0" dirty="0"/>
              <a:t> Я быстро </a:t>
            </a:r>
            <a:r>
              <a:rPr lang="ru-RU" sz="2100" noProof="0" dirty="0" err="1"/>
              <a:t>зачеркн</a:t>
            </a:r>
            <a:r>
              <a:rPr lang="ru-RU" sz="2100" noProof="0" dirty="0"/>
              <a:t>___ эту ошибку в тетради. </a:t>
            </a:r>
            <a:r>
              <a:rPr lang="ru-RU" sz="2100" b="1" u="none" strike="noStrike" noProof="0" dirty="0">
                <a:effectLst/>
                <a:latin typeface="+mn-lt"/>
              </a:rPr>
              <a:t>14.</a:t>
            </a:r>
            <a:r>
              <a:rPr lang="ru-RU" sz="2100" noProof="0" dirty="0"/>
              <a:t> Интересно, существу___ ли ещё тот маленький магазин? </a:t>
            </a:r>
            <a:r>
              <a:rPr lang="ru-RU" sz="2100" b="1" u="none" strike="noStrike" noProof="0" dirty="0">
                <a:effectLst/>
                <a:latin typeface="+mn-lt"/>
              </a:rPr>
              <a:t>15.</a:t>
            </a:r>
            <a:r>
              <a:rPr lang="ru-RU" sz="2100" noProof="0" dirty="0"/>
              <a:t> Подскажите, где здесь хорошо </a:t>
            </a:r>
            <a:r>
              <a:rPr lang="ru-RU" sz="2100" noProof="0" dirty="0" err="1"/>
              <a:t>ремонтиру</a:t>
            </a:r>
            <a:r>
              <a:rPr lang="ru-RU" sz="2100" noProof="0" dirty="0"/>
              <a:t>___ телефоны? </a:t>
            </a:r>
            <a:r>
              <a:rPr lang="ru-RU" sz="2100" b="1" u="none" strike="noStrike" noProof="0" dirty="0">
                <a:effectLst/>
                <a:latin typeface="+mn-lt"/>
              </a:rPr>
              <a:t>16.</a:t>
            </a:r>
            <a:r>
              <a:rPr lang="ru-RU" sz="2100" noProof="0" dirty="0"/>
              <a:t> Почему вы сегодня не работа___, а отдыхаете? </a:t>
            </a:r>
            <a:r>
              <a:rPr lang="ru-RU" sz="2100" b="1" u="none" strike="noStrike" noProof="0" dirty="0">
                <a:effectLst/>
                <a:latin typeface="+mn-lt"/>
              </a:rPr>
              <a:t>17.</a:t>
            </a:r>
            <a:r>
              <a:rPr lang="ru-RU" sz="2100" noProof="0" dirty="0"/>
              <a:t> Я урон___ телефон в канализационный люк</a:t>
            </a:r>
            <a:r>
              <a:rPr lang="ru-RU" sz="2100" dirty="0"/>
              <a:t>!</a:t>
            </a:r>
            <a:r>
              <a:rPr lang="ru-RU" sz="2100" noProof="0" dirty="0"/>
              <a:t> </a:t>
            </a:r>
            <a:r>
              <a:rPr lang="ru-RU" sz="2100" b="1" u="none" strike="noStrike" noProof="0" dirty="0">
                <a:effectLst/>
                <a:latin typeface="+mn-lt"/>
              </a:rPr>
              <a:t>18.</a:t>
            </a:r>
            <a:r>
              <a:rPr lang="ru-RU" sz="2100" noProof="0" dirty="0"/>
              <a:t> Скоро мы </a:t>
            </a:r>
            <a:r>
              <a:rPr lang="ru-RU" sz="2100" noProof="0" dirty="0" err="1"/>
              <a:t>организу</a:t>
            </a:r>
            <a:r>
              <a:rPr lang="ru-RU" sz="2100" noProof="0" dirty="0"/>
              <a:t>___ весёлый пикник в парке. </a:t>
            </a:r>
            <a:r>
              <a:rPr lang="ru-RU" sz="2100" b="1" u="none" strike="noStrike" noProof="0" dirty="0">
                <a:effectLst/>
                <a:latin typeface="+mn-lt"/>
              </a:rPr>
              <a:t>19.</a:t>
            </a:r>
            <a:r>
              <a:rPr lang="ru-RU" sz="2100" noProof="0" dirty="0"/>
              <a:t> Мои друзья часто </a:t>
            </a:r>
            <a:r>
              <a:rPr lang="ru-RU" sz="2100" noProof="0" dirty="0" err="1"/>
              <a:t>покупа</a:t>
            </a:r>
            <a:r>
              <a:rPr lang="ru-RU" sz="2100" noProof="0" dirty="0"/>
              <a:t>___ билеты в кино через интернет. </a:t>
            </a:r>
            <a:r>
              <a:rPr lang="ru-RU" sz="2100" b="1" u="none" strike="noStrike" noProof="0" dirty="0">
                <a:effectLst/>
                <a:latin typeface="+mn-lt"/>
              </a:rPr>
              <a:t>20.</a:t>
            </a:r>
            <a:r>
              <a:rPr lang="ru-RU" sz="2100" noProof="0" dirty="0"/>
              <a:t> Наш директор всегда </a:t>
            </a:r>
            <a:r>
              <a:rPr lang="ru-RU" sz="2100" noProof="0" dirty="0" err="1"/>
              <a:t>контролиру</a:t>
            </a:r>
            <a:r>
              <a:rPr lang="ru-RU" sz="2100" noProof="0" dirty="0"/>
              <a:t>___ работу офиса.</a:t>
            </a:r>
          </a:p>
        </p:txBody>
      </p:sp>
    </p:spTree>
    <p:extLst>
      <p:ext uri="{BB962C8B-B14F-4D97-AF65-F5344CB8AC3E}">
        <p14:creationId xmlns:p14="http://schemas.microsoft.com/office/powerpoint/2010/main" val="2668626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1491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87612-A6FB-FF1B-6355-368FB6DDCC07}"/>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FA1DD1E6-FD3C-AA33-3217-B904D251CEBC}"/>
              </a:ext>
            </a:extLst>
          </p:cNvPr>
          <p:cNvPicPr>
            <a:picLocks noChangeAspect="1"/>
          </p:cNvPicPr>
          <p:nvPr/>
        </p:nvPicPr>
        <p:blipFill>
          <a:blip r:embed="rId2"/>
          <a:srcRect l="29106" t="26828" r="30493" b="30182"/>
          <a:stretch>
            <a:fillRect/>
          </a:stretch>
        </p:blipFill>
        <p:spPr>
          <a:xfrm>
            <a:off x="7326283" y="958736"/>
            <a:ext cx="4682837" cy="2948247"/>
          </a:xfrm>
          <a:prstGeom prst="rect">
            <a:avLst/>
          </a:prstGeom>
        </p:spPr>
      </p:pic>
      <p:sp>
        <p:nvSpPr>
          <p:cNvPr id="4" name="TextovéPole 3">
            <a:extLst>
              <a:ext uri="{FF2B5EF4-FFF2-40B4-BE49-F238E27FC236}">
                <a16:creationId xmlns:a16="http://schemas.microsoft.com/office/drawing/2014/main" id="{D6F19955-C51E-7FCA-3D09-E15E8847B2DA}"/>
              </a:ext>
            </a:extLst>
          </p:cNvPr>
          <p:cNvSpPr txBox="1"/>
          <p:nvPr/>
        </p:nvSpPr>
        <p:spPr>
          <a:xfrm>
            <a:off x="3319549" y="343592"/>
            <a:ext cx="4682837" cy="461665"/>
          </a:xfrm>
          <a:prstGeom prst="rect">
            <a:avLst/>
          </a:prstGeom>
          <a:noFill/>
        </p:spPr>
        <p:txBody>
          <a:bodyPr wrap="square" rtlCol="0">
            <a:spAutoFit/>
          </a:bodyPr>
          <a:lstStyle/>
          <a:p>
            <a:r>
              <a:rPr lang="ru-RU" sz="2400" b="1" dirty="0">
                <a:solidFill>
                  <a:srgbClr val="C00000"/>
                </a:solidFill>
              </a:rPr>
              <a:t>Спряжение возвратных глаголов</a:t>
            </a:r>
            <a:endParaRPr lang="cs-CZ" sz="2400" b="1" dirty="0">
              <a:solidFill>
                <a:srgbClr val="C00000"/>
              </a:solidFill>
            </a:endParaRPr>
          </a:p>
        </p:txBody>
      </p:sp>
      <p:sp>
        <p:nvSpPr>
          <p:cNvPr id="5" name="TextovéPole 4">
            <a:extLst>
              <a:ext uri="{FF2B5EF4-FFF2-40B4-BE49-F238E27FC236}">
                <a16:creationId xmlns:a16="http://schemas.microsoft.com/office/drawing/2014/main" id="{66BB66D8-D03F-4450-4FBF-3CE53CB17E18}"/>
              </a:ext>
            </a:extLst>
          </p:cNvPr>
          <p:cNvSpPr txBox="1"/>
          <p:nvPr/>
        </p:nvSpPr>
        <p:spPr>
          <a:xfrm>
            <a:off x="310342" y="1001953"/>
            <a:ext cx="6688974" cy="5324535"/>
          </a:xfrm>
          <a:prstGeom prst="rect">
            <a:avLst/>
          </a:prstGeom>
          <a:noFill/>
        </p:spPr>
        <p:txBody>
          <a:bodyPr wrap="square">
            <a:spAutoFit/>
          </a:bodyPr>
          <a:lstStyle/>
          <a:p>
            <a:pPr algn="just"/>
            <a:r>
              <a:rPr lang="ru-RU" sz="2000" b="1" u="none" strike="noStrike" noProof="0" dirty="0">
                <a:effectLst/>
                <a:latin typeface="+mn-lt"/>
              </a:rPr>
              <a:t>1.</a:t>
            </a:r>
            <a:r>
              <a:rPr lang="ru-RU" sz="2000" noProof="0" dirty="0"/>
              <a:t> Я обычно (просыпаться) в 7 часов утра, а по выходным сплю долго. </a:t>
            </a:r>
            <a:r>
              <a:rPr lang="ru-RU" sz="2000" b="1" u="none" strike="noStrike" noProof="0" dirty="0">
                <a:effectLst/>
                <a:latin typeface="+mn-lt"/>
              </a:rPr>
              <a:t>2.</a:t>
            </a:r>
            <a:r>
              <a:rPr lang="ru-RU" sz="2000" noProof="0" dirty="0"/>
              <a:t> Ты часто (встречаться) со своими друзьями в центре города? </a:t>
            </a:r>
            <a:r>
              <a:rPr lang="ru-RU" sz="2000" b="1" u="none" strike="noStrike" noProof="0" dirty="0">
                <a:effectLst/>
                <a:latin typeface="+mn-lt"/>
              </a:rPr>
              <a:t>3.</a:t>
            </a:r>
            <a:r>
              <a:rPr lang="ru-RU" sz="2000" noProof="0" dirty="0"/>
              <a:t> Мой брат серьёзно (заниматься) спортом и ходит в зал каждый день. </a:t>
            </a:r>
            <a:r>
              <a:rPr lang="ru-RU" sz="2000" b="1" u="none" strike="noStrike" noProof="0" dirty="0">
                <a:effectLst/>
                <a:latin typeface="+mn-lt"/>
              </a:rPr>
              <a:t>4.</a:t>
            </a:r>
            <a:r>
              <a:rPr lang="ru-RU" sz="2000" noProof="0" dirty="0"/>
              <a:t> Мы всегда тепло (одеваться) зимой, потому что на улице холодно. </a:t>
            </a:r>
            <a:r>
              <a:rPr lang="ru-RU" sz="2000" b="1" u="none" strike="noStrike" noProof="0" dirty="0">
                <a:effectLst/>
                <a:latin typeface="+mn-lt"/>
              </a:rPr>
              <a:t>5.</a:t>
            </a:r>
            <a:r>
              <a:rPr lang="ru-RU" sz="2000" noProof="0" dirty="0"/>
              <a:t> Вы часто (интересоваться) классической музыкой или предпочитаете современную? </a:t>
            </a:r>
            <a:r>
              <a:rPr lang="ru-RU" sz="2000" b="1" u="none" strike="noStrike" noProof="0" dirty="0">
                <a:effectLst/>
                <a:latin typeface="+mn-lt"/>
              </a:rPr>
              <a:t>6.</a:t>
            </a:r>
            <a:r>
              <a:rPr lang="ru-RU" sz="2000" noProof="0" dirty="0"/>
              <a:t> Мои родители обычно поздно (возвращаться) домой после работы. </a:t>
            </a:r>
            <a:r>
              <a:rPr lang="ru-RU" sz="2000" b="1" u="none" strike="noStrike" noProof="0" dirty="0">
                <a:effectLst/>
                <a:latin typeface="+mn-lt"/>
              </a:rPr>
              <a:t>7.</a:t>
            </a:r>
            <a:r>
              <a:rPr lang="ru-RU" sz="2000" noProof="0" dirty="0"/>
              <a:t> Почему ты сегодня так рано (ложиться) спать? </a:t>
            </a:r>
            <a:r>
              <a:rPr lang="ru-RU" sz="2000" b="1" u="none" strike="noStrike" noProof="0" dirty="0">
                <a:effectLst/>
                <a:latin typeface="+mn-lt"/>
              </a:rPr>
              <a:t>8.</a:t>
            </a:r>
            <a:r>
              <a:rPr lang="ru-RU" sz="2000" noProof="0" dirty="0"/>
              <a:t> Моя сестра усердно (готовиться) к трудному экзамену по химии. </a:t>
            </a:r>
            <a:r>
              <a:rPr lang="ru-RU" sz="2000" b="1" u="none" strike="noStrike" noProof="0" dirty="0">
                <a:effectLst/>
                <a:latin typeface="+mn-lt"/>
              </a:rPr>
              <a:t>9.</a:t>
            </a:r>
            <a:r>
              <a:rPr lang="ru-RU" sz="2000" noProof="0" dirty="0"/>
              <a:t> Мы всегда искренне (радоваться), когда к нам приезжают гости. </a:t>
            </a:r>
            <a:r>
              <a:rPr lang="ru-RU" sz="2000" b="1" u="none" strike="noStrike" noProof="0" dirty="0">
                <a:effectLst/>
                <a:latin typeface="+mn-lt"/>
              </a:rPr>
              <a:t>10.</a:t>
            </a:r>
            <a:r>
              <a:rPr lang="ru-RU" sz="2000" noProof="0" dirty="0"/>
              <a:t> Дети весело (улыбаться) и играют на детской площадке. </a:t>
            </a:r>
            <a:r>
              <a:rPr lang="ru-RU" sz="2000" b="1" u="none" strike="noStrike" noProof="0" dirty="0">
                <a:effectLst/>
                <a:latin typeface="+mn-lt"/>
              </a:rPr>
              <a:t>11.</a:t>
            </a:r>
            <a:r>
              <a:rPr lang="ru-RU" sz="2000" noProof="0" dirty="0"/>
              <a:t> Я очень стараюсь и почти никогда не (ошибаться) в этих тестах. </a:t>
            </a:r>
            <a:r>
              <a:rPr lang="ru-RU" sz="2000" b="1" u="none" strike="noStrike" noProof="0" dirty="0">
                <a:effectLst/>
                <a:latin typeface="+mn-lt"/>
              </a:rPr>
              <a:t>12.</a:t>
            </a:r>
            <a:r>
              <a:rPr lang="ru-RU" sz="2000" noProof="0" dirty="0"/>
              <a:t> Вы быстро (знакомиться) с новыми людьми в незнакомой компании? </a:t>
            </a:r>
            <a:r>
              <a:rPr lang="ru-RU" sz="2000" b="1" u="none" strike="noStrike" noProof="0" dirty="0">
                <a:effectLst/>
                <a:latin typeface="+mn-lt"/>
              </a:rPr>
              <a:t>13.</a:t>
            </a:r>
            <a:r>
              <a:rPr lang="ru-RU" sz="2000" noProof="0" dirty="0"/>
              <a:t> Наша кошка всегда (умываться) после того, как поест. </a:t>
            </a:r>
            <a:r>
              <a:rPr lang="ru-RU" sz="2000" b="1" u="none" strike="noStrike" noProof="0" dirty="0">
                <a:effectLst/>
                <a:latin typeface="+mn-lt"/>
              </a:rPr>
              <a:t>14.</a:t>
            </a:r>
            <a:r>
              <a:rPr lang="ru-RU" sz="2000" noProof="0" dirty="0"/>
              <a:t> Студенты внимательно слушают лекцию и ни на что не (отвлекаться).</a:t>
            </a:r>
          </a:p>
        </p:txBody>
      </p:sp>
    </p:spTree>
    <p:extLst>
      <p:ext uri="{BB962C8B-B14F-4D97-AF65-F5344CB8AC3E}">
        <p14:creationId xmlns:p14="http://schemas.microsoft.com/office/powerpoint/2010/main" val="856099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574D0ED-30B2-FCC9-AB18-F2DFAD874E70}"/>
              </a:ext>
            </a:extLst>
          </p:cNvPr>
          <p:cNvSpPr txBox="1"/>
          <p:nvPr/>
        </p:nvSpPr>
        <p:spPr>
          <a:xfrm>
            <a:off x="1169325" y="821017"/>
            <a:ext cx="9820100" cy="4616648"/>
          </a:xfrm>
          <a:prstGeom prst="rect">
            <a:avLst/>
          </a:prstGeom>
          <a:noFill/>
        </p:spPr>
        <p:txBody>
          <a:bodyPr wrap="square">
            <a:spAutoFit/>
          </a:bodyPr>
          <a:lstStyle/>
          <a:p>
            <a:pPr algn="just"/>
            <a:r>
              <a:rPr lang="ru-RU" sz="2100" b="1" u="none" strike="noStrike" noProof="0" dirty="0" err="1">
                <a:effectLst/>
                <a:latin typeface="+mn-lt"/>
              </a:rPr>
              <a:t>Věty</a:t>
            </a:r>
            <a:r>
              <a:rPr lang="ru-RU" sz="2100" b="1" u="none" strike="noStrike" noProof="0" dirty="0">
                <a:effectLst/>
                <a:latin typeface="+mn-lt"/>
              </a:rPr>
              <a:t> </a:t>
            </a:r>
            <a:r>
              <a:rPr lang="ru-RU" sz="2100" b="1" u="none" strike="noStrike" noProof="0" dirty="0" err="1">
                <a:effectLst/>
                <a:latin typeface="+mn-lt"/>
              </a:rPr>
              <a:t>napište</a:t>
            </a:r>
            <a:r>
              <a:rPr lang="ru-RU" sz="2100" b="1" u="none" strike="noStrike" noProof="0" dirty="0">
                <a:effectLst/>
                <a:latin typeface="+mn-lt"/>
              </a:rPr>
              <a:t> v </a:t>
            </a:r>
            <a:r>
              <a:rPr lang="ru-RU" sz="2100" b="1" u="none" strike="noStrike" noProof="0" dirty="0" err="1">
                <a:effectLst/>
                <a:latin typeface="+mn-lt"/>
              </a:rPr>
              <a:t>minulém</a:t>
            </a:r>
            <a:r>
              <a:rPr lang="ru-RU" sz="2100" b="1" u="none" strike="noStrike" noProof="0" dirty="0">
                <a:effectLst/>
                <a:latin typeface="+mn-lt"/>
              </a:rPr>
              <a:t> </a:t>
            </a:r>
            <a:r>
              <a:rPr lang="ru-RU" sz="2100" b="1" u="none" strike="noStrike" noProof="0" dirty="0" err="1">
                <a:effectLst/>
                <a:latin typeface="+mn-lt"/>
              </a:rPr>
              <a:t>čase</a:t>
            </a:r>
            <a:r>
              <a:rPr lang="ru-RU" sz="2100" b="1" u="none" strike="noStrike" noProof="0" dirty="0">
                <a:effectLst/>
                <a:latin typeface="+mn-lt"/>
              </a:rPr>
              <a:t>:</a:t>
            </a:r>
          </a:p>
          <a:p>
            <a:pPr algn="just"/>
            <a:br>
              <a:rPr lang="ru-RU" sz="2100" noProof="0" dirty="0"/>
            </a:br>
            <a:r>
              <a:rPr lang="ru-RU" sz="2100" b="1" u="none" strike="noStrike" noProof="0" dirty="0">
                <a:effectLst/>
                <a:latin typeface="+mn-lt"/>
              </a:rPr>
              <a:t>1.</a:t>
            </a:r>
            <a:r>
              <a:rPr lang="ru-RU" sz="2100" noProof="0" dirty="0"/>
              <a:t> Наташа каждый день занимается аэробикой. </a:t>
            </a:r>
            <a:r>
              <a:rPr lang="ru-RU" sz="2100" b="1" u="none" strike="noStrike" noProof="0" dirty="0">
                <a:effectLst/>
                <a:latin typeface="+mn-lt"/>
              </a:rPr>
              <a:t>2.</a:t>
            </a:r>
            <a:r>
              <a:rPr lang="ru-RU" sz="2100" noProof="0" dirty="0"/>
              <a:t> Эти люди легко добиваются успеха. </a:t>
            </a:r>
            <a:r>
              <a:rPr lang="ru-RU" sz="2100" b="1" u="none" strike="noStrike" noProof="0" dirty="0">
                <a:effectLst/>
                <a:latin typeface="+mn-lt"/>
              </a:rPr>
              <a:t>3.</a:t>
            </a:r>
            <a:r>
              <a:rPr lang="ru-RU" sz="2100" noProof="0" dirty="0"/>
              <a:t> Я сомневаюсь, что она выйдет замуж за Егора. </a:t>
            </a:r>
            <a:r>
              <a:rPr lang="ru-RU" sz="2100" b="1" u="none" strike="noStrike" noProof="0" dirty="0">
                <a:effectLst/>
                <a:latin typeface="+mn-lt"/>
              </a:rPr>
              <a:t>4.</a:t>
            </a:r>
            <a:r>
              <a:rPr lang="ru-RU" sz="2100" noProof="0" dirty="0"/>
              <a:t> Мы собираемся в Москву. </a:t>
            </a:r>
            <a:r>
              <a:rPr lang="ru-RU" sz="2100" b="1" u="none" strike="noStrike" noProof="0" dirty="0">
                <a:effectLst/>
                <a:latin typeface="+mn-lt"/>
              </a:rPr>
              <a:t>5.</a:t>
            </a:r>
            <a:r>
              <a:rPr lang="ru-RU" sz="2100" noProof="0" dirty="0"/>
              <a:t> Эта профессия считается престижной. </a:t>
            </a:r>
            <a:r>
              <a:rPr lang="ru-RU" sz="2100" b="1" u="none" strike="noStrike" noProof="0" dirty="0">
                <a:effectLst/>
                <a:latin typeface="+mn-lt"/>
              </a:rPr>
              <a:t>6.</a:t>
            </a:r>
            <a:r>
              <a:rPr lang="ru-RU" sz="2100" noProof="0" dirty="0"/>
              <a:t> На фотографии молодые люди обнимаются. </a:t>
            </a:r>
            <a:r>
              <a:rPr lang="ru-RU" sz="2100" b="1" u="none" strike="noStrike" noProof="0" dirty="0">
                <a:effectLst/>
                <a:latin typeface="+mn-lt"/>
              </a:rPr>
              <a:t>7.</a:t>
            </a:r>
            <a:r>
              <a:rPr lang="ru-RU" sz="2100" noProof="0" dirty="0"/>
              <a:t> Маша встречается с интеллигентным молодым человеком. </a:t>
            </a:r>
            <a:r>
              <a:rPr lang="ru-RU" sz="2100" b="1" u="none" strike="noStrike" noProof="0" dirty="0">
                <a:effectLst/>
                <a:latin typeface="+mn-lt"/>
              </a:rPr>
              <a:t>8.</a:t>
            </a:r>
            <a:r>
              <a:rPr lang="ru-RU" sz="2100" noProof="0" dirty="0"/>
              <a:t> Туристы купаются в море. </a:t>
            </a:r>
            <a:r>
              <a:rPr lang="ru-RU" sz="2100" b="1" u="none" strike="noStrike" noProof="0" dirty="0">
                <a:effectLst/>
                <a:latin typeface="+mn-lt"/>
              </a:rPr>
              <a:t>9.</a:t>
            </a:r>
            <a:r>
              <a:rPr lang="ru-RU" sz="2100" noProof="0" dirty="0"/>
              <a:t> Катя отправляется в Австрию. </a:t>
            </a:r>
            <a:r>
              <a:rPr lang="ru-RU" sz="2100" b="1" u="none" strike="noStrike" noProof="0" dirty="0">
                <a:effectLst/>
                <a:latin typeface="+mn-lt"/>
              </a:rPr>
              <a:t>10.</a:t>
            </a:r>
            <a:r>
              <a:rPr lang="ru-RU" sz="2100" noProof="0" dirty="0"/>
              <a:t> Я не собираюсь ждать его три часа. </a:t>
            </a:r>
            <a:r>
              <a:rPr lang="ru-RU" sz="2100" b="1" u="none" strike="noStrike" noProof="0" dirty="0">
                <a:effectLst/>
                <a:latin typeface="+mn-lt"/>
              </a:rPr>
              <a:t>11.</a:t>
            </a:r>
            <a:r>
              <a:rPr lang="ru-RU" sz="2100" noProof="0" dirty="0"/>
              <a:t> Чего вы добиваетесь? </a:t>
            </a:r>
            <a:r>
              <a:rPr lang="ru-RU" sz="2100" b="1" u="none" strike="noStrike" noProof="0" dirty="0">
                <a:effectLst/>
                <a:latin typeface="+mn-lt"/>
              </a:rPr>
              <a:t>12.</a:t>
            </a:r>
            <a:r>
              <a:rPr lang="ru-RU" sz="2100" noProof="0" dirty="0"/>
              <a:t> Студенты нашего института прощаются с гостями столицы. </a:t>
            </a:r>
            <a:r>
              <a:rPr lang="ru-RU" sz="2100" b="1" u="none" strike="noStrike" noProof="0" dirty="0">
                <a:effectLst/>
                <a:latin typeface="+mn-lt"/>
              </a:rPr>
              <a:t>13.</a:t>
            </a:r>
            <a:r>
              <a:rPr lang="ru-RU" sz="2100" noProof="0" dirty="0"/>
              <a:t> Друзья встречаются в чешском клубе. </a:t>
            </a:r>
            <a:r>
              <a:rPr lang="ru-RU" sz="2100" b="1" u="none" strike="noStrike" noProof="0" dirty="0">
                <a:effectLst/>
                <a:latin typeface="+mn-lt"/>
              </a:rPr>
              <a:t>14.</a:t>
            </a:r>
            <a:r>
              <a:rPr lang="ru-RU" sz="2100" noProof="0" dirty="0"/>
              <a:t> Ты увлекаешься дизайном? </a:t>
            </a:r>
            <a:r>
              <a:rPr lang="ru-RU" sz="2100" b="1" u="none" strike="noStrike" noProof="0" dirty="0">
                <a:effectLst/>
                <a:latin typeface="+mn-lt"/>
              </a:rPr>
              <a:t>15.</a:t>
            </a:r>
            <a:r>
              <a:rPr lang="ru-RU" sz="2100" noProof="0" dirty="0"/>
              <a:t> Мой старший брат часто советуется с родителями. </a:t>
            </a:r>
            <a:r>
              <a:rPr lang="ru-RU" sz="2100" b="1" u="none" strike="noStrike" noProof="0" dirty="0">
                <a:effectLst/>
                <a:latin typeface="+mn-lt"/>
              </a:rPr>
              <a:t>16.</a:t>
            </a:r>
            <a:r>
              <a:rPr lang="ru-RU" sz="2100" noProof="0" dirty="0"/>
              <a:t> Почему ты всегда так сильно волнуешься перед тестом? </a:t>
            </a:r>
            <a:r>
              <a:rPr lang="ru-RU" sz="2100" b="1" u="none" strike="noStrike" noProof="0" dirty="0">
                <a:effectLst/>
                <a:latin typeface="+mn-lt"/>
              </a:rPr>
              <a:t>17.</a:t>
            </a:r>
            <a:r>
              <a:rPr lang="ru-RU" sz="2100" noProof="0" dirty="0"/>
              <a:t> Дети весело смеются и катаются на карусели в парке. </a:t>
            </a:r>
            <a:r>
              <a:rPr lang="ru-RU" sz="2100" b="1" u="none" strike="noStrike" noProof="0" dirty="0">
                <a:effectLst/>
                <a:latin typeface="+mn-lt"/>
              </a:rPr>
              <a:t>18.</a:t>
            </a:r>
            <a:r>
              <a:rPr lang="ru-RU" sz="2100" noProof="0" dirty="0"/>
              <a:t> Наша семья обычно долго готовится к новогодним праздникам. </a:t>
            </a:r>
            <a:r>
              <a:rPr lang="ru-RU" sz="2100" b="1" u="none" strike="noStrike" noProof="0" dirty="0">
                <a:effectLst/>
                <a:latin typeface="+mn-lt"/>
              </a:rPr>
              <a:t>19.</a:t>
            </a:r>
            <a:r>
              <a:rPr lang="ru-RU" sz="2100" noProof="0" dirty="0"/>
              <a:t> Этот иностранный студент быстро ко всему привыкает. </a:t>
            </a:r>
            <a:r>
              <a:rPr lang="ru-RU" sz="2100" b="1" u="none" strike="noStrike" noProof="0" dirty="0">
                <a:effectLst/>
                <a:latin typeface="+mn-lt"/>
              </a:rPr>
              <a:t>20.</a:t>
            </a:r>
            <a:r>
              <a:rPr lang="ru-RU" sz="2100" noProof="0" dirty="0"/>
              <a:t> В путешествии мы часто пользуемся онлайн-картами.</a:t>
            </a:r>
          </a:p>
        </p:txBody>
      </p:sp>
    </p:spTree>
    <p:extLst>
      <p:ext uri="{BB962C8B-B14F-4D97-AF65-F5344CB8AC3E}">
        <p14:creationId xmlns:p14="http://schemas.microsoft.com/office/powerpoint/2010/main" val="2848129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5E11340-78CE-39D8-E67E-241FB3F9983C}"/>
              </a:ext>
            </a:extLst>
          </p:cNvPr>
          <p:cNvSpPr txBox="1"/>
          <p:nvPr/>
        </p:nvSpPr>
        <p:spPr>
          <a:xfrm>
            <a:off x="936567" y="954020"/>
            <a:ext cx="9947564" cy="4293483"/>
          </a:xfrm>
          <a:prstGeom prst="rect">
            <a:avLst/>
          </a:prstGeom>
          <a:noFill/>
        </p:spPr>
        <p:txBody>
          <a:bodyPr wrap="square">
            <a:spAutoFit/>
          </a:bodyPr>
          <a:lstStyle/>
          <a:p>
            <a:pPr algn="just"/>
            <a:r>
              <a:rPr lang="ru-RU" sz="2100" b="1" u="none" strike="noStrike" noProof="0" dirty="0">
                <a:effectLst/>
                <a:latin typeface="+mn-lt"/>
              </a:rPr>
              <a:t>Раскройте скобки, поставив глаголы в правильную форму настоящего времени</a:t>
            </a:r>
          </a:p>
          <a:p>
            <a:pPr algn="just"/>
            <a:br>
              <a:rPr lang="ru-RU" sz="2100" noProof="0" dirty="0"/>
            </a:br>
            <a:r>
              <a:rPr lang="ru-RU" sz="2100" b="1" u="none" strike="noStrike" noProof="0" dirty="0">
                <a:effectLst/>
                <a:latin typeface="+mn-lt"/>
              </a:rPr>
              <a:t>1.</a:t>
            </a:r>
            <a:r>
              <a:rPr lang="ru-RU" sz="2100" noProof="0" dirty="0"/>
              <a:t> Я всегда вежливо (здороваться) с соседями, когда вижу их в подъезде. </a:t>
            </a:r>
            <a:r>
              <a:rPr lang="ru-RU" sz="2100" b="1" u="none" strike="noStrike" noProof="0" dirty="0">
                <a:effectLst/>
                <a:latin typeface="+mn-lt"/>
              </a:rPr>
              <a:t>2.</a:t>
            </a:r>
            <a:r>
              <a:rPr lang="ru-RU" sz="2100" noProof="0" dirty="0"/>
              <a:t> Ты часто (кататься) на велосипеде или предпочитаешь самокат? </a:t>
            </a:r>
            <a:r>
              <a:rPr lang="ru-RU" sz="2100" b="1" u="none" strike="noStrike" noProof="0" dirty="0">
                <a:effectLst/>
                <a:latin typeface="+mn-lt"/>
              </a:rPr>
              <a:t>3.</a:t>
            </a:r>
            <a:r>
              <a:rPr lang="ru-RU" sz="2100" noProof="0" dirty="0"/>
              <a:t> Мой коллега постоянно (удивляться) странным новостям в интернете. </a:t>
            </a:r>
            <a:r>
              <a:rPr lang="ru-RU" sz="2100" b="1" u="none" strike="noStrike" noProof="0" dirty="0">
                <a:effectLst/>
                <a:latin typeface="+mn-lt"/>
              </a:rPr>
              <a:t>4.</a:t>
            </a:r>
            <a:r>
              <a:rPr lang="ru-RU" sz="2100" noProof="0" dirty="0"/>
              <a:t> Мы целыми днями (переписываться) в мессенджерах, потому что живём в разных городах. </a:t>
            </a:r>
            <a:r>
              <a:rPr lang="ru-RU" sz="2100" b="1" u="none" strike="noStrike" noProof="0" dirty="0">
                <a:effectLst/>
                <a:latin typeface="+mn-lt"/>
              </a:rPr>
              <a:t>5.</a:t>
            </a:r>
            <a:r>
              <a:rPr lang="ru-RU" sz="2100" noProof="0" dirty="0"/>
              <a:t> Вы всегда (соглашаться) с мнением своего начальника? </a:t>
            </a:r>
            <a:r>
              <a:rPr lang="ru-RU" sz="2100" b="1" u="none" strike="noStrike" noProof="0" dirty="0">
                <a:effectLst/>
                <a:latin typeface="+mn-lt"/>
              </a:rPr>
              <a:t>6.</a:t>
            </a:r>
            <a:r>
              <a:rPr lang="ru-RU" sz="2100" noProof="0" dirty="0"/>
              <a:t> Эти дети очень громко (смеяться) во время просмотра мультфильма. </a:t>
            </a:r>
            <a:r>
              <a:rPr lang="ru-RU" sz="2100" b="1" u="none" strike="noStrike" noProof="0" dirty="0">
                <a:effectLst/>
                <a:latin typeface="+mn-lt"/>
              </a:rPr>
              <a:t>7.</a:t>
            </a:r>
            <a:r>
              <a:rPr lang="ru-RU" sz="2100" noProof="0" dirty="0"/>
              <a:t> Я очень (надеяться), что завтра погода будет хорошей. </a:t>
            </a:r>
            <a:r>
              <a:rPr lang="ru-RU" sz="2100" b="1" u="none" strike="noStrike" noProof="0" dirty="0">
                <a:effectLst/>
                <a:latin typeface="+mn-lt"/>
              </a:rPr>
              <a:t>8.</a:t>
            </a:r>
            <a:r>
              <a:rPr lang="ru-RU" sz="2100" noProof="0" dirty="0"/>
              <a:t> Почему твоя маленькая сестра так сильно (бояться) темноты? </a:t>
            </a:r>
            <a:r>
              <a:rPr lang="ru-RU" sz="2100" b="1" u="none" strike="noStrike" noProof="0" dirty="0">
                <a:effectLst/>
                <a:latin typeface="+mn-lt"/>
              </a:rPr>
              <a:t>9.</a:t>
            </a:r>
            <a:r>
              <a:rPr lang="ru-RU" sz="2100" noProof="0" dirty="0"/>
              <a:t> Мы тепло (прощаться) с друзьями перед тем, как уехать на вокзал. </a:t>
            </a:r>
            <a:r>
              <a:rPr lang="ru-RU" sz="2100" b="1" u="none" strike="noStrike" noProof="0" dirty="0">
                <a:effectLst/>
                <a:latin typeface="+mn-lt"/>
              </a:rPr>
              <a:t>10.</a:t>
            </a:r>
            <a:r>
              <a:rPr lang="ru-RU" sz="2100" noProof="0" dirty="0"/>
              <a:t> Вы каждый день (бриться) по утрам или делаете это реже? </a:t>
            </a:r>
            <a:r>
              <a:rPr lang="ru-RU" sz="2100" b="1" u="none" strike="noStrike" noProof="0" dirty="0">
                <a:effectLst/>
                <a:latin typeface="+mn-lt"/>
              </a:rPr>
              <a:t>11.</a:t>
            </a:r>
            <a:r>
              <a:rPr lang="ru-RU" sz="2100" noProof="0" dirty="0"/>
              <a:t> Маша никогда не (обижаться) на шутки своих близких друзей. </a:t>
            </a:r>
            <a:r>
              <a:rPr lang="ru-RU" sz="2100" b="1" u="none" strike="noStrike" noProof="0" dirty="0">
                <a:effectLst/>
                <a:latin typeface="+mn-lt"/>
              </a:rPr>
              <a:t>12.</a:t>
            </a:r>
            <a:r>
              <a:rPr lang="ru-RU" sz="2100" noProof="0" dirty="0"/>
              <a:t> Собаки обычно сильно (пугаться), когда на улице гремит гром. </a:t>
            </a:r>
            <a:r>
              <a:rPr lang="ru-RU" sz="2100" b="1" u="none" strike="noStrike" noProof="0" dirty="0">
                <a:effectLst/>
                <a:latin typeface="+mn-lt"/>
              </a:rPr>
              <a:t>13.</a:t>
            </a:r>
            <a:r>
              <a:rPr lang="ru-RU" sz="2100" noProof="0" dirty="0"/>
              <a:t> Молодожёны нежно (целоваться) на глазах у всех гостей.</a:t>
            </a:r>
          </a:p>
        </p:txBody>
      </p:sp>
    </p:spTree>
    <p:extLst>
      <p:ext uri="{BB962C8B-B14F-4D97-AF65-F5344CB8AC3E}">
        <p14:creationId xmlns:p14="http://schemas.microsoft.com/office/powerpoint/2010/main" val="4095653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683E68A-BBC2-ED88-106F-583699341F20}"/>
              </a:ext>
            </a:extLst>
          </p:cNvPr>
          <p:cNvSpPr txBox="1"/>
          <p:nvPr/>
        </p:nvSpPr>
        <p:spPr>
          <a:xfrm>
            <a:off x="162098" y="0"/>
            <a:ext cx="11867804" cy="6617196"/>
          </a:xfrm>
          <a:prstGeom prst="rect">
            <a:avLst/>
          </a:prstGeom>
          <a:noFill/>
        </p:spPr>
        <p:txBody>
          <a:bodyPr wrap="square">
            <a:spAutoFit/>
          </a:bodyPr>
          <a:lstStyle/>
          <a:p>
            <a:pPr algn="just"/>
            <a:r>
              <a:rPr lang="ru-RU" sz="2000" b="1" u="none" strike="noStrike" noProof="0" dirty="0" err="1">
                <a:effectLst/>
                <a:latin typeface="+mn-lt"/>
              </a:rPr>
              <a:t>Přeložte</a:t>
            </a:r>
            <a:r>
              <a:rPr lang="ru-RU" sz="2000" b="1" u="none" strike="noStrike" noProof="0" dirty="0">
                <a:effectLst/>
                <a:latin typeface="+mn-lt"/>
              </a:rPr>
              <a:t> </a:t>
            </a:r>
            <a:r>
              <a:rPr lang="ru-RU" sz="2000" b="1" u="none" strike="noStrike" noProof="0" dirty="0" err="1">
                <a:effectLst/>
                <a:latin typeface="+mn-lt"/>
              </a:rPr>
              <a:t>slovesa</a:t>
            </a:r>
            <a:r>
              <a:rPr lang="ru-RU" sz="2000" b="1" u="none" strike="noStrike" noProof="0" dirty="0">
                <a:effectLst/>
                <a:latin typeface="+mn-lt"/>
              </a:rPr>
              <a:t> v </a:t>
            </a:r>
            <a:r>
              <a:rPr lang="ru-RU" sz="2000" b="1" u="none" strike="noStrike" noProof="0" dirty="0" err="1">
                <a:effectLst/>
                <a:latin typeface="+mn-lt"/>
              </a:rPr>
              <a:t>závorkách</a:t>
            </a:r>
            <a:r>
              <a:rPr lang="ru-RU" sz="2000" b="1" u="none" strike="noStrike" noProof="0" dirty="0">
                <a:effectLst/>
                <a:latin typeface="+mn-lt"/>
              </a:rPr>
              <a:t> </a:t>
            </a:r>
            <a:r>
              <a:rPr lang="ru-RU" sz="2000" b="1" u="none" strike="noStrike" noProof="0" dirty="0" err="1">
                <a:effectLst/>
                <a:latin typeface="+mn-lt"/>
              </a:rPr>
              <a:t>do</a:t>
            </a:r>
            <a:r>
              <a:rPr lang="ru-RU" sz="2000" b="1" u="none" strike="noStrike" noProof="0" dirty="0">
                <a:effectLst/>
                <a:latin typeface="+mn-lt"/>
              </a:rPr>
              <a:t> </a:t>
            </a:r>
            <a:r>
              <a:rPr lang="ru-RU" sz="2000" b="1" u="none" strike="noStrike" noProof="0" dirty="0" err="1">
                <a:effectLst/>
                <a:latin typeface="+mn-lt"/>
              </a:rPr>
              <a:t>ruštiny</a:t>
            </a:r>
            <a:r>
              <a:rPr lang="ru-RU" sz="2000" b="1" u="none" strike="noStrike" noProof="0" dirty="0">
                <a:effectLst/>
                <a:latin typeface="+mn-lt"/>
              </a:rPr>
              <a:t> a </a:t>
            </a:r>
            <a:r>
              <a:rPr lang="ru-RU" sz="2000" b="1" u="none" strike="noStrike" noProof="0" dirty="0" err="1">
                <a:effectLst/>
                <a:latin typeface="+mn-lt"/>
              </a:rPr>
              <a:t>dejte</a:t>
            </a:r>
            <a:r>
              <a:rPr lang="ru-RU" sz="2000" b="1" u="none" strike="noStrike" noProof="0" dirty="0">
                <a:effectLst/>
                <a:latin typeface="+mn-lt"/>
              </a:rPr>
              <a:t> </a:t>
            </a:r>
            <a:r>
              <a:rPr lang="ru-RU" sz="2000" b="1" u="none" strike="noStrike" noProof="0" dirty="0" err="1">
                <a:effectLst/>
                <a:latin typeface="+mn-lt"/>
              </a:rPr>
              <a:t>je</a:t>
            </a:r>
            <a:r>
              <a:rPr lang="ru-RU" sz="2000" b="1" u="none" strike="noStrike" noProof="0" dirty="0">
                <a:effectLst/>
                <a:latin typeface="+mn-lt"/>
              </a:rPr>
              <a:t> </a:t>
            </a:r>
            <a:r>
              <a:rPr lang="ru-RU" sz="2000" b="1" u="none" strike="noStrike" noProof="0" dirty="0" err="1">
                <a:effectLst/>
                <a:latin typeface="+mn-lt"/>
              </a:rPr>
              <a:t>do</a:t>
            </a:r>
            <a:r>
              <a:rPr lang="ru-RU" sz="2000" b="1" u="none" strike="noStrike" noProof="0" dirty="0">
                <a:effectLst/>
                <a:latin typeface="+mn-lt"/>
              </a:rPr>
              <a:t> </a:t>
            </a:r>
            <a:r>
              <a:rPr lang="ru-RU" sz="2000" b="1" u="none" strike="noStrike" noProof="0" dirty="0" err="1">
                <a:effectLst/>
                <a:latin typeface="+mn-lt"/>
              </a:rPr>
              <a:t>správného</a:t>
            </a:r>
            <a:r>
              <a:rPr lang="ru-RU" sz="2000" b="1" u="none" strike="noStrike" noProof="0" dirty="0">
                <a:effectLst/>
                <a:latin typeface="+mn-lt"/>
              </a:rPr>
              <a:t> </a:t>
            </a:r>
            <a:r>
              <a:rPr lang="ru-RU" sz="2000" b="1" u="none" strike="noStrike" noProof="0" dirty="0" err="1">
                <a:effectLst/>
                <a:latin typeface="+mn-lt"/>
              </a:rPr>
              <a:t>tvaru</a:t>
            </a:r>
            <a:endParaRPr lang="ru-RU" sz="2000" b="1" u="none" strike="noStrike" noProof="0" dirty="0">
              <a:effectLst/>
              <a:latin typeface="+mn-lt"/>
            </a:endParaRPr>
          </a:p>
          <a:p>
            <a:pPr algn="just"/>
            <a:br>
              <a:rPr lang="ru-RU" sz="2000" noProof="0" dirty="0"/>
            </a:br>
            <a:r>
              <a:rPr lang="ru-RU" sz="2000" b="1" u="none" strike="noStrike" noProof="0" dirty="0">
                <a:effectLst/>
                <a:latin typeface="+mn-lt"/>
              </a:rPr>
              <a:t>1.</a:t>
            </a:r>
            <a:r>
              <a:rPr lang="ru-RU" sz="2000" noProof="0" dirty="0"/>
              <a:t> Наш директор всегда долго (</a:t>
            </a:r>
            <a:r>
              <a:rPr lang="ru-RU" sz="2000" noProof="0" dirty="0" err="1"/>
              <a:t>loučit</a:t>
            </a:r>
            <a:r>
              <a:rPr lang="ru-RU" sz="2000" noProof="0" dirty="0"/>
              <a:t> </a:t>
            </a:r>
            <a:r>
              <a:rPr lang="ru-RU" sz="2000" noProof="0" dirty="0" err="1"/>
              <a:t>se</a:t>
            </a:r>
            <a:r>
              <a:rPr lang="ru-RU" sz="2000" noProof="0" dirty="0"/>
              <a:t>) с партнёрами после переговоров. </a:t>
            </a:r>
            <a:r>
              <a:rPr lang="ru-RU" sz="2000" b="1" u="none" strike="noStrike" noProof="0" dirty="0">
                <a:effectLst/>
                <a:latin typeface="+mn-lt"/>
              </a:rPr>
              <a:t>2.</a:t>
            </a:r>
            <a:r>
              <a:rPr lang="ru-RU" sz="2000" noProof="0" dirty="0"/>
              <a:t> Мой дедушка каждое утро (</a:t>
            </a:r>
            <a:r>
              <a:rPr lang="ru-RU" sz="2000" noProof="0" dirty="0" err="1"/>
              <a:t>holit</a:t>
            </a:r>
            <a:r>
              <a:rPr lang="ru-RU" sz="2000" noProof="0" dirty="0"/>
              <a:t> </a:t>
            </a:r>
            <a:r>
              <a:rPr lang="ru-RU" sz="2000" noProof="0" dirty="0" err="1"/>
              <a:t>se</a:t>
            </a:r>
            <a:r>
              <a:rPr lang="ru-RU" sz="2000" noProof="0" dirty="0"/>
              <a:t>) старой опасной бритвой. </a:t>
            </a:r>
            <a:r>
              <a:rPr lang="ru-RU" sz="2000" b="1" u="none" strike="noStrike" noProof="0" dirty="0">
                <a:effectLst/>
                <a:latin typeface="+mn-lt"/>
              </a:rPr>
              <a:t>3.</a:t>
            </a:r>
            <a:r>
              <a:rPr lang="ru-RU" sz="2000" noProof="0" dirty="0"/>
              <a:t> Вы часто (</a:t>
            </a:r>
            <a:r>
              <a:rPr lang="ru-RU" sz="2000" noProof="0" dirty="0" err="1"/>
              <a:t>chybovat</a:t>
            </a:r>
            <a:r>
              <a:rPr lang="ru-RU" sz="2000" noProof="0" dirty="0"/>
              <a:t>/</a:t>
            </a:r>
            <a:r>
              <a:rPr lang="ru-RU" sz="2000" noProof="0" dirty="0" err="1"/>
              <a:t>dělat</a:t>
            </a:r>
            <a:r>
              <a:rPr lang="ru-RU" sz="2000" noProof="0" dirty="0"/>
              <a:t> </a:t>
            </a:r>
            <a:r>
              <a:rPr lang="ru-RU" sz="2000" noProof="0" dirty="0" err="1"/>
              <a:t>chyby</a:t>
            </a:r>
            <a:r>
              <a:rPr lang="ru-RU" sz="2000" noProof="0" dirty="0"/>
              <a:t>) в немецком произношении? </a:t>
            </a:r>
            <a:r>
              <a:rPr lang="ru-RU" sz="2000" b="1" u="none" strike="noStrike" noProof="0" dirty="0">
                <a:effectLst/>
                <a:latin typeface="+mn-lt"/>
              </a:rPr>
              <a:t>4.</a:t>
            </a:r>
            <a:r>
              <a:rPr lang="ru-RU" sz="2000" noProof="0" dirty="0"/>
              <a:t> Моя маленькая дочь до сих пор немного (</a:t>
            </a:r>
            <a:r>
              <a:rPr lang="ru-RU" sz="2000" noProof="0" dirty="0" err="1"/>
              <a:t>bát</a:t>
            </a:r>
            <a:r>
              <a:rPr lang="ru-RU" sz="2000" noProof="0" dirty="0"/>
              <a:t> </a:t>
            </a:r>
            <a:r>
              <a:rPr lang="ru-RU" sz="2000" noProof="0" dirty="0" err="1"/>
              <a:t>se</a:t>
            </a:r>
            <a:r>
              <a:rPr lang="ru-RU" sz="2000" noProof="0" dirty="0"/>
              <a:t>) больших собак. </a:t>
            </a:r>
            <a:r>
              <a:rPr lang="ru-RU" sz="2000" b="1" u="none" strike="noStrike" noProof="0" dirty="0">
                <a:effectLst/>
                <a:latin typeface="+mn-lt"/>
              </a:rPr>
              <a:t>5.</a:t>
            </a:r>
            <a:r>
              <a:rPr lang="ru-RU" sz="2000" noProof="0" dirty="0"/>
              <a:t> Я никогда не (</a:t>
            </a:r>
            <a:r>
              <a:rPr lang="ru-RU" sz="2000" noProof="0" dirty="0" err="1"/>
              <a:t>urážet</a:t>
            </a:r>
            <a:r>
              <a:rPr lang="ru-RU" sz="2000" noProof="0" dirty="0"/>
              <a:t> </a:t>
            </a:r>
            <a:r>
              <a:rPr lang="ru-RU" sz="2000" noProof="0" dirty="0" err="1"/>
              <a:t>se</a:t>
            </a:r>
            <a:r>
              <a:rPr lang="ru-RU" sz="2000" noProof="0" dirty="0"/>
              <a:t>), если критика конструктивная и по делу. </a:t>
            </a:r>
            <a:r>
              <a:rPr lang="ru-RU" sz="2000" b="1" u="none" strike="noStrike" noProof="0" dirty="0">
                <a:effectLst/>
                <a:latin typeface="+mn-lt"/>
              </a:rPr>
              <a:t>6.</a:t>
            </a:r>
            <a:r>
              <a:rPr lang="ru-RU" sz="2000" noProof="0" dirty="0"/>
              <a:t> Мои котята мгновенно (</a:t>
            </a:r>
            <a:r>
              <a:rPr lang="ru-RU" sz="2000" noProof="0" dirty="0" err="1"/>
              <a:t>lekat</a:t>
            </a:r>
            <a:r>
              <a:rPr lang="ru-RU" sz="2000" noProof="0" dirty="0"/>
              <a:t> </a:t>
            </a:r>
            <a:r>
              <a:rPr lang="ru-RU" sz="2000" noProof="0" dirty="0" err="1"/>
              <a:t>se</a:t>
            </a:r>
            <a:r>
              <a:rPr lang="ru-RU" sz="2000" noProof="0" dirty="0"/>
              <a:t>) любого резкого звука в комнате. </a:t>
            </a:r>
            <a:r>
              <a:rPr lang="ru-RU" sz="2000" b="1" u="none" strike="noStrike" noProof="0" dirty="0">
                <a:effectLst/>
                <a:latin typeface="+mn-lt"/>
              </a:rPr>
              <a:t>7.</a:t>
            </a:r>
            <a:r>
              <a:rPr lang="ru-RU" sz="2000" noProof="0" dirty="0"/>
              <a:t> Мы обычно (</a:t>
            </a:r>
            <a:r>
              <a:rPr lang="ru-RU" sz="2000" noProof="0" dirty="0" err="1"/>
              <a:t>mýt</a:t>
            </a:r>
            <a:r>
              <a:rPr lang="ru-RU" sz="2000" noProof="0" dirty="0"/>
              <a:t> </a:t>
            </a:r>
            <a:r>
              <a:rPr lang="ru-RU" sz="2000" noProof="0" dirty="0" err="1"/>
              <a:t>se</a:t>
            </a:r>
            <a:r>
              <a:rPr lang="ru-RU" sz="2000" noProof="0" dirty="0"/>
              <a:t>) тёплой водой. </a:t>
            </a:r>
            <a:r>
              <a:rPr lang="ru-RU" sz="2000" b="1" u="none" strike="noStrike" noProof="0" dirty="0">
                <a:effectLst/>
                <a:latin typeface="+mn-lt"/>
              </a:rPr>
              <a:t>8.</a:t>
            </a:r>
            <a:r>
              <a:rPr lang="ru-RU" sz="2000" noProof="0" dirty="0"/>
              <a:t> Влюбленные долго (</a:t>
            </a:r>
            <a:r>
              <a:rPr lang="ru-RU" sz="2000" noProof="0" dirty="0" err="1"/>
              <a:t>líbat</a:t>
            </a:r>
            <a:r>
              <a:rPr lang="ru-RU" sz="2000" noProof="0" dirty="0"/>
              <a:t> </a:t>
            </a:r>
            <a:r>
              <a:rPr lang="ru-RU" sz="2000" noProof="0" dirty="0" err="1"/>
              <a:t>se</a:t>
            </a:r>
            <a:r>
              <a:rPr lang="ru-RU" sz="2000" noProof="0" dirty="0"/>
              <a:t>) на перроне перед отправлением поезда. </a:t>
            </a:r>
            <a:r>
              <a:rPr lang="ru-RU" sz="2000" b="1" u="none" strike="noStrike" noProof="0" dirty="0">
                <a:effectLst/>
                <a:latin typeface="+mn-lt"/>
              </a:rPr>
              <a:t>9.</a:t>
            </a:r>
            <a:r>
              <a:rPr lang="ru-RU" sz="2000" noProof="0" dirty="0"/>
              <a:t> Летом я обычно (</a:t>
            </a:r>
            <a:r>
              <a:rPr lang="ru-RU" sz="2000" noProof="0" dirty="0" err="1"/>
              <a:t>probouzet</a:t>
            </a:r>
            <a:r>
              <a:rPr lang="ru-RU" sz="2000" noProof="0" dirty="0"/>
              <a:t> </a:t>
            </a:r>
            <a:r>
              <a:rPr lang="ru-RU" sz="2000" noProof="0" dirty="0" err="1"/>
              <a:t>se</a:t>
            </a:r>
            <a:r>
              <a:rPr lang="ru-RU" sz="2000" noProof="0" dirty="0"/>
              <a:t>) от яркого солнца без всякого будильника. </a:t>
            </a:r>
            <a:r>
              <a:rPr lang="ru-RU" sz="2000" b="1" u="none" strike="noStrike" noProof="0" dirty="0">
                <a:effectLst/>
                <a:latin typeface="+mn-lt"/>
              </a:rPr>
              <a:t>10.</a:t>
            </a:r>
            <a:r>
              <a:rPr lang="ru-RU" sz="2000" noProof="0" dirty="0"/>
              <a:t> Почему ты никогда не (</a:t>
            </a:r>
            <a:r>
              <a:rPr lang="ru-RU" sz="2000" noProof="0" dirty="0" err="1"/>
              <a:t>zdravit</a:t>
            </a:r>
            <a:r>
              <a:rPr lang="ru-RU" sz="2000" noProof="0" dirty="0"/>
              <a:t>/</a:t>
            </a:r>
            <a:r>
              <a:rPr lang="ru-RU" sz="2000" noProof="0" dirty="0" err="1"/>
              <a:t>vítat</a:t>
            </a:r>
            <a:r>
              <a:rPr lang="ru-RU" sz="2000" noProof="0" dirty="0"/>
              <a:t> </a:t>
            </a:r>
            <a:r>
              <a:rPr lang="ru-RU" sz="2000" noProof="0" dirty="0" err="1"/>
              <a:t>se</a:t>
            </a:r>
            <a:r>
              <a:rPr lang="ru-RU" sz="2000" noProof="0" dirty="0"/>
              <a:t>) с коллегами, когда заходишь в офис? </a:t>
            </a:r>
            <a:r>
              <a:rPr lang="ru-RU" sz="2000" b="1" u="none" strike="noStrike" noProof="0" dirty="0">
                <a:effectLst/>
                <a:latin typeface="+mn-lt"/>
              </a:rPr>
              <a:t>11.</a:t>
            </a:r>
            <a:r>
              <a:rPr lang="ru-RU" sz="2000" noProof="0" dirty="0"/>
              <a:t> Вы часто (</a:t>
            </a:r>
            <a:r>
              <a:rPr lang="ru-RU" sz="2000" noProof="0" dirty="0" err="1"/>
              <a:t>jezdit</a:t>
            </a:r>
            <a:r>
              <a:rPr lang="ru-RU" sz="2000" noProof="0" dirty="0"/>
              <a:t>/</a:t>
            </a:r>
            <a:r>
              <a:rPr lang="ru-RU" sz="2000" noProof="0" dirty="0" err="1"/>
              <a:t>jezdit</a:t>
            </a:r>
            <a:r>
              <a:rPr lang="ru-RU" sz="2000" noProof="0" dirty="0"/>
              <a:t> </a:t>
            </a:r>
            <a:r>
              <a:rPr lang="ru-RU" sz="2000" noProof="0" dirty="0" err="1"/>
              <a:t>pro</a:t>
            </a:r>
            <a:r>
              <a:rPr lang="ru-RU" sz="2000" noProof="0" dirty="0"/>
              <a:t> </a:t>
            </a:r>
            <a:r>
              <a:rPr lang="ru-RU" sz="2000" noProof="0" dirty="0" err="1"/>
              <a:t>zábavu</a:t>
            </a:r>
            <a:r>
              <a:rPr lang="ru-RU" sz="2000" noProof="0" dirty="0"/>
              <a:t>) на роликах в этом красивом парке? </a:t>
            </a:r>
            <a:r>
              <a:rPr lang="ru-RU" sz="2000" b="1" u="none" strike="noStrike" noProof="0" dirty="0">
                <a:effectLst/>
                <a:latin typeface="+mn-lt"/>
              </a:rPr>
              <a:t>12.</a:t>
            </a:r>
            <a:r>
              <a:rPr lang="ru-RU" sz="2000" noProof="0" dirty="0"/>
              <a:t> Иностранные туристы искренне (</a:t>
            </a:r>
            <a:r>
              <a:rPr lang="ru-RU" sz="2000" noProof="0" dirty="0" err="1"/>
              <a:t>divit</a:t>
            </a:r>
            <a:r>
              <a:rPr lang="ru-RU" sz="2000" noProof="0" dirty="0"/>
              <a:t> </a:t>
            </a:r>
            <a:r>
              <a:rPr lang="ru-RU" sz="2000" noProof="0" dirty="0" err="1"/>
              <a:t>se</a:t>
            </a:r>
            <a:r>
              <a:rPr lang="ru-RU" sz="2000" noProof="0" dirty="0"/>
              <a:t>) нашим низким ценам на проезд. </a:t>
            </a:r>
            <a:r>
              <a:rPr lang="ru-RU" sz="2000" b="1" u="none" strike="noStrike" noProof="0" dirty="0">
                <a:effectLst/>
                <a:latin typeface="+mn-lt"/>
              </a:rPr>
              <a:t>13.</a:t>
            </a:r>
            <a:r>
              <a:rPr lang="ru-RU" sz="2000" noProof="0" dirty="0"/>
              <a:t> Мы уже несколько лет (</a:t>
            </a:r>
            <a:r>
              <a:rPr lang="ru-RU" sz="2000" noProof="0" dirty="0" err="1"/>
              <a:t>dopisovat</a:t>
            </a:r>
            <a:r>
              <a:rPr lang="ru-RU" sz="2000" noProof="0" dirty="0"/>
              <a:t> </a:t>
            </a:r>
            <a:r>
              <a:rPr lang="ru-RU" sz="2000" noProof="0" dirty="0" err="1"/>
              <a:t>si</a:t>
            </a:r>
            <a:r>
              <a:rPr lang="ru-RU" sz="2000" noProof="0" dirty="0"/>
              <a:t>) со знакомыми из Праги. </a:t>
            </a:r>
            <a:r>
              <a:rPr lang="ru-RU" sz="2000" b="1" u="none" strike="noStrike" noProof="0" dirty="0">
                <a:effectLst/>
                <a:latin typeface="+mn-lt"/>
              </a:rPr>
              <a:t>14.</a:t>
            </a:r>
            <a:r>
              <a:rPr lang="ru-RU" sz="2000" noProof="0" dirty="0"/>
              <a:t> Ты всегда (</a:t>
            </a:r>
            <a:r>
              <a:rPr lang="ru-RU" sz="2000" noProof="0" dirty="0" err="1"/>
              <a:t>souhlasit</a:t>
            </a:r>
            <a:r>
              <a:rPr lang="ru-RU" sz="2000" noProof="0" dirty="0"/>
              <a:t>) со всем, что говорит твоя жена? </a:t>
            </a:r>
            <a:r>
              <a:rPr lang="ru-RU" sz="2000" b="1" u="none" strike="noStrike" noProof="0" dirty="0">
                <a:effectLst/>
                <a:latin typeface="+mn-lt"/>
              </a:rPr>
              <a:t>15.</a:t>
            </a:r>
            <a:r>
              <a:rPr lang="ru-RU" sz="2000" noProof="0" dirty="0"/>
              <a:t> На комедийных шоу зрители постоянно (</a:t>
            </a:r>
            <a:r>
              <a:rPr lang="ru-RU" sz="2000" noProof="0" dirty="0" err="1"/>
              <a:t>smát</a:t>
            </a:r>
            <a:r>
              <a:rPr lang="ru-RU" sz="2000" noProof="0" dirty="0"/>
              <a:t> </a:t>
            </a:r>
            <a:r>
              <a:rPr lang="ru-RU" sz="2000" noProof="0" dirty="0" err="1"/>
              <a:t>se</a:t>
            </a:r>
            <a:r>
              <a:rPr lang="ru-RU" sz="2000" noProof="0" dirty="0"/>
              <a:t>) до слёз. </a:t>
            </a:r>
            <a:r>
              <a:rPr lang="ru-RU" sz="2000" b="1" u="none" strike="noStrike" noProof="0" dirty="0">
                <a:effectLst/>
                <a:latin typeface="+mn-lt"/>
              </a:rPr>
              <a:t>16.</a:t>
            </a:r>
            <a:r>
              <a:rPr lang="ru-RU" sz="2000" noProof="0" dirty="0"/>
              <a:t> Я очень (</a:t>
            </a:r>
            <a:r>
              <a:rPr lang="ru-RU" sz="2000" noProof="0" dirty="0" err="1"/>
              <a:t>doufat</a:t>
            </a:r>
            <a:r>
              <a:rPr lang="ru-RU" sz="2000" noProof="0" dirty="0"/>
              <a:t>), что мы успеем закончить этот отчёт вовремя. </a:t>
            </a:r>
            <a:r>
              <a:rPr lang="ru-RU" sz="2000" b="1" u="none" strike="noStrike" noProof="0" dirty="0">
                <a:effectLst/>
                <a:latin typeface="+mn-lt"/>
              </a:rPr>
              <a:t>17.</a:t>
            </a:r>
            <a:r>
              <a:rPr lang="ru-RU" sz="2000" noProof="0" dirty="0"/>
              <a:t> Мой лучший друг по выходным часто (</a:t>
            </a:r>
            <a:r>
              <a:rPr lang="ru-RU" sz="2000" noProof="0" dirty="0" err="1"/>
              <a:t>potkávat</a:t>
            </a:r>
            <a:r>
              <a:rPr lang="ru-RU" sz="2000" noProof="0" dirty="0"/>
              <a:t> </a:t>
            </a:r>
            <a:r>
              <a:rPr lang="ru-RU" sz="2000" noProof="0" dirty="0" err="1"/>
              <a:t>se</a:t>
            </a:r>
            <a:r>
              <a:rPr lang="ru-RU" sz="2000" noProof="0" dirty="0"/>
              <a:t>) со своей девушкой в кафе. </a:t>
            </a:r>
            <a:r>
              <a:rPr lang="ru-RU" sz="2000" b="1" u="none" strike="noStrike" noProof="0" dirty="0">
                <a:effectLst/>
                <a:latin typeface="+mn-lt"/>
              </a:rPr>
              <a:t>18.</a:t>
            </a:r>
            <a:r>
              <a:rPr lang="ru-RU" sz="2000" noProof="0" dirty="0"/>
              <a:t> Моя старшая сестра профессионально (</a:t>
            </a:r>
            <a:r>
              <a:rPr lang="ru-RU" sz="2000" noProof="0" dirty="0" err="1"/>
              <a:t>věnovat</a:t>
            </a:r>
            <a:r>
              <a:rPr lang="ru-RU" sz="2000" noProof="0" dirty="0"/>
              <a:t> </a:t>
            </a:r>
            <a:r>
              <a:rPr lang="ru-RU" sz="2000" noProof="0" dirty="0" err="1"/>
              <a:t>se</a:t>
            </a:r>
            <a:r>
              <a:rPr lang="ru-RU" sz="2000" noProof="0" dirty="0"/>
              <a:t>/</a:t>
            </a:r>
            <a:r>
              <a:rPr lang="ru-RU" sz="2000" noProof="0" dirty="0" err="1"/>
              <a:t>sportovat</a:t>
            </a:r>
            <a:r>
              <a:rPr lang="ru-RU" sz="2000" noProof="0" dirty="0"/>
              <a:t>) бальными танцами. </a:t>
            </a:r>
            <a:r>
              <a:rPr lang="ru-RU" sz="2000" b="1" u="none" strike="noStrike" noProof="0" dirty="0">
                <a:effectLst/>
                <a:latin typeface="+mn-lt"/>
              </a:rPr>
              <a:t>19.</a:t>
            </a:r>
            <a:r>
              <a:rPr lang="ru-RU" sz="2000" noProof="0" dirty="0"/>
              <a:t> Осенью мы всегда потеплее (</a:t>
            </a:r>
            <a:r>
              <a:rPr lang="ru-RU" sz="2000" noProof="0" dirty="0" err="1"/>
              <a:t>oblékat</a:t>
            </a:r>
            <a:r>
              <a:rPr lang="ru-RU" sz="2000" noProof="0" dirty="0"/>
              <a:t> </a:t>
            </a:r>
            <a:r>
              <a:rPr lang="ru-RU" sz="2000" noProof="0" dirty="0" err="1"/>
              <a:t>se</a:t>
            </a:r>
            <a:r>
              <a:rPr lang="ru-RU" sz="2000" noProof="0" dirty="0"/>
              <a:t>), чтобы не простудиться. </a:t>
            </a:r>
            <a:r>
              <a:rPr lang="ru-RU" sz="2000" b="1" u="none" strike="noStrike" noProof="0" dirty="0">
                <a:effectLst/>
                <a:latin typeface="+mn-lt"/>
              </a:rPr>
              <a:t>20.</a:t>
            </a:r>
            <a:r>
              <a:rPr lang="ru-RU" sz="2000" noProof="0" dirty="0"/>
              <a:t> Вы по-прежнему (</a:t>
            </a:r>
            <a:r>
              <a:rPr lang="ru-RU" sz="2000" noProof="0" dirty="0" err="1"/>
              <a:t>zajímat</a:t>
            </a:r>
            <a:r>
              <a:rPr lang="ru-RU" sz="2000" noProof="0" dirty="0"/>
              <a:t> </a:t>
            </a:r>
            <a:r>
              <a:rPr lang="ru-RU" sz="2000" noProof="0" dirty="0" err="1"/>
              <a:t>se</a:t>
            </a:r>
            <a:r>
              <a:rPr lang="ru-RU" sz="2000" noProof="0" dirty="0"/>
              <a:t>) покупкой недвижимости в этом районе? </a:t>
            </a:r>
            <a:r>
              <a:rPr lang="ru-RU" sz="2000" b="1" u="none" strike="noStrike" noProof="0" dirty="0">
                <a:effectLst/>
                <a:latin typeface="+mn-lt"/>
              </a:rPr>
              <a:t>21.</a:t>
            </a:r>
            <a:r>
              <a:rPr lang="ru-RU" sz="2000" noProof="0" dirty="0"/>
              <a:t> После долгих каникул дети с радостью (</a:t>
            </a:r>
            <a:r>
              <a:rPr lang="ru-RU" sz="2000" noProof="0" dirty="0" err="1"/>
              <a:t>vracet</a:t>
            </a:r>
            <a:r>
              <a:rPr lang="ru-RU" sz="2000" noProof="0" dirty="0"/>
              <a:t> </a:t>
            </a:r>
            <a:r>
              <a:rPr lang="ru-RU" sz="2000" noProof="0" dirty="0" err="1"/>
              <a:t>se</a:t>
            </a:r>
            <a:r>
              <a:rPr lang="ru-RU" sz="2000" noProof="0" dirty="0"/>
              <a:t>) в школу. </a:t>
            </a:r>
            <a:r>
              <a:rPr lang="ru-RU" sz="2000" b="1" u="none" strike="noStrike" noProof="0" dirty="0">
                <a:effectLst/>
                <a:latin typeface="+mn-lt"/>
              </a:rPr>
              <a:t>22.</a:t>
            </a:r>
            <a:r>
              <a:rPr lang="ru-RU" sz="2000" noProof="0" dirty="0"/>
              <a:t> Почему твои сыновья обычно так поздно (</a:t>
            </a:r>
            <a:r>
              <a:rPr lang="ru-RU" sz="2000" noProof="0" dirty="0" err="1"/>
              <a:t>chodit</a:t>
            </a:r>
            <a:r>
              <a:rPr lang="ru-RU" sz="2000" noProof="0" dirty="0"/>
              <a:t> </a:t>
            </a:r>
            <a:r>
              <a:rPr lang="ru-RU" sz="2000" noProof="0" dirty="0" err="1"/>
              <a:t>spát</a:t>
            </a:r>
            <a:r>
              <a:rPr lang="ru-RU" sz="2000" noProof="0" dirty="0"/>
              <a:t>) по пятницам? </a:t>
            </a:r>
            <a:r>
              <a:rPr lang="ru-RU" sz="2000" b="1" u="none" strike="noStrike" noProof="0" dirty="0">
                <a:effectLst/>
                <a:latin typeface="+mn-lt"/>
              </a:rPr>
              <a:t>23.</a:t>
            </a:r>
            <a:r>
              <a:rPr lang="ru-RU" sz="2000" noProof="0" dirty="0"/>
              <a:t> Мой коллега сейчас активно (</a:t>
            </a:r>
            <a:r>
              <a:rPr lang="ru-RU" sz="2000" noProof="0" dirty="0" err="1"/>
              <a:t>připravovat</a:t>
            </a:r>
            <a:r>
              <a:rPr lang="ru-RU" sz="2000" noProof="0" dirty="0"/>
              <a:t> </a:t>
            </a:r>
            <a:r>
              <a:rPr lang="ru-RU" sz="2000" noProof="0" dirty="0" err="1"/>
              <a:t>se</a:t>
            </a:r>
            <a:r>
              <a:rPr lang="ru-RU" sz="2000" noProof="0" dirty="0"/>
              <a:t>) к презентации нового продукта. </a:t>
            </a:r>
            <a:r>
              <a:rPr lang="ru-RU" sz="2000" b="1" u="none" strike="noStrike" noProof="0" dirty="0">
                <a:effectLst/>
                <a:latin typeface="+mn-lt"/>
              </a:rPr>
              <a:t>24.</a:t>
            </a:r>
            <a:r>
              <a:rPr lang="ru-RU" sz="2000" noProof="0" dirty="0"/>
              <a:t> Мы всегда (</a:t>
            </a:r>
            <a:r>
              <a:rPr lang="ru-RU" sz="2000" noProof="0" dirty="0" err="1"/>
              <a:t>radovat</a:t>
            </a:r>
            <a:r>
              <a:rPr lang="ru-RU" sz="2000" noProof="0" dirty="0"/>
              <a:t> </a:t>
            </a:r>
            <a:r>
              <a:rPr lang="ru-RU" sz="2000" noProof="0" dirty="0" err="1"/>
              <a:t>se</a:t>
            </a:r>
            <a:r>
              <a:rPr lang="ru-RU" sz="2000" noProof="0" dirty="0"/>
              <a:t>), когда получаем хорошие оценки за тесты. </a:t>
            </a:r>
            <a:r>
              <a:rPr lang="ru-RU" sz="2000" b="1" u="none" strike="noStrike" noProof="0" dirty="0">
                <a:effectLst/>
                <a:latin typeface="+mn-lt"/>
              </a:rPr>
              <a:t>25.</a:t>
            </a:r>
            <a:r>
              <a:rPr lang="ru-RU" sz="2000" noProof="0" dirty="0"/>
              <a:t> Когда я рассказываю эту историю, люди вокруг всегда (</a:t>
            </a:r>
            <a:r>
              <a:rPr lang="ru-RU" sz="2000" noProof="0" dirty="0" err="1"/>
              <a:t>usmívat</a:t>
            </a:r>
            <a:r>
              <a:rPr lang="ru-RU" sz="2000" noProof="0" dirty="0"/>
              <a:t> </a:t>
            </a:r>
            <a:r>
              <a:rPr lang="ru-RU" sz="2000" noProof="0" dirty="0" err="1"/>
              <a:t>se</a:t>
            </a:r>
            <a:r>
              <a:rPr lang="ru-RU" sz="2000" noProof="0" dirty="0"/>
              <a:t>). </a:t>
            </a:r>
            <a:r>
              <a:rPr lang="ru-RU" sz="2000" b="1" u="none" strike="noStrike" noProof="0" dirty="0">
                <a:effectLst/>
                <a:latin typeface="+mn-lt"/>
              </a:rPr>
              <a:t>26.</a:t>
            </a:r>
            <a:r>
              <a:rPr lang="ru-RU" sz="2000" noProof="0" dirty="0"/>
              <a:t> Мой брат отлично (</a:t>
            </a:r>
            <a:r>
              <a:rPr lang="ru-RU" sz="2000" noProof="0" dirty="0" err="1"/>
              <a:t>seznamovat</a:t>
            </a:r>
            <a:r>
              <a:rPr lang="ru-RU" sz="2000" noProof="0" dirty="0"/>
              <a:t> </a:t>
            </a:r>
            <a:r>
              <a:rPr lang="ru-RU" sz="2000" noProof="0" dirty="0" err="1"/>
              <a:t>se</a:t>
            </a:r>
            <a:r>
              <a:rPr lang="ru-RU" sz="2000" noProof="0" dirty="0"/>
              <a:t>) с девушками на улице. </a:t>
            </a:r>
            <a:r>
              <a:rPr lang="ru-RU" sz="2000" b="1" u="none" strike="noStrike" noProof="0" dirty="0">
                <a:effectLst/>
                <a:latin typeface="+mn-lt"/>
              </a:rPr>
              <a:t>27.</a:t>
            </a:r>
            <a:r>
              <a:rPr lang="ru-RU" sz="2000" noProof="0" dirty="0"/>
              <a:t> Во время экзамена студенты вообще ни на что не (</a:t>
            </a:r>
            <a:r>
              <a:rPr lang="ru-RU" sz="2000" noProof="0" dirty="0" err="1"/>
              <a:t>rozptylovat</a:t>
            </a:r>
            <a:r>
              <a:rPr lang="ru-RU" sz="2000" noProof="0" dirty="0"/>
              <a:t> </a:t>
            </a:r>
            <a:r>
              <a:rPr lang="ru-RU" sz="2000" noProof="0" dirty="0" err="1"/>
              <a:t>se</a:t>
            </a:r>
            <a:r>
              <a:rPr lang="ru-RU" sz="2000" noProof="0" dirty="0"/>
              <a:t>/</a:t>
            </a:r>
            <a:r>
              <a:rPr lang="ru-RU" sz="2000" noProof="0" dirty="0" err="1"/>
              <a:t>odvádět</a:t>
            </a:r>
            <a:r>
              <a:rPr lang="ru-RU" sz="2000" noProof="0" dirty="0"/>
              <a:t> </a:t>
            </a:r>
            <a:r>
              <a:rPr lang="ru-RU" sz="2000" noProof="0" dirty="0" err="1"/>
              <a:t>pozornost</a:t>
            </a:r>
            <a:r>
              <a:rPr lang="ru-RU" sz="2000" noProof="0" dirty="0"/>
              <a:t>).</a:t>
            </a:r>
          </a:p>
        </p:txBody>
      </p:sp>
    </p:spTree>
    <p:extLst>
      <p:ext uri="{BB962C8B-B14F-4D97-AF65-F5344CB8AC3E}">
        <p14:creationId xmlns:p14="http://schemas.microsoft.com/office/powerpoint/2010/main" val="563341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3432200-FAA3-5E17-89E0-DD4513D595BB}"/>
              </a:ext>
            </a:extLst>
          </p:cNvPr>
          <p:cNvSpPr txBox="1"/>
          <p:nvPr/>
        </p:nvSpPr>
        <p:spPr>
          <a:xfrm>
            <a:off x="9797935" y="318543"/>
            <a:ext cx="2089265" cy="5632311"/>
          </a:xfrm>
          <a:prstGeom prst="rect">
            <a:avLst/>
          </a:prstGeom>
          <a:noFill/>
          <a:ln>
            <a:solidFill>
              <a:srgbClr val="C00000"/>
            </a:solidFill>
          </a:ln>
        </p:spPr>
        <p:txBody>
          <a:bodyPr wrap="square">
            <a:spAutoFit/>
          </a:bodyPr>
          <a:lstStyle/>
          <a:p>
            <a:r>
              <a:rPr lang="ru-RU" sz="2400" dirty="0">
                <a:solidFill>
                  <a:srgbClr val="C00000"/>
                </a:solidFill>
              </a:rPr>
              <a:t>рисовать</a:t>
            </a:r>
          </a:p>
          <a:p>
            <a:r>
              <a:rPr lang="ru-RU" sz="2400" dirty="0"/>
              <a:t>я рисую	</a:t>
            </a:r>
          </a:p>
          <a:p>
            <a:r>
              <a:rPr lang="ru-RU" sz="2400" dirty="0"/>
              <a:t>ты рисуешь</a:t>
            </a:r>
          </a:p>
          <a:p>
            <a:r>
              <a:rPr lang="ru-RU" sz="2400" dirty="0"/>
              <a:t>он рисует</a:t>
            </a:r>
          </a:p>
          <a:p>
            <a:r>
              <a:rPr lang="ru-RU" sz="2400" dirty="0"/>
              <a:t>мы рисуем </a:t>
            </a:r>
          </a:p>
          <a:p>
            <a:r>
              <a:rPr lang="ru-RU" sz="2400" dirty="0"/>
              <a:t>вы рисуете</a:t>
            </a:r>
          </a:p>
          <a:p>
            <a:r>
              <a:rPr lang="ru-RU" sz="2400" dirty="0"/>
              <a:t>они рисуют</a:t>
            </a:r>
          </a:p>
          <a:p>
            <a:endParaRPr lang="ru-RU" sz="2400" dirty="0"/>
          </a:p>
          <a:p>
            <a:r>
              <a:rPr lang="ru-RU" sz="2400" dirty="0">
                <a:solidFill>
                  <a:srgbClr val="C00000"/>
                </a:solidFill>
              </a:rPr>
              <a:t>танцевать</a:t>
            </a:r>
          </a:p>
          <a:p>
            <a:r>
              <a:rPr lang="ru-RU" sz="2400" dirty="0"/>
              <a:t>я танцую</a:t>
            </a:r>
          </a:p>
          <a:p>
            <a:r>
              <a:rPr lang="ru-RU" sz="2400" dirty="0"/>
              <a:t>ты танцуешь</a:t>
            </a:r>
          </a:p>
          <a:p>
            <a:r>
              <a:rPr lang="ru-RU" sz="2400" dirty="0"/>
              <a:t>он танцует</a:t>
            </a:r>
          </a:p>
          <a:p>
            <a:r>
              <a:rPr lang="ru-RU" sz="2400" dirty="0"/>
              <a:t>мы танцуем</a:t>
            </a:r>
          </a:p>
          <a:p>
            <a:r>
              <a:rPr lang="ru-RU" sz="2400" dirty="0"/>
              <a:t>вы танцуете</a:t>
            </a:r>
          </a:p>
          <a:p>
            <a:r>
              <a:rPr lang="ru-RU" sz="2400" dirty="0"/>
              <a:t>они танцуют</a:t>
            </a:r>
            <a:endParaRPr lang="cs-CZ" sz="1800" dirty="0"/>
          </a:p>
        </p:txBody>
      </p:sp>
      <p:sp>
        <p:nvSpPr>
          <p:cNvPr id="5" name="TextovéPole 4">
            <a:extLst>
              <a:ext uri="{FF2B5EF4-FFF2-40B4-BE49-F238E27FC236}">
                <a16:creationId xmlns:a16="http://schemas.microsoft.com/office/drawing/2014/main" id="{C653EB3C-4AEF-974F-F419-798644229B62}"/>
              </a:ext>
            </a:extLst>
          </p:cNvPr>
          <p:cNvSpPr txBox="1"/>
          <p:nvPr/>
        </p:nvSpPr>
        <p:spPr>
          <a:xfrm>
            <a:off x="393469" y="233722"/>
            <a:ext cx="8938952" cy="5909310"/>
          </a:xfrm>
          <a:prstGeom prst="rect">
            <a:avLst/>
          </a:prstGeom>
          <a:noFill/>
        </p:spPr>
        <p:txBody>
          <a:bodyPr wrap="square">
            <a:spAutoFit/>
          </a:bodyPr>
          <a:lstStyle/>
          <a:p>
            <a:pPr algn="just"/>
            <a:r>
              <a:rPr lang="ru-RU" sz="2100" b="1" u="none" strike="noStrike" noProof="0" dirty="0">
                <a:solidFill>
                  <a:srgbClr val="C00000"/>
                </a:solidFill>
                <a:effectLst/>
                <a:latin typeface="+mn-lt"/>
              </a:rPr>
              <a:t>Глаголы типа рисовать</a:t>
            </a:r>
          </a:p>
          <a:p>
            <a:pPr algn="just"/>
            <a:r>
              <a:rPr lang="ru-RU" sz="2100" b="1" u="none" strike="noStrike" noProof="0" dirty="0">
                <a:effectLst/>
                <a:latin typeface="+mn-lt"/>
              </a:rPr>
              <a:t>Раскройте скобки, поставив глаголы в правильную форму настоящего времени.</a:t>
            </a:r>
          </a:p>
          <a:p>
            <a:pPr algn="just"/>
            <a:br>
              <a:rPr lang="ru-RU" sz="2100" noProof="0" dirty="0"/>
            </a:br>
            <a:r>
              <a:rPr lang="ru-RU" sz="2100" b="1" u="none" strike="noStrike" noProof="0" dirty="0">
                <a:effectLst/>
                <a:latin typeface="+mn-lt"/>
              </a:rPr>
              <a:t>1.</a:t>
            </a:r>
            <a:r>
              <a:rPr lang="ru-RU" sz="2100" noProof="0" dirty="0"/>
              <a:t> Я сейчас (рисовать) красивый натюрморт, а мой друг (рисовать) портрет. </a:t>
            </a:r>
            <a:r>
              <a:rPr lang="ru-RU" sz="2100" b="1" u="none" strike="noStrike" noProof="0" dirty="0">
                <a:effectLst/>
                <a:latin typeface="+mn-lt"/>
              </a:rPr>
              <a:t>2.</a:t>
            </a:r>
            <a:r>
              <a:rPr lang="ru-RU" sz="2100" noProof="0" dirty="0"/>
              <a:t> В свободное время ты часто (путешествовать) по Европе или отдыхаешь дома? </a:t>
            </a:r>
            <a:r>
              <a:rPr lang="ru-RU" sz="2100" b="1" u="none" strike="noStrike" noProof="0" dirty="0">
                <a:effectLst/>
                <a:latin typeface="+mn-lt"/>
              </a:rPr>
              <a:t>3.</a:t>
            </a:r>
            <a:r>
              <a:rPr lang="ru-RU" sz="2100" noProof="0" dirty="0"/>
              <a:t> Наш директор лично (контролировать) работу всех сотрудников в офисе. </a:t>
            </a:r>
            <a:r>
              <a:rPr lang="ru-RU" sz="2100" b="1" u="none" strike="noStrike" noProof="0" dirty="0">
                <a:effectLst/>
                <a:latin typeface="+mn-lt"/>
              </a:rPr>
              <a:t>4.</a:t>
            </a:r>
            <a:r>
              <a:rPr lang="ru-RU" sz="2100" noProof="0" dirty="0"/>
              <a:t> Мы каждую неделю (танцевать) салсу в местной танцевальной студии. </a:t>
            </a:r>
            <a:r>
              <a:rPr lang="ru-RU" sz="2100" b="1" u="none" strike="noStrike" noProof="0" dirty="0">
                <a:effectLst/>
                <a:latin typeface="+mn-lt"/>
              </a:rPr>
              <a:t>5.</a:t>
            </a:r>
            <a:r>
              <a:rPr lang="ru-RU" sz="2100" noProof="0" dirty="0"/>
              <a:t> Что вы обычно (рекомендовать) попробовать иностранным туристам в Праге? </a:t>
            </a:r>
            <a:r>
              <a:rPr lang="ru-RU" sz="2100" b="1" u="none" strike="noStrike" noProof="0" dirty="0">
                <a:effectLst/>
                <a:latin typeface="+mn-lt"/>
              </a:rPr>
              <a:t>6.</a:t>
            </a:r>
            <a:r>
              <a:rPr lang="ru-RU" sz="2100" noProof="0" dirty="0"/>
              <a:t> Мои коллеги сейчас активно (организовать) большую конференцию. </a:t>
            </a:r>
            <a:r>
              <a:rPr lang="ru-RU" sz="2100" b="1" u="none" strike="noStrike" noProof="0" dirty="0">
                <a:effectLst/>
                <a:latin typeface="+mn-lt"/>
              </a:rPr>
              <a:t>7.</a:t>
            </a:r>
            <a:r>
              <a:rPr lang="ru-RU" sz="2100" noProof="0" dirty="0"/>
              <a:t> На уроках РКИ студенты часто (использовать) электронные словари. </a:t>
            </a:r>
            <a:r>
              <a:rPr lang="ru-RU" sz="2100" b="1" u="none" strike="noStrike" noProof="0" dirty="0">
                <a:effectLst/>
                <a:latin typeface="+mn-lt"/>
              </a:rPr>
              <a:t>8.</a:t>
            </a:r>
            <a:r>
              <a:rPr lang="ru-RU" sz="2100" noProof="0" dirty="0"/>
              <a:t> Почему ты всегда так сильно (волноваться) перед экзаменом? </a:t>
            </a:r>
            <a:r>
              <a:rPr lang="ru-RU" sz="2100" b="1" u="none" strike="noStrike" noProof="0" dirty="0">
                <a:effectLst/>
                <a:latin typeface="+mn-lt"/>
              </a:rPr>
              <a:t>9.</a:t>
            </a:r>
            <a:r>
              <a:rPr lang="ru-RU" sz="2100" noProof="0" dirty="0"/>
              <a:t> Какую полезную программу вы (использовать) для работы с графикой? </a:t>
            </a:r>
            <a:r>
              <a:rPr lang="ru-RU" sz="2100" b="1" u="none" strike="noStrike" noProof="0" dirty="0">
                <a:effectLst/>
                <a:latin typeface="+mn-lt"/>
              </a:rPr>
              <a:t>10.</a:t>
            </a:r>
            <a:r>
              <a:rPr lang="ru-RU" sz="2100" noProof="0" dirty="0"/>
              <a:t> Каждый год мы с друзьями весело (праздновать) дни рождения. </a:t>
            </a:r>
            <a:r>
              <a:rPr lang="ru-RU" sz="2100" b="1" u="none" strike="noStrike" noProof="0" dirty="0">
                <a:effectLst/>
                <a:latin typeface="+mn-lt"/>
              </a:rPr>
              <a:t>11.</a:t>
            </a:r>
            <a:r>
              <a:rPr lang="ru-RU" sz="2100" noProof="0" dirty="0"/>
              <a:t> Я обычно (фотографировать) природу, а моя сестра (фотографировать) людей. </a:t>
            </a:r>
            <a:r>
              <a:rPr lang="ru-RU" sz="2100" b="1" u="none" strike="noStrike" noProof="0" dirty="0">
                <a:effectLst/>
                <a:latin typeface="+mn-lt"/>
              </a:rPr>
              <a:t>12.</a:t>
            </a:r>
            <a:r>
              <a:rPr lang="ru-RU" sz="2100" noProof="0" dirty="0"/>
              <a:t> Этот известный блогер часто (критиковать) новые современные фильмы. </a:t>
            </a:r>
            <a:r>
              <a:rPr lang="ru-RU" sz="2100" b="1" u="none" strike="noStrike" noProof="0" dirty="0">
                <a:effectLst/>
                <a:latin typeface="+mn-lt"/>
              </a:rPr>
              <a:t>13.</a:t>
            </a:r>
            <a:r>
              <a:rPr lang="ru-RU" sz="2100" noProof="0" dirty="0"/>
              <a:t> Вы часто (путешествовать) по работе или только во время отпуска? </a:t>
            </a:r>
            <a:r>
              <a:rPr lang="ru-RU" sz="2100" b="1" u="none" strike="noStrike" noProof="0" dirty="0">
                <a:effectLst/>
                <a:latin typeface="+mn-lt"/>
              </a:rPr>
              <a:t>14.</a:t>
            </a:r>
            <a:r>
              <a:rPr lang="ru-RU" sz="2100" noProof="0" dirty="0"/>
              <a:t> Этот врач (советовать) пациентам пить больше чистой воды.</a:t>
            </a:r>
          </a:p>
        </p:txBody>
      </p:sp>
    </p:spTree>
    <p:extLst>
      <p:ext uri="{BB962C8B-B14F-4D97-AF65-F5344CB8AC3E}">
        <p14:creationId xmlns:p14="http://schemas.microsoft.com/office/powerpoint/2010/main" val="22223815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0C54CE8-8209-0E9B-BD30-A29AE00117AC}"/>
              </a:ext>
            </a:extLst>
          </p:cNvPr>
          <p:cNvSpPr txBox="1"/>
          <p:nvPr/>
        </p:nvSpPr>
        <p:spPr>
          <a:xfrm>
            <a:off x="1191491" y="837493"/>
            <a:ext cx="9908771" cy="4939814"/>
          </a:xfrm>
          <a:prstGeom prst="rect">
            <a:avLst/>
          </a:prstGeom>
          <a:noFill/>
        </p:spPr>
        <p:txBody>
          <a:bodyPr wrap="square">
            <a:spAutoFit/>
          </a:bodyPr>
          <a:lstStyle/>
          <a:p>
            <a:pPr algn="just"/>
            <a:r>
              <a:rPr lang="cs-CZ" sz="2100" b="1" u="none" strike="noStrike" noProof="0" dirty="0">
                <a:effectLst/>
                <a:latin typeface="+mn-lt"/>
              </a:rPr>
              <a:t>Doplňte koncovky přítomného/prostého budoucího času. Potom nahraďte přítomný čas minulým</a:t>
            </a:r>
          </a:p>
          <a:p>
            <a:pPr algn="just"/>
            <a:br>
              <a:rPr lang="ru-RU" sz="2100" noProof="0" dirty="0"/>
            </a:br>
            <a:r>
              <a:rPr lang="ru-RU" sz="2100" b="1" u="none" strike="noStrike" noProof="0" dirty="0">
                <a:effectLst/>
                <a:latin typeface="+mn-lt"/>
              </a:rPr>
              <a:t>1.</a:t>
            </a:r>
            <a:r>
              <a:rPr lang="ru-RU" sz="2100" noProof="0" dirty="0"/>
              <a:t> Подскажите, какую программу вы обычно </a:t>
            </a:r>
            <a:r>
              <a:rPr lang="ru-RU" sz="2100" noProof="0" dirty="0" err="1"/>
              <a:t>использ</a:t>
            </a:r>
            <a:r>
              <a:rPr lang="ru-RU" sz="2100" noProof="0" dirty="0"/>
              <a:t>___ для видеозвонков? </a:t>
            </a:r>
            <a:r>
              <a:rPr lang="ru-RU" sz="2100" b="1" u="none" strike="noStrike" noProof="0" dirty="0">
                <a:effectLst/>
                <a:latin typeface="+mn-lt"/>
              </a:rPr>
              <a:t>2.</a:t>
            </a:r>
            <a:r>
              <a:rPr lang="ru-RU" sz="2100" noProof="0" dirty="0"/>
              <a:t> В этом клубе по пятницам люди очень красиво </a:t>
            </a:r>
            <a:r>
              <a:rPr lang="ru-RU" sz="2100" noProof="0" dirty="0" err="1"/>
              <a:t>танц</a:t>
            </a:r>
            <a:r>
              <a:rPr lang="ru-RU" sz="2100" noProof="0" dirty="0"/>
              <a:t>___. </a:t>
            </a:r>
            <a:r>
              <a:rPr lang="ru-RU" sz="2100" b="1" u="none" strike="noStrike" noProof="0" dirty="0">
                <a:effectLst/>
                <a:latin typeface="+mn-lt"/>
              </a:rPr>
              <a:t>3.</a:t>
            </a:r>
            <a:r>
              <a:rPr lang="ru-RU" sz="2100" noProof="0" dirty="0"/>
              <a:t> Я сейчас рис___ схему нашей новой квартиры. </a:t>
            </a:r>
            <a:r>
              <a:rPr lang="ru-RU" sz="2100" b="1" u="none" strike="noStrike" noProof="0" dirty="0">
                <a:effectLst/>
                <a:latin typeface="+mn-lt"/>
              </a:rPr>
              <a:t>4.</a:t>
            </a:r>
            <a:r>
              <a:rPr lang="ru-RU" sz="2100" noProof="0" dirty="0"/>
              <a:t> Мой друг часто </a:t>
            </a:r>
            <a:r>
              <a:rPr lang="ru-RU" sz="2100" noProof="0" dirty="0" err="1"/>
              <a:t>путешеств</a:t>
            </a:r>
            <a:r>
              <a:rPr lang="ru-RU" sz="2100" noProof="0" dirty="0"/>
              <a:t>___ автостопом по разным странам. </a:t>
            </a:r>
            <a:r>
              <a:rPr lang="ru-RU" sz="2100" b="1" u="none" strike="noStrike" noProof="0" dirty="0">
                <a:effectLst/>
                <a:latin typeface="+mn-lt"/>
              </a:rPr>
              <a:t>5.</a:t>
            </a:r>
            <a:r>
              <a:rPr lang="ru-RU" sz="2100" noProof="0" dirty="0"/>
              <a:t> Скажите, какой отель вы нам </a:t>
            </a:r>
            <a:r>
              <a:rPr lang="ru-RU" sz="2100" noProof="0" dirty="0" err="1"/>
              <a:t>порекоменд</a:t>
            </a:r>
            <a:r>
              <a:rPr lang="ru-RU" sz="2100" noProof="0" dirty="0"/>
              <a:t>___ в центре города? </a:t>
            </a:r>
            <a:r>
              <a:rPr lang="ru-RU" sz="2100" b="1" u="none" strike="noStrike" noProof="0" dirty="0">
                <a:effectLst/>
                <a:latin typeface="+mn-lt"/>
              </a:rPr>
              <a:t>6.</a:t>
            </a:r>
            <a:r>
              <a:rPr lang="ru-RU" sz="2100" noProof="0" dirty="0"/>
              <a:t> Мы с коллегами сейчас </a:t>
            </a:r>
            <a:r>
              <a:rPr lang="ru-RU" sz="2100" noProof="0" dirty="0" err="1"/>
              <a:t>организ</a:t>
            </a:r>
            <a:r>
              <a:rPr lang="ru-RU" sz="2100" noProof="0" dirty="0"/>
              <a:t>___ благотворительный вечер. </a:t>
            </a:r>
            <a:r>
              <a:rPr lang="ru-RU" sz="2100" b="1" u="none" strike="noStrike" noProof="0" dirty="0">
                <a:effectLst/>
                <a:latin typeface="+mn-lt"/>
              </a:rPr>
              <a:t>7.</a:t>
            </a:r>
            <a:r>
              <a:rPr lang="ru-RU" sz="2100" noProof="0" dirty="0"/>
              <a:t> Почему ты всегда критик___ мои кулинарные эксперименты? </a:t>
            </a:r>
            <a:r>
              <a:rPr lang="ru-RU" sz="2100" b="1" u="none" strike="noStrike" noProof="0" dirty="0">
                <a:effectLst/>
                <a:latin typeface="+mn-lt"/>
              </a:rPr>
              <a:t>8.</a:t>
            </a:r>
            <a:r>
              <a:rPr lang="ru-RU" sz="2100" noProof="0" dirty="0"/>
              <a:t> Наш преподаватель строго контрол___ посещаемость всех лекций. </a:t>
            </a:r>
            <a:r>
              <a:rPr lang="ru-RU" sz="2100" b="1" u="none" strike="noStrike" noProof="0" dirty="0">
                <a:effectLst/>
                <a:latin typeface="+mn-lt"/>
              </a:rPr>
              <a:t>9.</a:t>
            </a:r>
            <a:r>
              <a:rPr lang="ru-RU" sz="2100" noProof="0" dirty="0"/>
              <a:t> Я часто фотограф___ красивые закаты из окна своей комнаты. </a:t>
            </a:r>
            <a:r>
              <a:rPr lang="ru-RU" sz="2100" b="1" u="none" strike="noStrike" noProof="0" dirty="0">
                <a:effectLst/>
                <a:latin typeface="+mn-lt"/>
              </a:rPr>
              <a:t>10.</a:t>
            </a:r>
            <a:r>
              <a:rPr lang="ru-RU" sz="2100" noProof="0" dirty="0"/>
              <a:t> По выходным мы часто </a:t>
            </a:r>
            <a:r>
              <a:rPr lang="ru-RU" sz="2100" noProof="0" dirty="0" err="1"/>
              <a:t>праздн</a:t>
            </a:r>
            <a:r>
              <a:rPr lang="ru-RU" sz="2100" noProof="0" dirty="0"/>
              <a:t>___ семейные события на даче. </a:t>
            </a:r>
            <a:r>
              <a:rPr lang="ru-RU" sz="2100" b="1" u="none" strike="noStrike" noProof="0" dirty="0">
                <a:effectLst/>
                <a:latin typeface="+mn-lt"/>
              </a:rPr>
              <a:t>11.</a:t>
            </a:r>
            <a:r>
              <a:rPr lang="ru-RU" sz="2100" noProof="0" dirty="0"/>
              <a:t> Мой дедушка всегда внимательно </a:t>
            </a:r>
            <a:r>
              <a:rPr lang="ru-RU" sz="2100" noProof="0" dirty="0" err="1"/>
              <a:t>слуш</a:t>
            </a:r>
            <a:r>
              <a:rPr lang="ru-RU" sz="2100" noProof="0" dirty="0"/>
              <a:t>___ новости по радио. </a:t>
            </a:r>
            <a:r>
              <a:rPr lang="ru-RU" sz="2100" b="1" u="none" strike="noStrike" noProof="0" dirty="0">
                <a:effectLst/>
                <a:latin typeface="+mn-lt"/>
              </a:rPr>
              <a:t>12.</a:t>
            </a:r>
            <a:r>
              <a:rPr lang="ru-RU" sz="2100" noProof="0" dirty="0"/>
              <a:t> Вы уже план___ свой следующий зимний отпуск? </a:t>
            </a:r>
            <a:r>
              <a:rPr lang="ru-RU" sz="2100" b="1" u="none" strike="noStrike" noProof="0" dirty="0">
                <a:effectLst/>
                <a:latin typeface="+mn-lt"/>
              </a:rPr>
              <a:t>13.</a:t>
            </a:r>
            <a:r>
              <a:rPr lang="ru-RU" sz="2100" noProof="0" dirty="0"/>
              <a:t> Я никогда не совет___ друзьям покупать дешёвую технику. </a:t>
            </a:r>
            <a:r>
              <a:rPr lang="ru-RU" sz="2100" b="1" u="none" strike="noStrike" noProof="0" dirty="0">
                <a:effectLst/>
                <a:latin typeface="+mn-lt"/>
              </a:rPr>
              <a:t>14.</a:t>
            </a:r>
            <a:r>
              <a:rPr lang="ru-RU" sz="2100" noProof="0" dirty="0"/>
              <a:t> Эти специалисты качественно ремонт___ любые марки автомобилей.</a:t>
            </a:r>
          </a:p>
        </p:txBody>
      </p:sp>
    </p:spTree>
    <p:extLst>
      <p:ext uri="{BB962C8B-B14F-4D97-AF65-F5344CB8AC3E}">
        <p14:creationId xmlns:p14="http://schemas.microsoft.com/office/powerpoint/2010/main" val="1968105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BBF90AF-246B-9DF1-45F1-D1C04689C75E}"/>
              </a:ext>
            </a:extLst>
          </p:cNvPr>
          <p:cNvSpPr txBox="1"/>
          <p:nvPr/>
        </p:nvSpPr>
        <p:spPr>
          <a:xfrm>
            <a:off x="1407622" y="521944"/>
            <a:ext cx="9603971" cy="5586145"/>
          </a:xfrm>
          <a:prstGeom prst="rect">
            <a:avLst/>
          </a:prstGeom>
          <a:noFill/>
        </p:spPr>
        <p:txBody>
          <a:bodyPr wrap="square">
            <a:spAutoFit/>
          </a:bodyPr>
          <a:lstStyle/>
          <a:p>
            <a:pPr algn="just"/>
            <a:r>
              <a:rPr lang="cs-CZ" sz="2100" b="1" u="none" strike="noStrike" noProof="0" dirty="0">
                <a:effectLst/>
                <a:latin typeface="+mn-lt"/>
              </a:rPr>
              <a:t>Přeložte slovesa v závorkách do ruštiny a dejte je do správného tvaru</a:t>
            </a:r>
          </a:p>
          <a:p>
            <a:pPr algn="just"/>
            <a:br>
              <a:rPr lang="ru-RU" sz="2100" noProof="0" dirty="0"/>
            </a:br>
            <a:r>
              <a:rPr lang="ru-RU" sz="2100" b="1" u="none" strike="noStrike" noProof="0" dirty="0">
                <a:effectLst/>
                <a:latin typeface="+mn-lt"/>
              </a:rPr>
              <a:t>1.</a:t>
            </a:r>
            <a:r>
              <a:rPr lang="ru-RU" sz="2100" noProof="0" dirty="0"/>
              <a:t> В нашей семье родители всегда вместе (</a:t>
            </a:r>
            <a:r>
              <a:rPr lang="ru-RU" sz="2100" noProof="0" dirty="0" err="1"/>
              <a:t>plánovat</a:t>
            </a:r>
            <a:r>
              <a:rPr lang="ru-RU" sz="2100" noProof="0" dirty="0"/>
              <a:t>) семейный бюджет и крупные покупки. </a:t>
            </a:r>
            <a:r>
              <a:rPr lang="ru-RU" sz="2100" b="1" u="none" strike="noStrike" noProof="0" dirty="0">
                <a:effectLst/>
                <a:latin typeface="+mn-lt"/>
              </a:rPr>
              <a:t>2.</a:t>
            </a:r>
            <a:r>
              <a:rPr lang="ru-RU" sz="2100" noProof="0" dirty="0"/>
              <a:t> Я обычно (</a:t>
            </a:r>
            <a:r>
              <a:rPr lang="ru-RU" sz="2100" noProof="0" dirty="0" err="1"/>
              <a:t>doporučovat</a:t>
            </a:r>
            <a:r>
              <a:rPr lang="ru-RU" sz="2100" noProof="0" dirty="0"/>
              <a:t>) своим друзьям этот тихий отель у моря. </a:t>
            </a:r>
            <a:r>
              <a:rPr lang="ru-RU" sz="2100" b="1" u="none" strike="noStrike" noProof="0" dirty="0">
                <a:effectLst/>
                <a:latin typeface="+mn-lt"/>
              </a:rPr>
              <a:t>3.</a:t>
            </a:r>
            <a:r>
              <a:rPr lang="ru-RU" sz="2100" noProof="0" dirty="0"/>
              <a:t> Ты слишком громко (</a:t>
            </a:r>
            <a:r>
              <a:rPr lang="ru-RU" sz="2100" noProof="0" dirty="0" err="1"/>
              <a:t>tancovat</a:t>
            </a:r>
            <a:r>
              <a:rPr lang="ru-RU" sz="2100" noProof="0" dirty="0"/>
              <a:t>) в комнате и мешаешь соседям снизу. </a:t>
            </a:r>
            <a:r>
              <a:rPr lang="ru-RU" sz="2100" b="1" u="none" strike="noStrike" noProof="0" dirty="0">
                <a:effectLst/>
                <a:latin typeface="+mn-lt"/>
              </a:rPr>
              <a:t>4.</a:t>
            </a:r>
            <a:r>
              <a:rPr lang="ru-RU" sz="2100" noProof="0" dirty="0"/>
              <a:t> Мой коллега постоянно (</a:t>
            </a:r>
            <a:r>
              <a:rPr lang="ru-RU" sz="2100" noProof="0" dirty="0" err="1"/>
              <a:t>kritizovat</a:t>
            </a:r>
            <a:r>
              <a:rPr lang="ru-RU" sz="2100" noProof="0" dirty="0"/>
              <a:t>) любые изменения в расписании работы. </a:t>
            </a:r>
            <a:r>
              <a:rPr lang="ru-RU" sz="2100" b="1" u="none" strike="noStrike" noProof="0" dirty="0">
                <a:effectLst/>
                <a:latin typeface="+mn-lt"/>
              </a:rPr>
              <a:t>5.</a:t>
            </a:r>
            <a:r>
              <a:rPr lang="ru-RU" sz="2100" noProof="0" dirty="0"/>
              <a:t> Эта компания уже много лет успешно (</a:t>
            </a:r>
            <a:r>
              <a:rPr lang="ru-RU" sz="2100" noProof="0" dirty="0" err="1"/>
              <a:t>organizovat</a:t>
            </a:r>
            <a:r>
              <a:rPr lang="ru-RU" sz="2100" noProof="0" dirty="0"/>
              <a:t>) музыкальные фестивали по всей стране. </a:t>
            </a:r>
            <a:r>
              <a:rPr lang="ru-RU" sz="2100" b="1" u="none" strike="noStrike" noProof="0" dirty="0">
                <a:effectLst/>
                <a:latin typeface="+mn-lt"/>
              </a:rPr>
              <a:t>6.</a:t>
            </a:r>
            <a:r>
              <a:rPr lang="ru-RU" sz="2100" noProof="0" dirty="0"/>
              <a:t> На уроках мы часто (</a:t>
            </a:r>
            <a:r>
              <a:rPr lang="ru-RU" sz="2100" noProof="0" dirty="0" err="1"/>
              <a:t>používat</a:t>
            </a:r>
            <a:r>
              <a:rPr lang="ru-RU" sz="2100" noProof="0" dirty="0"/>
              <a:t>) интерактивные доски и проектор. </a:t>
            </a:r>
            <a:r>
              <a:rPr lang="ru-RU" sz="2100" b="1" u="none" strike="noStrike" noProof="0" dirty="0">
                <a:effectLst/>
                <a:latin typeface="+mn-lt"/>
              </a:rPr>
              <a:t>7.</a:t>
            </a:r>
            <a:r>
              <a:rPr lang="ru-RU" sz="2100" noProof="0" dirty="0"/>
              <a:t> Вы обычно (</a:t>
            </a:r>
            <a:r>
              <a:rPr lang="ru-RU" sz="2100" noProof="0" dirty="0" err="1"/>
              <a:t>fotografovat</a:t>
            </a:r>
            <a:r>
              <a:rPr lang="ru-RU" sz="2100" noProof="0" dirty="0"/>
              <a:t>) на профессиональную камеру или на обычный телефон? </a:t>
            </a:r>
            <a:r>
              <a:rPr lang="ru-RU" sz="2100" b="1" u="none" strike="noStrike" noProof="0" dirty="0">
                <a:effectLst/>
                <a:latin typeface="+mn-lt"/>
              </a:rPr>
              <a:t>8.</a:t>
            </a:r>
            <a:r>
              <a:rPr lang="ru-RU" sz="2100" noProof="0" dirty="0"/>
              <a:t> Местные жители до сих пор шумно (</a:t>
            </a:r>
            <a:r>
              <a:rPr lang="ru-RU" sz="2100" noProof="0" dirty="0" err="1"/>
              <a:t>slavit</a:t>
            </a:r>
            <a:r>
              <a:rPr lang="ru-RU" sz="2100" noProof="0" dirty="0"/>
              <a:t>) этот старый весенний праздник. </a:t>
            </a:r>
            <a:r>
              <a:rPr lang="ru-RU" sz="2100" b="1" u="none" strike="noStrike" noProof="0" dirty="0">
                <a:effectLst/>
                <a:latin typeface="+mn-lt"/>
              </a:rPr>
              <a:t>9.</a:t>
            </a:r>
            <a:r>
              <a:rPr lang="ru-RU" sz="2100" noProof="0" dirty="0"/>
              <a:t> Я всегда внимательно (</a:t>
            </a:r>
            <a:r>
              <a:rPr lang="ru-RU" sz="2100" noProof="0" dirty="0" err="1"/>
              <a:t>slyšet</a:t>
            </a:r>
            <a:r>
              <a:rPr lang="ru-RU" sz="2100" noProof="0" dirty="0"/>
              <a:t>/</a:t>
            </a:r>
            <a:r>
              <a:rPr lang="ru-RU" sz="2100" noProof="0" dirty="0" err="1"/>
              <a:t>poslouchat</a:t>
            </a:r>
            <a:r>
              <a:rPr lang="ru-RU" sz="2100" noProof="0" dirty="0"/>
              <a:t>) прогноз погоды перед тем, как выйти из дома. </a:t>
            </a:r>
            <a:r>
              <a:rPr lang="ru-RU" sz="2100" b="1" u="none" strike="noStrike" noProof="0" dirty="0">
                <a:effectLst/>
                <a:latin typeface="+mn-lt"/>
              </a:rPr>
              <a:t>10.</a:t>
            </a:r>
            <a:r>
              <a:rPr lang="ru-RU" sz="2100" noProof="0" dirty="0"/>
              <a:t> Ты часто (</a:t>
            </a:r>
            <a:r>
              <a:rPr lang="ru-RU" sz="2100" noProof="0" dirty="0" err="1"/>
              <a:t>cestovat</a:t>
            </a:r>
            <a:r>
              <a:rPr lang="ru-RU" sz="2100" noProof="0" dirty="0"/>
              <a:t>) поездом или предпочитаешь летать на самолёте? </a:t>
            </a:r>
            <a:r>
              <a:rPr lang="ru-RU" sz="2100" b="1" u="none" strike="noStrike" noProof="0" dirty="0">
                <a:effectLst/>
                <a:latin typeface="+mn-lt"/>
              </a:rPr>
              <a:t>11.</a:t>
            </a:r>
            <a:r>
              <a:rPr lang="ru-RU" sz="2100" noProof="0" dirty="0"/>
              <a:t> Наша команда сейчас тщательно (</a:t>
            </a:r>
            <a:r>
              <a:rPr lang="ru-RU" sz="2100" noProof="0" dirty="0" err="1"/>
              <a:t>kontrolovat</a:t>
            </a:r>
            <a:r>
              <a:rPr lang="ru-RU" sz="2100" noProof="0" dirty="0"/>
              <a:t>) все документы для налоговой проверки. </a:t>
            </a:r>
            <a:r>
              <a:rPr lang="ru-RU" sz="2100" b="1" u="none" strike="noStrike" noProof="0" dirty="0">
                <a:effectLst/>
                <a:latin typeface="+mn-lt"/>
              </a:rPr>
              <a:t>12.</a:t>
            </a:r>
            <a:r>
              <a:rPr lang="ru-RU" sz="2100" noProof="0" dirty="0"/>
              <a:t> Почему вы так сильно (волноваться = </a:t>
            </a:r>
            <a:r>
              <a:rPr lang="ru-RU" sz="2100" noProof="0" dirty="0" err="1"/>
              <a:t>být</a:t>
            </a:r>
            <a:r>
              <a:rPr lang="ru-RU" sz="2100" noProof="0" dirty="0"/>
              <a:t> </a:t>
            </a:r>
            <a:r>
              <a:rPr lang="ru-RU" sz="2100" noProof="0" dirty="0" err="1"/>
              <a:t>nervózní</a:t>
            </a:r>
            <a:r>
              <a:rPr lang="ru-RU" sz="2100" noProof="0" dirty="0"/>
              <a:t>), когда разговариваете с незнакомцами? </a:t>
            </a:r>
            <a:r>
              <a:rPr lang="ru-RU" sz="2100" b="1" u="none" strike="noStrike" noProof="0" dirty="0">
                <a:effectLst/>
                <a:latin typeface="+mn-lt"/>
              </a:rPr>
              <a:t>13.</a:t>
            </a:r>
            <a:r>
              <a:rPr lang="ru-RU" sz="2100" noProof="0" dirty="0"/>
              <a:t> Мы с братом по выходным (</a:t>
            </a:r>
            <a:r>
              <a:rPr lang="ru-RU" sz="2100" noProof="0" dirty="0" err="1"/>
              <a:t>fotografovat</a:t>
            </a:r>
            <a:r>
              <a:rPr lang="ru-RU" sz="2100" noProof="0" dirty="0"/>
              <a:t>) птиц в ботаническом саду. </a:t>
            </a:r>
            <a:r>
              <a:rPr lang="ru-RU" sz="2100" b="1" u="none" strike="noStrike" noProof="0" dirty="0">
                <a:effectLst/>
                <a:latin typeface="+mn-lt"/>
              </a:rPr>
              <a:t>14.</a:t>
            </a:r>
            <a:r>
              <a:rPr lang="ru-RU" sz="2100" noProof="0" dirty="0"/>
              <a:t> Мой дедушка часто (</a:t>
            </a:r>
            <a:r>
              <a:rPr lang="ru-RU" sz="2100" noProof="0" dirty="0" err="1"/>
              <a:t>radit</a:t>
            </a:r>
            <a:r>
              <a:rPr lang="ru-RU" sz="2100" noProof="0" dirty="0"/>
              <a:t>) мне никогда не спешить с принятием решений.</a:t>
            </a:r>
          </a:p>
        </p:txBody>
      </p:sp>
    </p:spTree>
    <p:extLst>
      <p:ext uri="{BB962C8B-B14F-4D97-AF65-F5344CB8AC3E}">
        <p14:creationId xmlns:p14="http://schemas.microsoft.com/office/powerpoint/2010/main" val="2056459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A6323-1BAC-AAD2-83CD-E7079EE97EE9}"/>
            </a:ext>
          </a:extLst>
        </p:cNvPr>
        <p:cNvGrpSpPr/>
        <p:nvPr/>
      </p:nvGrpSpPr>
      <p:grpSpPr>
        <a:xfrm>
          <a:off x="0" y="0"/>
          <a:ext cx="0" cy="0"/>
          <a:chOff x="0" y="0"/>
          <a:chExt cx="0" cy="0"/>
        </a:xfrm>
      </p:grpSpPr>
      <p:sp>
        <p:nvSpPr>
          <p:cNvPr id="4" name="TextovéPole 3">
            <a:extLst>
              <a:ext uri="{FF2B5EF4-FFF2-40B4-BE49-F238E27FC236}">
                <a16:creationId xmlns:a16="http://schemas.microsoft.com/office/drawing/2014/main" id="{C307C22B-FF0F-F581-E131-BAFA5425E508}"/>
              </a:ext>
            </a:extLst>
          </p:cNvPr>
          <p:cNvSpPr txBox="1"/>
          <p:nvPr/>
        </p:nvSpPr>
        <p:spPr>
          <a:xfrm>
            <a:off x="389541" y="824368"/>
            <a:ext cx="11447783" cy="830997"/>
          </a:xfrm>
          <a:prstGeom prst="rect">
            <a:avLst/>
          </a:prstGeom>
          <a:noFill/>
        </p:spPr>
        <p:txBody>
          <a:bodyPr wrap="square" rtlCol="0">
            <a:spAutoFit/>
          </a:bodyPr>
          <a:lstStyle/>
          <a:p>
            <a:r>
              <a:rPr lang="ru-RU" sz="2400" u="sng" dirty="0">
                <a:solidFill>
                  <a:srgbClr val="FF0000"/>
                </a:solidFill>
                <a:latin typeface="Tahoma" panose="020B0604030504040204" pitchFamily="34" charset="0"/>
                <a:ea typeface="Tahoma" panose="020B0604030504040204" pitchFamily="34" charset="0"/>
                <a:cs typeface="Tahoma" panose="020B0604030504040204" pitchFamily="34" charset="0"/>
              </a:rPr>
              <a:t>Любить</a:t>
            </a:r>
          </a:p>
          <a:p>
            <a:r>
              <a:rPr lang="ru-RU" sz="2400" dirty="0">
                <a:latin typeface="Tahoma" panose="020B0604030504040204" pitchFamily="34" charset="0"/>
                <a:ea typeface="Tahoma" panose="020B0604030504040204" pitchFamily="34" charset="0"/>
                <a:cs typeface="Tahoma" panose="020B0604030504040204" pitchFamily="34" charset="0"/>
              </a:rPr>
              <a:t>Я люб</a:t>
            </a:r>
            <a:r>
              <a:rPr lang="ru-RU" sz="2400" dirty="0">
                <a:solidFill>
                  <a:srgbClr val="FF0000"/>
                </a:solidFill>
                <a:latin typeface="Tahoma" panose="020B0604030504040204" pitchFamily="34" charset="0"/>
                <a:ea typeface="Tahoma" panose="020B0604030504040204" pitchFamily="34" charset="0"/>
                <a:cs typeface="Tahoma" panose="020B0604030504040204" pitchFamily="34" charset="0"/>
              </a:rPr>
              <a:t>л</a:t>
            </a:r>
            <a:r>
              <a:rPr lang="ru-RU" sz="2400" dirty="0">
                <a:latin typeface="Tahoma" panose="020B0604030504040204" pitchFamily="34" charset="0"/>
                <a:ea typeface="Tahoma" panose="020B0604030504040204" pitchFamily="34" charset="0"/>
                <a:cs typeface="Tahoma" panose="020B0604030504040204" pitchFamily="34" charset="0"/>
              </a:rPr>
              <a:t>ю, ты любишь, он любит, мы любим, вы любите, они любят</a:t>
            </a:r>
            <a:endParaRPr lang="cs-CZ" sz="2400" dirty="0">
              <a:latin typeface="Tahoma" panose="020B0604030504040204" pitchFamily="34" charset="0"/>
              <a:ea typeface="Tahoma" panose="020B0604030504040204" pitchFamily="34" charset="0"/>
              <a:cs typeface="Tahoma" panose="020B0604030504040204" pitchFamily="34" charset="0"/>
            </a:endParaRPr>
          </a:p>
        </p:txBody>
      </p:sp>
      <p:sp>
        <p:nvSpPr>
          <p:cNvPr id="6" name="Obdélník 5">
            <a:extLst>
              <a:ext uri="{FF2B5EF4-FFF2-40B4-BE49-F238E27FC236}">
                <a16:creationId xmlns:a16="http://schemas.microsoft.com/office/drawing/2014/main" id="{99A0286D-5E4B-24E3-9ED6-45E014A5CB5B}"/>
              </a:ext>
            </a:extLst>
          </p:cNvPr>
          <p:cNvSpPr/>
          <p:nvPr/>
        </p:nvSpPr>
        <p:spPr>
          <a:xfrm>
            <a:off x="2918898" y="256324"/>
            <a:ext cx="4778872" cy="400110"/>
          </a:xfrm>
          <a:prstGeom prst="rect">
            <a:avLst/>
          </a:prstGeom>
        </p:spPr>
        <p:txBody>
          <a:bodyPr wrap="none">
            <a:spAutoFit/>
          </a:bodyPr>
          <a:lstStyle/>
          <a:p>
            <a:r>
              <a:rPr lang="ru-RU" sz="2000" b="1" dirty="0">
                <a:solidFill>
                  <a:srgbClr val="C00000"/>
                </a:solidFill>
                <a:latin typeface="Tahoma" panose="020B0604030504040204" pitchFamily="34" charset="0"/>
                <a:ea typeface="Tahoma" panose="020B0604030504040204" pitchFamily="34" charset="0"/>
                <a:cs typeface="Tahoma" panose="020B0604030504040204" pitchFamily="34" charset="0"/>
              </a:rPr>
              <a:t>Глаголы  ЛЮБИТЬ, ХОТЕТЬ, МОЧЬ</a:t>
            </a:r>
            <a:endParaRPr lang="cs-CZ"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ovéPole 8">
            <a:extLst>
              <a:ext uri="{FF2B5EF4-FFF2-40B4-BE49-F238E27FC236}">
                <a16:creationId xmlns:a16="http://schemas.microsoft.com/office/drawing/2014/main" id="{EBDF5ABE-8588-8984-AD9C-4A3581196F31}"/>
              </a:ext>
            </a:extLst>
          </p:cNvPr>
          <p:cNvSpPr txBox="1"/>
          <p:nvPr/>
        </p:nvSpPr>
        <p:spPr>
          <a:xfrm>
            <a:off x="249382" y="1772239"/>
            <a:ext cx="11698778" cy="4562788"/>
          </a:xfrm>
          <a:prstGeom prst="rect">
            <a:avLst/>
          </a:prstGeom>
          <a:noFill/>
        </p:spPr>
        <p:txBody>
          <a:bodyPr wrap="square">
            <a:spAutoFit/>
          </a:bodyPr>
          <a:lstStyle/>
          <a:p>
            <a:pPr marL="0" marR="0" algn="just">
              <a:spcBef>
                <a:spcPts val="900"/>
              </a:spcBef>
              <a:spcAft>
                <a:spcPts val="1200"/>
              </a:spcAft>
              <a:buNone/>
            </a:pPr>
            <a:r>
              <a:rPr lang="cs-CZ" sz="2100" b="1" u="none" strike="noStrike" noProof="0" dirty="0">
                <a:effectLst/>
                <a:latin typeface="+mn-lt"/>
              </a:rPr>
              <a:t>Doplňte koncovky přítomného/prostého budoucího času </a:t>
            </a:r>
          </a:p>
          <a:p>
            <a:pPr marL="0" marR="0" algn="just">
              <a:spcBef>
                <a:spcPts val="900"/>
              </a:spcBef>
              <a:spcAft>
                <a:spcPts val="1200"/>
              </a:spcAft>
              <a:buNone/>
            </a:pPr>
            <a:r>
              <a:rPr lang="ru-RU" sz="2100" b="1" u="none" strike="noStrike" noProof="0" dirty="0">
                <a:effectLst/>
                <a:latin typeface="+mn-lt"/>
              </a:rPr>
              <a:t>1.</a:t>
            </a:r>
            <a:r>
              <a:rPr lang="ru-RU" sz="2100" b="0" u="none" strike="noStrike" noProof="0" dirty="0">
                <a:effectLst/>
                <a:latin typeface="+mn-lt"/>
              </a:rPr>
              <a:t> Каждую субботу я долго </a:t>
            </a:r>
            <a:r>
              <a:rPr lang="ru-RU" sz="2100" b="0" u="none" strike="noStrike" noProof="0" dirty="0" err="1">
                <a:effectLst/>
                <a:latin typeface="+mn-lt"/>
              </a:rPr>
              <a:t>сп</a:t>
            </a:r>
            <a:r>
              <a:rPr lang="ru-RU" sz="2100" b="0" u="none" strike="noStrike" noProof="0" dirty="0">
                <a:effectLst/>
                <a:latin typeface="+mn-lt"/>
              </a:rPr>
              <a:t>___ до одиннадцати часов утра. </a:t>
            </a:r>
            <a:r>
              <a:rPr lang="ru-RU" sz="2100" b="0" i="1" u="none" strike="noStrike" noProof="0" dirty="0">
                <a:effectLst/>
                <a:latin typeface="+mn-lt"/>
              </a:rPr>
              <a:t>(спать)</a:t>
            </a:r>
            <a:r>
              <a:rPr lang="ru-RU" sz="2100" b="0" u="none" strike="noStrike" noProof="0" dirty="0">
                <a:effectLst/>
                <a:latin typeface="+mn-lt"/>
              </a:rPr>
              <a:t> </a:t>
            </a:r>
            <a:r>
              <a:rPr lang="ru-RU" sz="2100" b="1" u="none" strike="noStrike" noProof="0" dirty="0">
                <a:effectLst/>
                <a:latin typeface="+mn-lt"/>
              </a:rPr>
              <a:t>2.</a:t>
            </a:r>
            <a:r>
              <a:rPr lang="ru-RU" sz="2100" b="0" u="none" strike="noStrike" noProof="0" dirty="0">
                <a:effectLst/>
                <a:latin typeface="+mn-lt"/>
              </a:rPr>
              <a:t> Скажите, вы часто </a:t>
            </a:r>
            <a:r>
              <a:rPr lang="ru-RU" sz="2100" b="0" u="none" strike="noStrike" noProof="0" dirty="0" err="1">
                <a:effectLst/>
                <a:latin typeface="+mn-lt"/>
              </a:rPr>
              <a:t>гото</a:t>
            </a:r>
            <a:r>
              <a:rPr lang="ru-RU" sz="2100" b="0" u="none" strike="noStrike" noProof="0" dirty="0">
                <a:effectLst/>
                <a:latin typeface="+mn-lt"/>
              </a:rPr>
              <a:t>___ дома традиционные чешские блюда? </a:t>
            </a:r>
            <a:r>
              <a:rPr lang="ru-RU" sz="2100" b="0" i="1" u="none" strike="noStrike" noProof="0" dirty="0">
                <a:effectLst/>
                <a:latin typeface="+mn-lt"/>
              </a:rPr>
              <a:t>(готовить)</a:t>
            </a:r>
            <a:r>
              <a:rPr lang="ru-RU" sz="2100" b="0" u="none" strike="noStrike" noProof="0" dirty="0">
                <a:effectLst/>
                <a:latin typeface="+mn-lt"/>
              </a:rPr>
              <a:t> </a:t>
            </a:r>
            <a:r>
              <a:rPr lang="ru-RU" sz="2100" b="1" u="none" strike="noStrike" noProof="0" dirty="0">
                <a:effectLst/>
                <a:latin typeface="+mn-lt"/>
              </a:rPr>
              <a:t>3.</a:t>
            </a:r>
            <a:r>
              <a:rPr lang="ru-RU" sz="2100" b="0" u="none" strike="noStrike" noProof="0" dirty="0">
                <a:effectLst/>
                <a:latin typeface="+mn-lt"/>
              </a:rPr>
              <a:t> Не переживайте, я </a:t>
            </a:r>
            <a:r>
              <a:rPr lang="ru-RU" sz="2100" b="0" u="none" strike="noStrike" noProof="0" dirty="0" err="1">
                <a:effectLst/>
                <a:latin typeface="+mn-lt"/>
              </a:rPr>
              <a:t>офор</a:t>
            </a:r>
            <a:r>
              <a:rPr lang="ru-RU" sz="2100" b="0" u="none" strike="noStrike" noProof="0" dirty="0">
                <a:effectLst/>
                <a:latin typeface="+mn-lt"/>
              </a:rPr>
              <a:t>___ визу уже на следующей неделе. </a:t>
            </a:r>
            <a:r>
              <a:rPr lang="ru-RU" sz="2100" b="0" i="1" u="none" strike="noStrike" noProof="0" dirty="0">
                <a:effectLst/>
                <a:latin typeface="+mn-lt"/>
              </a:rPr>
              <a:t>(оформить)</a:t>
            </a:r>
            <a:r>
              <a:rPr lang="ru-RU" sz="2100" b="0" u="none" strike="noStrike" noProof="0" dirty="0">
                <a:effectLst/>
                <a:latin typeface="+mn-lt"/>
              </a:rPr>
              <a:t> </a:t>
            </a:r>
            <a:r>
              <a:rPr lang="ru-RU" sz="2100" b="1" u="none" strike="noStrike" noProof="0" dirty="0">
                <a:effectLst/>
                <a:latin typeface="+mn-lt"/>
              </a:rPr>
              <a:t>4.</a:t>
            </a:r>
            <a:r>
              <a:rPr lang="ru-RU" sz="2100" b="0" u="none" strike="noStrike" noProof="0" dirty="0">
                <a:effectLst/>
                <a:latin typeface="+mn-lt"/>
              </a:rPr>
              <a:t> Мой маленький сын всегда крепко </a:t>
            </a:r>
            <a:r>
              <a:rPr lang="ru-RU" sz="2100" b="0" u="none" strike="noStrike" noProof="0" dirty="0" err="1">
                <a:effectLst/>
                <a:latin typeface="+mn-lt"/>
              </a:rPr>
              <a:t>сп</a:t>
            </a:r>
            <a:r>
              <a:rPr lang="ru-RU" sz="2100" b="0" u="none" strike="noStrike" noProof="0" dirty="0">
                <a:effectLst/>
                <a:latin typeface="+mn-lt"/>
              </a:rPr>
              <a:t>___ после долгой прогулки. </a:t>
            </a:r>
            <a:r>
              <a:rPr lang="ru-RU" sz="2100" b="0" i="1" u="none" strike="noStrike" noProof="0" dirty="0">
                <a:effectLst/>
                <a:latin typeface="+mn-lt"/>
              </a:rPr>
              <a:t>(спать)</a:t>
            </a:r>
            <a:r>
              <a:rPr lang="ru-RU" sz="2100" b="0" u="none" strike="noStrike" noProof="0" dirty="0">
                <a:effectLst/>
                <a:latin typeface="+mn-lt"/>
              </a:rPr>
              <a:t> </a:t>
            </a:r>
            <a:r>
              <a:rPr lang="ru-RU" sz="2100" b="1" u="none" strike="noStrike" noProof="0" dirty="0">
                <a:effectLst/>
                <a:latin typeface="+mn-lt"/>
              </a:rPr>
              <a:t>5.</a:t>
            </a:r>
            <a:r>
              <a:rPr lang="ru-RU" sz="2100" b="0" u="none" strike="noStrike" noProof="0" dirty="0">
                <a:effectLst/>
                <a:latin typeface="+mn-lt"/>
              </a:rPr>
              <a:t> Я всегда ста___ свой телефон на беззвучный режим во время лекций. </a:t>
            </a:r>
            <a:r>
              <a:rPr lang="ru-RU" sz="2100" b="0" i="1" u="none" strike="noStrike" noProof="0" dirty="0">
                <a:effectLst/>
                <a:latin typeface="+mn-lt"/>
              </a:rPr>
              <a:t>(ставить)</a:t>
            </a:r>
            <a:r>
              <a:rPr lang="ru-RU" sz="2100" b="0" u="none" strike="noStrike" noProof="0" dirty="0">
                <a:effectLst/>
                <a:latin typeface="+mn-lt"/>
              </a:rPr>
              <a:t> </a:t>
            </a:r>
            <a:r>
              <a:rPr lang="ru-RU" sz="2100" b="1" u="none" strike="noStrike" noProof="0" dirty="0">
                <a:effectLst/>
                <a:latin typeface="+mn-lt"/>
              </a:rPr>
              <a:t>6.</a:t>
            </a:r>
            <a:r>
              <a:rPr lang="ru-RU" sz="2100" b="0" u="none" strike="noStrike" noProof="0" dirty="0">
                <a:effectLst/>
                <a:latin typeface="+mn-lt"/>
              </a:rPr>
              <a:t> Почему ты никогда не ста___ машину на эту бесплатную парковку? </a:t>
            </a:r>
            <a:r>
              <a:rPr lang="ru-RU" sz="2100" b="0" i="1" u="none" strike="noStrike" noProof="0" dirty="0">
                <a:effectLst/>
                <a:latin typeface="+mn-lt"/>
              </a:rPr>
              <a:t>(ставить)</a:t>
            </a:r>
            <a:r>
              <a:rPr lang="ru-RU" sz="2100" b="0" u="none" strike="noStrike" noProof="0" dirty="0">
                <a:effectLst/>
                <a:latin typeface="+mn-lt"/>
              </a:rPr>
              <a:t> </a:t>
            </a:r>
            <a:r>
              <a:rPr lang="ru-RU" sz="2100" b="1" u="none" strike="noStrike" noProof="0" dirty="0">
                <a:effectLst/>
                <a:latin typeface="+mn-lt"/>
              </a:rPr>
              <a:t>7.</a:t>
            </a:r>
            <a:r>
              <a:rPr lang="ru-RU" sz="2100" b="0" u="none" strike="noStrike" noProof="0" dirty="0">
                <a:effectLst/>
                <a:latin typeface="+mn-lt"/>
              </a:rPr>
              <a:t> Каждое утро я </a:t>
            </a:r>
            <a:r>
              <a:rPr lang="ru-RU" sz="2100" b="0" u="none" strike="noStrike" noProof="0" dirty="0" err="1">
                <a:effectLst/>
                <a:latin typeface="+mn-lt"/>
              </a:rPr>
              <a:t>кор</a:t>
            </a:r>
            <a:r>
              <a:rPr lang="ru-RU" sz="2100" b="0" u="none" strike="noStrike" noProof="0" dirty="0">
                <a:effectLst/>
                <a:latin typeface="+mn-lt"/>
              </a:rPr>
              <a:t>___ своего любимого кота вкусным кормом. </a:t>
            </a:r>
            <a:r>
              <a:rPr lang="ru-RU" sz="2100" b="0" i="1" u="none" strike="noStrike" noProof="0" dirty="0">
                <a:effectLst/>
                <a:latin typeface="+mn-lt"/>
              </a:rPr>
              <a:t>(кормить)</a:t>
            </a:r>
            <a:r>
              <a:rPr lang="ru-RU" sz="2100" b="0" u="none" strike="noStrike" noProof="0" dirty="0">
                <a:effectLst/>
                <a:latin typeface="+mn-lt"/>
              </a:rPr>
              <a:t> </a:t>
            </a:r>
            <a:r>
              <a:rPr lang="ru-RU" sz="2100" b="1" u="none" strike="noStrike" noProof="0" dirty="0">
                <a:effectLst/>
                <a:latin typeface="+mn-lt"/>
              </a:rPr>
              <a:t>8.</a:t>
            </a:r>
            <a:r>
              <a:rPr lang="ru-RU" sz="2100" b="0" u="none" strike="noStrike" noProof="0" dirty="0">
                <a:effectLst/>
                <a:latin typeface="+mn-lt"/>
              </a:rPr>
              <a:t> Мы с радостью </a:t>
            </a:r>
            <a:r>
              <a:rPr lang="ru-RU" sz="2100" b="0" u="none" strike="noStrike" noProof="0" dirty="0" err="1">
                <a:effectLst/>
                <a:latin typeface="+mn-lt"/>
              </a:rPr>
              <a:t>поздрав</a:t>
            </a:r>
            <a:r>
              <a:rPr lang="ru-RU" sz="2100" b="0" u="none" strike="noStrike" noProof="0" dirty="0">
                <a:effectLst/>
                <a:latin typeface="+mn-lt"/>
              </a:rPr>
              <a:t>___ нашего любимого преподавателя с праздником. </a:t>
            </a:r>
            <a:r>
              <a:rPr lang="ru-RU" sz="2100" b="0" i="1" u="none" strike="noStrike" noProof="0" dirty="0">
                <a:effectLst/>
                <a:latin typeface="+mn-lt"/>
              </a:rPr>
              <a:t>(поздравить)</a:t>
            </a:r>
            <a:r>
              <a:rPr lang="ru-RU" sz="2100" b="0" u="none" strike="noStrike" noProof="0" dirty="0">
                <a:effectLst/>
                <a:latin typeface="+mn-lt"/>
              </a:rPr>
              <a:t> </a:t>
            </a:r>
            <a:r>
              <a:rPr lang="ru-RU" sz="2100" b="1" u="none" strike="noStrike" noProof="0" dirty="0">
                <a:effectLst/>
                <a:latin typeface="+mn-lt"/>
              </a:rPr>
              <a:t>9.</a:t>
            </a:r>
            <a:r>
              <a:rPr lang="ru-RU" sz="2100" b="0" u="none" strike="noStrike" noProof="0" dirty="0">
                <a:effectLst/>
                <a:latin typeface="+mn-lt"/>
              </a:rPr>
              <a:t> Я </a:t>
            </a:r>
            <a:r>
              <a:rPr lang="ru-RU" sz="2100" b="0" u="none" strike="noStrike" noProof="0" dirty="0" err="1">
                <a:effectLst/>
                <a:latin typeface="+mn-lt"/>
              </a:rPr>
              <a:t>знако</a:t>
            </a:r>
            <a:r>
              <a:rPr lang="ru-RU" sz="2100" b="0" u="none" strike="noStrike" noProof="0" dirty="0">
                <a:effectLst/>
                <a:latin typeface="+mn-lt"/>
              </a:rPr>
              <a:t>___ иностранных студентов с правилами нашей академии. </a:t>
            </a:r>
            <a:r>
              <a:rPr lang="ru-RU" sz="2100" b="0" i="1" u="none" strike="noStrike" noProof="0" dirty="0">
                <a:effectLst/>
                <a:latin typeface="+mn-lt"/>
              </a:rPr>
              <a:t>(знакомить)</a:t>
            </a:r>
            <a:r>
              <a:rPr lang="ru-RU" sz="2100" b="0" u="none" strike="noStrike" noProof="0" dirty="0">
                <a:effectLst/>
                <a:latin typeface="+mn-lt"/>
              </a:rPr>
              <a:t> </a:t>
            </a:r>
            <a:r>
              <a:rPr lang="ru-RU" sz="2100" b="1" u="none" strike="noStrike" noProof="0" dirty="0">
                <a:effectLst/>
                <a:latin typeface="+mn-lt"/>
              </a:rPr>
              <a:t>10.</a:t>
            </a:r>
            <a:r>
              <a:rPr lang="ru-RU" sz="2100" b="0" u="none" strike="noStrike" noProof="0" dirty="0">
                <a:effectLst/>
                <a:latin typeface="+mn-lt"/>
              </a:rPr>
              <a:t> Эти компании всегда официально </a:t>
            </a:r>
            <a:r>
              <a:rPr lang="ru-RU" sz="2100" b="0" u="none" strike="noStrike" noProof="0" dirty="0" err="1">
                <a:effectLst/>
                <a:latin typeface="+mn-lt"/>
              </a:rPr>
              <a:t>офор</a:t>
            </a:r>
            <a:r>
              <a:rPr lang="ru-RU" sz="2100" b="0" u="none" strike="noStrike" noProof="0" dirty="0">
                <a:effectLst/>
                <a:latin typeface="+mn-lt"/>
              </a:rPr>
              <a:t>___ своих сотрудников на работу. </a:t>
            </a:r>
            <a:r>
              <a:rPr lang="ru-RU" sz="2100" b="0" i="1" u="none" strike="noStrike" noProof="0" dirty="0">
                <a:effectLst/>
                <a:latin typeface="+mn-lt"/>
              </a:rPr>
              <a:t>(оформить)</a:t>
            </a:r>
            <a:r>
              <a:rPr lang="ru-RU" sz="2100" b="0" u="none" strike="noStrike" noProof="0" dirty="0">
                <a:effectLst/>
                <a:latin typeface="+mn-lt"/>
              </a:rPr>
              <a:t> </a:t>
            </a:r>
            <a:r>
              <a:rPr lang="ru-RU" sz="2100" b="1" u="none" strike="noStrike" noProof="0" dirty="0">
                <a:effectLst/>
                <a:latin typeface="+mn-lt"/>
              </a:rPr>
              <a:t>11.</a:t>
            </a:r>
            <a:r>
              <a:rPr lang="ru-RU" sz="2100" b="0" u="none" strike="noStrike" noProof="0" dirty="0">
                <a:effectLst/>
                <a:latin typeface="+mn-lt"/>
              </a:rPr>
              <a:t> Я очень сильно торо___</a:t>
            </a:r>
            <a:r>
              <a:rPr lang="ru-RU" sz="2100" b="0" u="none" strike="noStrike" noProof="0" dirty="0" err="1">
                <a:effectLst/>
                <a:latin typeface="+mn-lt"/>
              </a:rPr>
              <a:t>сь</a:t>
            </a:r>
            <a:r>
              <a:rPr lang="ru-RU" sz="2100" b="0" u="none" strike="noStrike" noProof="0" dirty="0">
                <a:effectLst/>
                <a:latin typeface="+mn-lt"/>
              </a:rPr>
              <a:t>, потому что мой поезд уходит через пять минут. </a:t>
            </a:r>
            <a:r>
              <a:rPr lang="ru-RU" sz="2100" b="0" i="1" u="none" strike="noStrike" noProof="0" dirty="0">
                <a:effectLst/>
                <a:latin typeface="+mn-lt"/>
              </a:rPr>
              <a:t>(торопиться)</a:t>
            </a:r>
            <a:r>
              <a:rPr lang="ru-RU" sz="2100" b="0" u="none" strike="noStrike" noProof="0" dirty="0">
                <a:effectLst/>
                <a:latin typeface="+mn-lt"/>
              </a:rPr>
              <a:t> </a:t>
            </a:r>
            <a:r>
              <a:rPr lang="ru-RU" sz="2100" b="1" u="none" strike="noStrike" noProof="0" dirty="0">
                <a:effectLst/>
                <a:latin typeface="+mn-lt"/>
              </a:rPr>
              <a:t>12.</a:t>
            </a:r>
            <a:r>
              <a:rPr lang="ru-RU" sz="2100" b="0" u="none" strike="noStrike" noProof="0" dirty="0">
                <a:effectLst/>
                <a:latin typeface="+mn-lt"/>
              </a:rPr>
              <a:t> Мои друзья сейчас активно ко___ деньги на покупку нового автомобиля. </a:t>
            </a:r>
            <a:r>
              <a:rPr lang="ru-RU" sz="2100" b="0" i="1" u="none" strike="noStrike" noProof="0" dirty="0">
                <a:effectLst/>
                <a:latin typeface="+mn-lt"/>
              </a:rPr>
              <a:t>(копить)</a:t>
            </a:r>
            <a:r>
              <a:rPr lang="ru-RU" sz="2100" b="0" u="none" strike="noStrike" noProof="0" dirty="0">
                <a:effectLst/>
                <a:latin typeface="+mn-lt"/>
              </a:rPr>
              <a:t> </a:t>
            </a:r>
            <a:r>
              <a:rPr lang="ru-RU" sz="2100" b="1" u="none" strike="noStrike" noProof="0" dirty="0">
                <a:effectLst/>
                <a:latin typeface="+mn-lt"/>
              </a:rPr>
              <a:t>13.</a:t>
            </a:r>
            <a:r>
              <a:rPr lang="ru-RU" sz="2100" b="0" u="none" strike="noStrike" noProof="0" dirty="0">
                <a:effectLst/>
                <a:latin typeface="+mn-lt"/>
              </a:rPr>
              <a:t> Я обычно </a:t>
            </a:r>
            <a:r>
              <a:rPr lang="ru-RU" sz="2100" b="0" u="none" strike="noStrike" noProof="0" dirty="0" err="1">
                <a:effectLst/>
                <a:latin typeface="+mn-lt"/>
              </a:rPr>
              <a:t>гото</a:t>
            </a:r>
            <a:r>
              <a:rPr lang="ru-RU" sz="2100" b="0" u="none" strike="noStrike" noProof="0" dirty="0">
                <a:effectLst/>
                <a:latin typeface="+mn-lt"/>
              </a:rPr>
              <a:t>___ ужин на всю компанию сам. </a:t>
            </a:r>
            <a:r>
              <a:rPr lang="ru-RU" sz="2100" b="0" i="1" u="none" strike="noStrike" noProof="0" dirty="0">
                <a:effectLst/>
                <a:latin typeface="+mn-lt"/>
              </a:rPr>
              <a:t>(готовить)</a:t>
            </a:r>
            <a:r>
              <a:rPr lang="ru-RU" sz="2100" b="0" u="none" strike="noStrike" noProof="0" dirty="0">
                <a:effectLst/>
                <a:latin typeface="+mn-lt"/>
              </a:rPr>
              <a:t> </a:t>
            </a:r>
            <a:r>
              <a:rPr lang="ru-RU" sz="2100" b="1" u="none" strike="noStrike" noProof="0" dirty="0">
                <a:effectLst/>
                <a:latin typeface="+mn-lt"/>
              </a:rPr>
              <a:t>14.</a:t>
            </a:r>
            <a:r>
              <a:rPr lang="ru-RU" sz="2100" b="0" u="none" strike="noStrike" noProof="0" dirty="0">
                <a:effectLst/>
                <a:latin typeface="+mn-lt"/>
              </a:rPr>
              <a:t> Дедушка громко шу___ на кухне, когда рано утром заваривает себе чай. </a:t>
            </a:r>
            <a:r>
              <a:rPr lang="ru-RU" sz="2100" b="0" i="1" u="none" strike="noStrike" noProof="0" dirty="0">
                <a:effectLst/>
                <a:latin typeface="+mn-lt"/>
              </a:rPr>
              <a:t>(шуметь)</a:t>
            </a:r>
            <a:endParaRPr lang="ru-RU" sz="2100" b="0" u="none" strike="noStrike" noProof="0" dirty="0">
              <a:effectLst/>
              <a:latin typeface="Google Sans"/>
            </a:endParaRPr>
          </a:p>
        </p:txBody>
      </p:sp>
    </p:spTree>
    <p:extLst>
      <p:ext uri="{BB962C8B-B14F-4D97-AF65-F5344CB8AC3E}">
        <p14:creationId xmlns:p14="http://schemas.microsoft.com/office/powerpoint/2010/main" val="1951933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8C1A4FF-6234-6105-C4D4-CA14330A3817}"/>
              </a:ext>
            </a:extLst>
          </p:cNvPr>
          <p:cNvSpPr txBox="1"/>
          <p:nvPr/>
        </p:nvSpPr>
        <p:spPr>
          <a:xfrm>
            <a:off x="9908770" y="68793"/>
            <a:ext cx="2283230" cy="5509200"/>
          </a:xfrm>
          <a:prstGeom prst="rect">
            <a:avLst/>
          </a:prstGeom>
          <a:noFill/>
          <a:ln>
            <a:solidFill>
              <a:srgbClr val="C00000"/>
            </a:solidFill>
          </a:ln>
        </p:spPr>
        <p:txBody>
          <a:bodyPr wrap="square">
            <a:spAutoFit/>
          </a:bodyPr>
          <a:lstStyle/>
          <a:p>
            <a:r>
              <a:rPr lang="ru-RU" sz="2200" u="sng" dirty="0">
                <a:solidFill>
                  <a:srgbClr val="FF0000"/>
                </a:solidFill>
                <a:latin typeface="Tahoma" panose="020B0604030504040204" pitchFamily="34" charset="0"/>
                <a:ea typeface="Tahoma" panose="020B0604030504040204" pitchFamily="34" charset="0"/>
                <a:cs typeface="Tahoma" panose="020B0604030504040204" pitchFamily="34" charset="0"/>
              </a:rPr>
              <a:t>Мочь</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Я могу.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Мы можем.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Ты можешь.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Вы можете.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Он (она) может.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Они могут.</a:t>
            </a:r>
            <a:r>
              <a:rPr lang="ru-RU" sz="2200" dirty="0">
                <a:solidFill>
                  <a:srgbClr val="000000"/>
                </a:solidFill>
                <a:latin typeface="Courier New" panose="02070309020205020404" pitchFamily="49" charset="0"/>
              </a:rPr>
              <a:t> </a:t>
            </a:r>
          </a:p>
          <a:p>
            <a:endParaRPr lang="ru-RU" sz="2200" dirty="0">
              <a:solidFill>
                <a:srgbClr val="000000"/>
              </a:solidFill>
              <a:latin typeface="Courier New" panose="02070309020205020404" pitchFamily="49" charset="0"/>
            </a:endParaRPr>
          </a:p>
          <a:p>
            <a:r>
              <a:rPr lang="ru-RU" sz="2200" u="sng" dirty="0">
                <a:solidFill>
                  <a:srgbClr val="FF0000"/>
                </a:solidFill>
                <a:latin typeface="Tahoma" panose="020B0604030504040204" pitchFamily="34" charset="0"/>
                <a:ea typeface="Tahoma" panose="020B0604030504040204" pitchFamily="34" charset="0"/>
                <a:cs typeface="Tahoma" panose="020B0604030504040204" pitchFamily="34" charset="0"/>
              </a:rPr>
              <a:t>Хотеть</a:t>
            </a:r>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Я хочу.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Мы хотим.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Ты хочешь.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Вы хотите.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Он (она) хочет. </a:t>
            </a:r>
          </a:p>
          <a:p>
            <a:r>
              <a:rPr lang="ru-RU" sz="2200" dirty="0">
                <a:solidFill>
                  <a:srgbClr val="000000"/>
                </a:solidFill>
                <a:latin typeface="Tahoma" panose="020B0604030504040204" pitchFamily="34" charset="0"/>
                <a:ea typeface="Tahoma" panose="020B0604030504040204" pitchFamily="34" charset="0"/>
                <a:cs typeface="Tahoma" panose="020B0604030504040204" pitchFamily="34" charset="0"/>
              </a:rPr>
              <a:t>Они хотят.</a:t>
            </a:r>
            <a:endParaRPr lang="cs-CZ" sz="2200" dirty="0">
              <a:latin typeface="Tahoma" panose="020B0604030504040204" pitchFamily="34" charset="0"/>
              <a:ea typeface="Tahoma" panose="020B0604030504040204" pitchFamily="34" charset="0"/>
              <a:cs typeface="Tahoma" panose="020B0604030504040204" pitchFamily="34" charset="0"/>
            </a:endParaRPr>
          </a:p>
          <a:p>
            <a:endParaRPr lang="cs-CZ" sz="2200" dirty="0"/>
          </a:p>
        </p:txBody>
      </p:sp>
      <p:sp>
        <p:nvSpPr>
          <p:cNvPr id="5" name="TextovéPole 4">
            <a:extLst>
              <a:ext uri="{FF2B5EF4-FFF2-40B4-BE49-F238E27FC236}">
                <a16:creationId xmlns:a16="http://schemas.microsoft.com/office/drawing/2014/main" id="{B5013635-DD93-45C0-A6BC-517169562E70}"/>
              </a:ext>
            </a:extLst>
          </p:cNvPr>
          <p:cNvSpPr txBox="1"/>
          <p:nvPr/>
        </p:nvSpPr>
        <p:spPr>
          <a:xfrm>
            <a:off x="162098" y="68793"/>
            <a:ext cx="9635837" cy="6501780"/>
          </a:xfrm>
          <a:prstGeom prst="rect">
            <a:avLst/>
          </a:prstGeom>
          <a:noFill/>
        </p:spPr>
        <p:txBody>
          <a:bodyPr wrap="square">
            <a:spAutoFit/>
          </a:bodyPr>
          <a:lstStyle/>
          <a:p>
            <a:pPr marL="0" marR="0" algn="just">
              <a:spcBef>
                <a:spcPts val="900"/>
              </a:spcBef>
              <a:spcAft>
                <a:spcPts val="1200"/>
              </a:spcAft>
              <a:buNone/>
            </a:pPr>
            <a:r>
              <a:rPr lang="cs-CZ" sz="2100" b="1" u="none" strike="noStrike" noProof="0" dirty="0">
                <a:effectLst/>
                <a:latin typeface="+mn-lt"/>
              </a:rPr>
              <a:t>Doplňte koncovky přítomného/prostého budoucího času. Potom nahraďte přítomný čas minulým</a:t>
            </a:r>
            <a:endParaRPr lang="cs-CZ" sz="2100" b="0" u="none" strike="noStrike" noProof="0" dirty="0">
              <a:effectLst/>
              <a:latin typeface="+mn-lt"/>
            </a:endParaRPr>
          </a:p>
          <a:p>
            <a:pPr marL="0" marR="0" algn="just">
              <a:spcBef>
                <a:spcPts val="900"/>
              </a:spcBef>
              <a:spcAft>
                <a:spcPts val="1200"/>
              </a:spcAft>
              <a:buNone/>
            </a:pPr>
            <a:r>
              <a:rPr lang="ru-RU" sz="2100" b="1" u="none" strike="noStrike" noProof="0" dirty="0">
                <a:effectLst/>
                <a:latin typeface="+mn-lt"/>
              </a:rPr>
              <a:t>1.</a:t>
            </a:r>
            <a:r>
              <a:rPr lang="ru-RU" sz="2100" b="0" u="none" strike="noStrike" noProof="0" dirty="0">
                <a:effectLst/>
                <a:latin typeface="+mn-lt"/>
              </a:rPr>
              <a:t> Извините, я сейчас не (мочь) говорить, потому что я на уроке. </a:t>
            </a:r>
            <a:r>
              <a:rPr lang="ru-RU" sz="2100" b="1" u="none" strike="noStrike" noProof="0" dirty="0">
                <a:effectLst/>
                <a:latin typeface="+mn-lt"/>
              </a:rPr>
              <a:t>2.</a:t>
            </a:r>
            <a:r>
              <a:rPr lang="ru-RU" sz="2100" b="0" u="none" strike="noStrike" noProof="0" dirty="0">
                <a:effectLst/>
                <a:latin typeface="+mn-lt"/>
              </a:rPr>
              <a:t> Мой брат (хотеть) купить новый ноутбук для работы. </a:t>
            </a:r>
            <a:r>
              <a:rPr lang="ru-RU" sz="2100" b="1" u="none" strike="noStrike" noProof="0" dirty="0">
                <a:effectLst/>
                <a:latin typeface="+mn-lt"/>
              </a:rPr>
              <a:t>3.</a:t>
            </a:r>
            <a:r>
              <a:rPr lang="ru-RU" sz="2100" b="0" u="none" strike="noStrike" noProof="0" dirty="0">
                <a:effectLst/>
                <a:latin typeface="+mn-lt"/>
              </a:rPr>
              <a:t> Скажите, вы (мочь) перевести этот текст на чешский язык? </a:t>
            </a:r>
            <a:r>
              <a:rPr lang="ru-RU" sz="2100" b="1" u="none" strike="noStrike" noProof="0" dirty="0">
                <a:effectLst/>
                <a:latin typeface="+mn-lt"/>
              </a:rPr>
              <a:t>4.</a:t>
            </a:r>
            <a:r>
              <a:rPr lang="ru-RU" sz="2100" b="0" u="none" strike="noStrike" noProof="0" dirty="0">
                <a:effectLst/>
                <a:latin typeface="+mn-lt"/>
              </a:rPr>
              <a:t> Мы очень (хотеть) поехать в отпуск на море этим летом. </a:t>
            </a:r>
            <a:r>
              <a:rPr lang="ru-RU" sz="2100" b="1" u="none" strike="noStrike" noProof="0" dirty="0">
                <a:effectLst/>
                <a:latin typeface="+mn-lt"/>
              </a:rPr>
              <a:t>5.</a:t>
            </a:r>
            <a:r>
              <a:rPr lang="ru-RU" sz="2100" b="0" u="none" strike="noStrike" noProof="0" dirty="0">
                <a:effectLst/>
                <a:latin typeface="+mn-lt"/>
              </a:rPr>
              <a:t> Мои друзья часто (мочь) помочь мне с ремонтом по выходным. </a:t>
            </a:r>
            <a:r>
              <a:rPr lang="ru-RU" sz="2100" b="1" u="none" strike="noStrike" noProof="0" dirty="0">
                <a:effectLst/>
                <a:latin typeface="+mn-lt"/>
              </a:rPr>
              <a:t>6.</a:t>
            </a:r>
            <a:r>
              <a:rPr lang="ru-RU" sz="2100" b="0" u="none" strike="noStrike" noProof="0" dirty="0">
                <a:effectLst/>
                <a:latin typeface="+mn-lt"/>
              </a:rPr>
              <a:t> Ты действительно (хотеть) бросить эту интересную работу? </a:t>
            </a:r>
            <a:r>
              <a:rPr lang="ru-RU" sz="2100" b="1" u="none" strike="noStrike" noProof="0" dirty="0">
                <a:effectLst/>
                <a:latin typeface="+mn-lt"/>
              </a:rPr>
              <a:t>7.</a:t>
            </a:r>
            <a:r>
              <a:rPr lang="ru-RU" sz="2100" b="0" u="none" strike="noStrike" noProof="0" dirty="0">
                <a:effectLst/>
                <a:latin typeface="+mn-lt"/>
              </a:rPr>
              <a:t> Извини, но ты не (мочь) курить в этом общественном месте. </a:t>
            </a:r>
            <a:r>
              <a:rPr lang="ru-RU" sz="2100" b="1" u="none" strike="noStrike" noProof="0" dirty="0">
                <a:effectLst/>
                <a:latin typeface="+mn-lt"/>
              </a:rPr>
              <a:t>8.</a:t>
            </a:r>
            <a:r>
              <a:rPr lang="ru-RU" sz="2100" b="0" u="none" strike="noStrike" noProof="0" dirty="0">
                <a:effectLst/>
                <a:latin typeface="+mn-lt"/>
              </a:rPr>
              <a:t> Наша кошка всегда (хотеть) играть именно тогда, когда я сплю. </a:t>
            </a:r>
            <a:r>
              <a:rPr lang="ru-RU" sz="2100" b="1" u="none" strike="noStrike" noProof="0" dirty="0">
                <a:effectLst/>
                <a:latin typeface="+mn-lt"/>
              </a:rPr>
              <a:t>9.</a:t>
            </a:r>
            <a:r>
              <a:rPr lang="ru-RU" sz="2100" b="0" u="none" strike="noStrike" noProof="0" dirty="0">
                <a:effectLst/>
                <a:latin typeface="+mn-lt"/>
              </a:rPr>
              <a:t> Дети, почему вы не (хотеть) есть этот вкусный овощной суп? </a:t>
            </a:r>
            <a:r>
              <a:rPr lang="ru-RU" sz="2100" b="1" u="none" strike="noStrike" noProof="0" dirty="0">
                <a:effectLst/>
                <a:latin typeface="+mn-lt"/>
              </a:rPr>
              <a:t>10.</a:t>
            </a:r>
            <a:r>
              <a:rPr lang="ru-RU" sz="2100" b="0" u="none" strike="noStrike" noProof="0" dirty="0">
                <a:effectLst/>
                <a:latin typeface="+mn-lt"/>
              </a:rPr>
              <a:t> К сожалению, сегодня они не (мочь) прийти на нашу встречу. </a:t>
            </a:r>
            <a:r>
              <a:rPr lang="ru-RU" sz="2100" b="1" u="none" strike="noStrike" noProof="0" dirty="0">
                <a:effectLst/>
                <a:latin typeface="+mn-lt"/>
              </a:rPr>
              <a:t>11.</a:t>
            </a:r>
            <a:r>
              <a:rPr lang="ru-RU" sz="2100" b="0" u="none" strike="noStrike" noProof="0" dirty="0">
                <a:effectLst/>
                <a:latin typeface="+mn-lt"/>
              </a:rPr>
              <a:t> Скажи честно, что ты (хотеть) получить на день рождения? </a:t>
            </a:r>
            <a:r>
              <a:rPr lang="ru-RU" sz="2100" b="1" u="none" strike="noStrike" noProof="0" dirty="0">
                <a:effectLst/>
                <a:latin typeface="+mn-lt"/>
              </a:rPr>
              <a:t>12.</a:t>
            </a:r>
            <a:r>
              <a:rPr lang="ru-RU" sz="2100" b="0" u="none" strike="noStrike" noProof="0" dirty="0">
                <a:effectLst/>
                <a:latin typeface="+mn-lt"/>
              </a:rPr>
              <a:t> Я очень (хотеть) выучить русский язык как можно быстрее. </a:t>
            </a:r>
            <a:r>
              <a:rPr lang="ru-RU" sz="2100" b="1" u="none" strike="noStrike" noProof="0" dirty="0">
                <a:effectLst/>
                <a:latin typeface="+mn-lt"/>
              </a:rPr>
              <a:t>13.</a:t>
            </a:r>
            <a:r>
              <a:rPr lang="ru-RU" sz="2100" b="0" u="none" strike="noStrike" noProof="0" dirty="0">
                <a:effectLst/>
                <a:latin typeface="+mn-lt"/>
              </a:rPr>
              <a:t> Посмотрите на улицу: мы не (мочь) гулять без зонта, там сильный дождь. </a:t>
            </a:r>
            <a:r>
              <a:rPr lang="ru-RU" sz="2100" b="1" u="none" strike="noStrike" noProof="0" dirty="0">
                <a:effectLst/>
                <a:latin typeface="+mn-lt"/>
              </a:rPr>
              <a:t>14.</a:t>
            </a:r>
            <a:r>
              <a:rPr lang="ru-RU" sz="2100" b="0" u="none" strike="noStrike" noProof="0" dirty="0">
                <a:effectLst/>
                <a:latin typeface="+mn-lt"/>
              </a:rPr>
              <a:t> Этот известный профессор (мочь) ответить на любой сложный вопрос. </a:t>
            </a:r>
            <a:r>
              <a:rPr lang="ru-RU" sz="2100" b="1" u="none" strike="noStrike" noProof="0" dirty="0">
                <a:effectLst/>
                <a:latin typeface="+mn-lt"/>
              </a:rPr>
              <a:t>15.</a:t>
            </a:r>
            <a:r>
              <a:rPr lang="ru-RU" sz="2100" b="0" u="none" strike="noStrike" noProof="0" dirty="0">
                <a:effectLst/>
                <a:latin typeface="+mn-lt"/>
              </a:rPr>
              <a:t> Мои родители (хотеть) переехать жить за город в следующем году. </a:t>
            </a:r>
            <a:r>
              <a:rPr lang="ru-RU" sz="2100" b="1" u="none" strike="noStrike" noProof="0" dirty="0">
                <a:effectLst/>
                <a:latin typeface="+mn-lt"/>
              </a:rPr>
              <a:t>16.</a:t>
            </a:r>
            <a:r>
              <a:rPr lang="ru-RU" sz="2100" b="0" u="none" strike="noStrike" noProof="0" dirty="0">
                <a:effectLst/>
                <a:latin typeface="+mn-lt"/>
              </a:rPr>
              <a:t> Подскажите, где мы (мочь) купить билеты на этот концерт? </a:t>
            </a:r>
            <a:r>
              <a:rPr lang="ru-RU" sz="2100" b="1" u="none" strike="noStrike" noProof="0" dirty="0">
                <a:effectLst/>
                <a:latin typeface="+mn-lt"/>
              </a:rPr>
              <a:t>17.</a:t>
            </a:r>
            <a:r>
              <a:rPr lang="ru-RU" sz="2100" b="0" u="none" strike="noStrike" noProof="0" dirty="0">
                <a:effectLst/>
                <a:latin typeface="+mn-lt"/>
              </a:rPr>
              <a:t> Почему ваш директор (хотеть) отменить завтрашнее совещание? </a:t>
            </a:r>
            <a:r>
              <a:rPr lang="ru-RU" sz="2100" b="1" u="none" strike="noStrike" noProof="0" dirty="0">
                <a:effectLst/>
                <a:latin typeface="+mn-lt"/>
              </a:rPr>
              <a:t>18.</a:t>
            </a:r>
            <a:r>
              <a:rPr lang="ru-RU" sz="2100" b="0" u="none" strike="noStrike" noProof="0" dirty="0">
                <a:effectLst/>
                <a:latin typeface="+mn-lt"/>
              </a:rPr>
              <a:t> Если вы (хотеть), мы (мочь) пообедать сегодня в новом итальянском ресторане. </a:t>
            </a:r>
            <a:r>
              <a:rPr lang="ru-RU" sz="2100" b="1" u="none" strike="noStrike" noProof="0" dirty="0">
                <a:effectLst/>
                <a:latin typeface="+mn-lt"/>
              </a:rPr>
              <a:t>19.</a:t>
            </a:r>
            <a:r>
              <a:rPr lang="ru-RU" sz="2100" b="0" u="none" strike="noStrike" noProof="0" dirty="0">
                <a:effectLst/>
                <a:latin typeface="+mn-lt"/>
              </a:rPr>
              <a:t> Я (мочь) встретить тебя на вокзале завтра вечером? </a:t>
            </a:r>
            <a:r>
              <a:rPr lang="ru-RU" sz="2100" b="1" u="none" strike="noStrike" noProof="0" dirty="0">
                <a:effectLst/>
                <a:latin typeface="+mn-lt"/>
              </a:rPr>
              <a:t>20.</a:t>
            </a:r>
            <a:r>
              <a:rPr lang="ru-RU" sz="2100" b="0" u="none" strike="noStrike" noProof="0" dirty="0">
                <a:effectLst/>
                <a:latin typeface="+mn-lt"/>
              </a:rPr>
              <a:t> Эти студенты отлично говорят по-английски и (мочь) всё понять без переводчика.</a:t>
            </a:r>
            <a:endParaRPr lang="ru-RU" sz="2100" b="0" u="none" strike="noStrike" noProof="0" dirty="0">
              <a:effectLst/>
              <a:latin typeface="Google Sans"/>
            </a:endParaRPr>
          </a:p>
        </p:txBody>
      </p:sp>
    </p:spTree>
    <p:extLst>
      <p:ext uri="{BB962C8B-B14F-4D97-AF65-F5344CB8AC3E}">
        <p14:creationId xmlns:p14="http://schemas.microsoft.com/office/powerpoint/2010/main" val="4972695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9AE9593-277E-0D21-23EB-8C7740E1D49C}"/>
              </a:ext>
            </a:extLst>
          </p:cNvPr>
          <p:cNvSpPr txBox="1"/>
          <p:nvPr/>
        </p:nvSpPr>
        <p:spPr>
          <a:xfrm>
            <a:off x="152400" y="161539"/>
            <a:ext cx="11887200" cy="6178614"/>
          </a:xfrm>
          <a:prstGeom prst="rect">
            <a:avLst/>
          </a:prstGeom>
          <a:noFill/>
        </p:spPr>
        <p:txBody>
          <a:bodyPr wrap="square">
            <a:spAutoFit/>
          </a:bodyPr>
          <a:lstStyle/>
          <a:p>
            <a:pPr marL="0" marR="0" algn="just">
              <a:spcBef>
                <a:spcPts val="900"/>
              </a:spcBef>
              <a:spcAft>
                <a:spcPts val="1200"/>
              </a:spcAft>
              <a:buNone/>
            </a:pPr>
            <a:r>
              <a:rPr lang="cs-CZ" sz="2100" b="1" u="none" strike="noStrike" noProof="0" dirty="0">
                <a:effectLst/>
                <a:latin typeface="+mn-lt"/>
              </a:rPr>
              <a:t>Přeložte slovesa v závorkách do ruštiny a dejte je do správného tvaru přítomného času</a:t>
            </a:r>
            <a:endParaRPr lang="cs-CZ" sz="2100" b="0" u="none" strike="noStrike" noProof="0" dirty="0">
              <a:effectLst/>
              <a:latin typeface="+mn-lt"/>
            </a:endParaRPr>
          </a:p>
          <a:p>
            <a:pPr marL="0" marR="0" algn="just">
              <a:spcBef>
                <a:spcPts val="900"/>
              </a:spcBef>
              <a:spcAft>
                <a:spcPts val="1200"/>
              </a:spcAft>
              <a:buNone/>
            </a:pPr>
            <a:r>
              <a:rPr lang="ru-RU" sz="2100" b="1" u="none" strike="noStrike" noProof="0" dirty="0">
                <a:effectLst/>
                <a:latin typeface="+mn-lt"/>
              </a:rPr>
              <a:t>1.</a:t>
            </a:r>
            <a:r>
              <a:rPr lang="ru-RU" sz="2100" b="0" u="none" strike="noStrike" noProof="0" dirty="0">
                <a:effectLst/>
                <a:latin typeface="+mn-lt"/>
              </a:rPr>
              <a:t> Извините, мы не (</a:t>
            </a:r>
            <a:r>
              <a:rPr lang="ru-RU" sz="2100" b="0" u="none" strike="noStrike" noProof="0" dirty="0" err="1">
                <a:effectLst/>
                <a:latin typeface="+mn-lt"/>
              </a:rPr>
              <a:t>můžeme</a:t>
            </a:r>
            <a:r>
              <a:rPr lang="ru-RU" sz="2100" b="0" u="none" strike="noStrike" noProof="0" dirty="0">
                <a:effectLst/>
                <a:latin typeface="+mn-lt"/>
              </a:rPr>
              <a:t>) открыть это окно, оно сломано. </a:t>
            </a:r>
            <a:r>
              <a:rPr lang="ru-RU" sz="2100" b="1" u="none" strike="noStrike" noProof="0" dirty="0">
                <a:effectLst/>
                <a:latin typeface="+mn-lt"/>
              </a:rPr>
              <a:t>2.</a:t>
            </a:r>
            <a:r>
              <a:rPr lang="ru-RU" sz="2100" b="0" u="none" strike="noStrike" noProof="0" dirty="0">
                <a:effectLst/>
                <a:latin typeface="+mn-lt"/>
              </a:rPr>
              <a:t> Я очень (</a:t>
            </a:r>
            <a:r>
              <a:rPr lang="ru-RU" sz="2100" b="0" u="none" strike="noStrike" noProof="0" dirty="0" err="1">
                <a:effectLst/>
                <a:latin typeface="+mn-lt"/>
              </a:rPr>
              <a:t>miluji</a:t>
            </a:r>
            <a:r>
              <a:rPr lang="ru-RU" sz="2100" b="0" u="none" strike="noStrike" noProof="0" dirty="0">
                <a:effectLst/>
                <a:latin typeface="+mn-lt"/>
              </a:rPr>
              <a:t>) пить горячий шоколад в этом уютном кафе. </a:t>
            </a:r>
            <a:r>
              <a:rPr lang="ru-RU" sz="2100" b="1" u="none" strike="noStrike" noProof="0" dirty="0">
                <a:effectLst/>
                <a:latin typeface="+mn-lt"/>
              </a:rPr>
              <a:t>3.</a:t>
            </a:r>
            <a:r>
              <a:rPr lang="ru-RU" sz="2100" b="0" u="none" strike="noStrike" noProof="0" dirty="0">
                <a:effectLst/>
                <a:latin typeface="+mn-lt"/>
              </a:rPr>
              <a:t> Мой старший брат (</a:t>
            </a:r>
            <a:r>
              <a:rPr lang="ru-RU" sz="2100" b="0" u="none" strike="noStrike" noProof="0" dirty="0" err="1">
                <a:effectLst/>
                <a:latin typeface="+mn-lt"/>
              </a:rPr>
              <a:t>chce</a:t>
            </a:r>
            <a:r>
              <a:rPr lang="ru-RU" sz="2100" b="0" u="none" strike="noStrike" noProof="0" dirty="0">
                <a:effectLst/>
                <a:latin typeface="+mn-lt"/>
              </a:rPr>
              <a:t>) найти подработку на время каникул. </a:t>
            </a:r>
            <a:r>
              <a:rPr lang="ru-RU" sz="2100" b="1" u="none" strike="noStrike" noProof="0" dirty="0">
                <a:effectLst/>
                <a:latin typeface="+mn-lt"/>
              </a:rPr>
              <a:t>4.</a:t>
            </a:r>
            <a:r>
              <a:rPr lang="ru-RU" sz="2100" b="0" u="none" strike="noStrike" noProof="0" dirty="0">
                <a:effectLst/>
                <a:latin typeface="+mn-lt"/>
              </a:rPr>
              <a:t> Ты (</a:t>
            </a:r>
            <a:r>
              <a:rPr lang="ru-RU" sz="2100" b="0" u="none" strike="noStrike" noProof="0" dirty="0" err="1">
                <a:effectLst/>
                <a:latin typeface="+mn-lt"/>
              </a:rPr>
              <a:t>můžeš</a:t>
            </a:r>
            <a:r>
              <a:rPr lang="ru-RU" sz="2100" b="0" u="none" strike="noStrike" noProof="0" dirty="0">
                <a:effectLst/>
                <a:latin typeface="+mn-lt"/>
              </a:rPr>
              <a:t>) одолжить мне свой словарь на один день? </a:t>
            </a:r>
            <a:r>
              <a:rPr lang="ru-RU" sz="2100" b="1" u="none" strike="noStrike" noProof="0" dirty="0">
                <a:effectLst/>
                <a:latin typeface="+mn-lt"/>
              </a:rPr>
              <a:t>5.</a:t>
            </a:r>
            <a:r>
              <a:rPr lang="ru-RU" sz="2100" b="0" u="none" strike="noStrike" noProof="0" dirty="0">
                <a:effectLst/>
                <a:latin typeface="+mn-lt"/>
              </a:rPr>
              <a:t> Почему вы не (</a:t>
            </a:r>
            <a:r>
              <a:rPr lang="ru-RU" sz="2100" b="0" u="none" strike="noStrike" noProof="0" dirty="0" err="1">
                <a:effectLst/>
                <a:latin typeface="+mn-lt"/>
              </a:rPr>
              <a:t>chcete</a:t>
            </a:r>
            <a:r>
              <a:rPr lang="ru-RU" sz="2100" b="0" u="none" strike="noStrike" noProof="0" dirty="0">
                <a:effectLst/>
                <a:latin typeface="+mn-lt"/>
              </a:rPr>
              <a:t>) пойти с нами на эту художественную выставку? </a:t>
            </a:r>
            <a:r>
              <a:rPr lang="ru-RU" sz="2100" b="1" u="none" strike="noStrike" noProof="0" dirty="0">
                <a:effectLst/>
                <a:latin typeface="+mn-lt"/>
              </a:rPr>
              <a:t>6.</a:t>
            </a:r>
            <a:r>
              <a:rPr lang="ru-RU" sz="2100" b="0" u="none" strike="noStrike" noProof="0" dirty="0">
                <a:effectLst/>
                <a:latin typeface="+mn-lt"/>
              </a:rPr>
              <a:t> Мои родители всегда (</a:t>
            </a:r>
            <a:r>
              <a:rPr lang="ru-RU" sz="2100" b="0" u="none" strike="noStrike" noProof="0" dirty="0" err="1">
                <a:effectLst/>
                <a:latin typeface="+mn-lt"/>
              </a:rPr>
              <a:t>milují</a:t>
            </a:r>
            <a:r>
              <a:rPr lang="ru-RU" sz="2100" b="0" u="none" strike="noStrike" noProof="0" dirty="0">
                <a:effectLst/>
                <a:latin typeface="+mn-lt"/>
              </a:rPr>
              <a:t>) принимать гостей и готовить большие ужины. </a:t>
            </a:r>
            <a:r>
              <a:rPr lang="ru-RU" sz="2100" b="1" u="none" strike="noStrike" noProof="0" dirty="0">
                <a:effectLst/>
                <a:latin typeface="+mn-lt"/>
              </a:rPr>
              <a:t>7.</a:t>
            </a:r>
            <a:r>
              <a:rPr lang="ru-RU" sz="2100" b="0" u="none" strike="noStrike" noProof="0" dirty="0">
                <a:effectLst/>
                <a:latin typeface="+mn-lt"/>
              </a:rPr>
              <a:t> К сожалению, я сегодня никак не (</a:t>
            </a:r>
            <a:r>
              <a:rPr lang="ru-RU" sz="2100" b="0" u="none" strike="noStrike" noProof="0" dirty="0" err="1">
                <a:effectLst/>
                <a:latin typeface="+mn-lt"/>
              </a:rPr>
              <a:t>můžu</a:t>
            </a:r>
            <a:r>
              <a:rPr lang="ru-RU" sz="2100" b="0" u="none" strike="noStrike" noProof="0" dirty="0">
                <a:effectLst/>
                <a:latin typeface="+mn-lt"/>
              </a:rPr>
              <a:t>) прийти на лекцию. </a:t>
            </a:r>
            <a:r>
              <a:rPr lang="ru-RU" sz="2100" b="1" u="none" strike="noStrike" noProof="0" dirty="0">
                <a:effectLst/>
                <a:latin typeface="+mn-lt"/>
              </a:rPr>
              <a:t>8.</a:t>
            </a:r>
            <a:r>
              <a:rPr lang="ru-RU" sz="2100" b="0" u="none" strike="noStrike" noProof="0" dirty="0">
                <a:effectLst/>
                <a:latin typeface="+mn-lt"/>
              </a:rPr>
              <a:t> Скажи, какую музыку ты больше всего (</a:t>
            </a:r>
            <a:r>
              <a:rPr lang="ru-RU" sz="2100" b="0" u="none" strike="noStrike" noProof="0" dirty="0" err="1">
                <a:effectLst/>
                <a:latin typeface="+mn-lt"/>
              </a:rPr>
              <a:t>miluješ</a:t>
            </a:r>
            <a:r>
              <a:rPr lang="ru-RU" sz="2100" b="0" u="none" strike="noStrike" noProof="0" dirty="0">
                <a:effectLst/>
                <a:latin typeface="+mn-lt"/>
              </a:rPr>
              <a:t>) слушать в машине? </a:t>
            </a:r>
            <a:r>
              <a:rPr lang="ru-RU" sz="2100" b="1" u="none" strike="noStrike" noProof="0" dirty="0">
                <a:effectLst/>
                <a:latin typeface="+mn-lt"/>
              </a:rPr>
              <a:t>9.</a:t>
            </a:r>
            <a:r>
              <a:rPr lang="ru-RU" sz="2100" b="0" u="none" strike="noStrike" noProof="0" dirty="0">
                <a:effectLst/>
                <a:latin typeface="+mn-lt"/>
              </a:rPr>
              <a:t> Эти иностранные студенты (</a:t>
            </a:r>
            <a:r>
              <a:rPr lang="ru-RU" sz="2100" b="0" u="none" strike="noStrike" noProof="0" dirty="0" err="1">
                <a:effectLst/>
                <a:latin typeface="+mn-lt"/>
              </a:rPr>
              <a:t>chtějí</a:t>
            </a:r>
            <a:r>
              <a:rPr lang="ru-RU" sz="2100" b="0" u="none" strike="noStrike" noProof="0" dirty="0">
                <a:effectLst/>
                <a:latin typeface="+mn-lt"/>
              </a:rPr>
              <a:t>) остаться в Чехии после учёбы. </a:t>
            </a:r>
            <a:r>
              <a:rPr lang="ru-RU" sz="2100" b="1" u="none" strike="noStrike" noProof="0" dirty="0">
                <a:effectLst/>
                <a:latin typeface="+mn-lt"/>
              </a:rPr>
              <a:t>10.</a:t>
            </a:r>
            <a:r>
              <a:rPr lang="ru-RU" sz="2100" b="0" u="none" strike="noStrike" noProof="0" dirty="0">
                <a:effectLst/>
                <a:latin typeface="+mn-lt"/>
              </a:rPr>
              <a:t> Подскажите, где здесь люди (</a:t>
            </a:r>
            <a:r>
              <a:rPr lang="ru-RU" sz="2100" b="0" u="none" strike="noStrike" noProof="0" dirty="0" err="1">
                <a:effectLst/>
                <a:latin typeface="+mn-lt"/>
              </a:rPr>
              <a:t>můžou</a:t>
            </a:r>
            <a:r>
              <a:rPr lang="ru-RU" sz="2100" b="0" u="none" strike="noStrike" noProof="0" dirty="0">
                <a:effectLst/>
                <a:latin typeface="+mn-lt"/>
              </a:rPr>
              <a:t>) поменять валюту без комиссии? </a:t>
            </a:r>
            <a:r>
              <a:rPr lang="ru-RU" sz="2100" b="1" u="none" strike="noStrike" noProof="0" dirty="0">
                <a:effectLst/>
                <a:latin typeface="+mn-lt"/>
              </a:rPr>
              <a:t>11.</a:t>
            </a:r>
            <a:r>
              <a:rPr lang="ru-RU" sz="2100" b="0" u="none" strike="noStrike" noProof="0" dirty="0">
                <a:effectLst/>
                <a:latin typeface="+mn-lt"/>
              </a:rPr>
              <a:t> Я искренне (</a:t>
            </a:r>
            <a:r>
              <a:rPr lang="ru-RU" sz="2100" b="0" u="none" strike="noStrike" noProof="0" dirty="0" err="1">
                <a:effectLst/>
                <a:latin typeface="+mn-lt"/>
              </a:rPr>
              <a:t>miluji</a:t>
            </a:r>
            <a:r>
              <a:rPr lang="ru-RU" sz="2100" b="0" u="none" strike="noStrike" noProof="0" dirty="0">
                <a:effectLst/>
                <a:latin typeface="+mn-lt"/>
              </a:rPr>
              <a:t>) гулять по тихим улицам Праги ранним утром. </a:t>
            </a:r>
            <a:r>
              <a:rPr lang="ru-RU" sz="2100" b="1" u="none" strike="noStrike" noProof="0" dirty="0">
                <a:effectLst/>
                <a:latin typeface="+mn-lt"/>
              </a:rPr>
              <a:t>12.</a:t>
            </a:r>
            <a:r>
              <a:rPr lang="ru-RU" sz="2100" b="0" u="none" strike="noStrike" noProof="0" dirty="0">
                <a:effectLst/>
                <a:latin typeface="+mn-lt"/>
              </a:rPr>
              <a:t> Что именно ты (</a:t>
            </a:r>
            <a:r>
              <a:rPr lang="ru-RU" sz="2100" b="0" u="none" strike="noStrike" noProof="0" dirty="0" err="1">
                <a:effectLst/>
                <a:latin typeface="+mn-lt"/>
              </a:rPr>
              <a:t>chceš</a:t>
            </a:r>
            <a:r>
              <a:rPr lang="ru-RU" sz="2100" b="0" u="none" strike="noStrike" noProof="0" dirty="0">
                <a:effectLst/>
                <a:latin typeface="+mn-lt"/>
              </a:rPr>
              <a:t>) заказать на десерт в этом ресторане? </a:t>
            </a:r>
            <a:r>
              <a:rPr lang="ru-RU" sz="2100" b="1" u="none" strike="noStrike" noProof="0" dirty="0">
                <a:effectLst/>
                <a:latin typeface="+mn-lt"/>
              </a:rPr>
              <a:t>13.</a:t>
            </a:r>
            <a:r>
              <a:rPr lang="ru-RU" sz="2100" b="0" u="none" strike="noStrike" noProof="0" dirty="0">
                <a:effectLst/>
                <a:latin typeface="+mn-lt"/>
              </a:rPr>
              <a:t> Наш преподаватель (</a:t>
            </a:r>
            <a:r>
              <a:rPr lang="ru-RU" sz="2100" b="0" u="none" strike="noStrike" noProof="0" dirty="0" err="1">
                <a:effectLst/>
                <a:latin typeface="+mn-lt"/>
              </a:rPr>
              <a:t>může</a:t>
            </a:r>
            <a:r>
              <a:rPr lang="ru-RU" sz="2100" b="0" u="none" strike="noStrike" noProof="0" dirty="0">
                <a:effectLst/>
                <a:latin typeface="+mn-lt"/>
              </a:rPr>
              <a:t>) объяснить это сложное правило ещё раз. </a:t>
            </a:r>
            <a:r>
              <a:rPr lang="ru-RU" sz="2100" b="1" u="none" strike="noStrike" noProof="0" dirty="0">
                <a:effectLst/>
                <a:latin typeface="+mn-lt"/>
              </a:rPr>
              <a:t>14.</a:t>
            </a:r>
            <a:r>
              <a:rPr lang="ru-RU" sz="2100" b="0" u="none" strike="noStrike" noProof="0" dirty="0">
                <a:effectLst/>
                <a:latin typeface="+mn-lt"/>
              </a:rPr>
              <a:t> Мы с друзьями очень (</a:t>
            </a:r>
            <a:r>
              <a:rPr lang="ru-RU" sz="2100" b="0" u="none" strike="noStrike" noProof="0" dirty="0" err="1">
                <a:effectLst/>
                <a:latin typeface="+mn-lt"/>
              </a:rPr>
              <a:t>chceme</a:t>
            </a:r>
            <a:r>
              <a:rPr lang="ru-RU" sz="2100" b="0" u="none" strike="noStrike" noProof="0" dirty="0">
                <a:effectLst/>
                <a:latin typeface="+mn-lt"/>
              </a:rPr>
              <a:t>) арендовать домик в горах на выходные. </a:t>
            </a:r>
            <a:r>
              <a:rPr lang="ru-RU" sz="2100" b="1" u="none" strike="noStrike" noProof="0" dirty="0">
                <a:effectLst/>
                <a:latin typeface="+mn-lt"/>
              </a:rPr>
              <a:t>15.</a:t>
            </a:r>
            <a:r>
              <a:rPr lang="ru-RU" sz="2100" b="0" u="none" strike="noStrike" noProof="0" dirty="0">
                <a:effectLst/>
                <a:latin typeface="+mn-lt"/>
              </a:rPr>
              <a:t> Этот маленький ребёнок совсем не (</a:t>
            </a:r>
            <a:r>
              <a:rPr lang="ru-RU" sz="2100" b="0" u="none" strike="noStrike" noProof="0" dirty="0" err="1">
                <a:effectLst/>
                <a:latin typeface="+mn-lt"/>
              </a:rPr>
              <a:t>chce</a:t>
            </a:r>
            <a:r>
              <a:rPr lang="ru-RU" sz="2100" b="0" u="none" strike="noStrike" noProof="0" dirty="0">
                <a:effectLst/>
                <a:latin typeface="+mn-lt"/>
              </a:rPr>
              <a:t>) спать днём. </a:t>
            </a:r>
            <a:r>
              <a:rPr lang="ru-RU" sz="2100" b="1" u="none" strike="noStrike" noProof="0" dirty="0">
                <a:effectLst/>
                <a:latin typeface="+mn-lt"/>
              </a:rPr>
              <a:t>16.</a:t>
            </a:r>
            <a:r>
              <a:rPr lang="ru-RU" sz="2100" b="0" u="none" strike="noStrike" noProof="0" dirty="0">
                <a:effectLst/>
                <a:latin typeface="+mn-lt"/>
              </a:rPr>
              <a:t> Скажите, вы (</a:t>
            </a:r>
            <a:r>
              <a:rPr lang="ru-RU" sz="2100" b="0" u="none" strike="noStrike" noProof="0" dirty="0" err="1">
                <a:effectLst/>
                <a:latin typeface="+mn-lt"/>
              </a:rPr>
              <a:t>můžete</a:t>
            </a:r>
            <a:r>
              <a:rPr lang="ru-RU" sz="2100" b="0" u="none" strike="noStrike" noProof="0" dirty="0">
                <a:effectLst/>
                <a:latin typeface="+mn-lt"/>
              </a:rPr>
              <a:t>) порекомендовать мне хорошую книгу? </a:t>
            </a:r>
            <a:r>
              <a:rPr lang="ru-RU" sz="2100" b="1" u="none" strike="noStrike" noProof="0" dirty="0">
                <a:effectLst/>
                <a:latin typeface="+mn-lt"/>
              </a:rPr>
              <a:t>17.</a:t>
            </a:r>
            <a:r>
              <a:rPr lang="ru-RU" sz="2100" b="0" u="none" strike="noStrike" noProof="0" dirty="0">
                <a:effectLst/>
                <a:latin typeface="+mn-lt"/>
              </a:rPr>
              <a:t> Мой коллега вообще не (</a:t>
            </a:r>
            <a:r>
              <a:rPr lang="ru-RU" sz="2100" b="0" u="none" strike="noStrike" noProof="0" dirty="0" err="1">
                <a:effectLst/>
                <a:latin typeface="+mn-lt"/>
              </a:rPr>
              <a:t>miluje</a:t>
            </a:r>
            <a:r>
              <a:rPr lang="ru-RU" sz="2100" b="0" u="none" strike="noStrike" noProof="0" dirty="0">
                <a:effectLst/>
                <a:latin typeface="+mn-lt"/>
              </a:rPr>
              <a:t>) шумные вечеринки и большие компании. </a:t>
            </a:r>
            <a:r>
              <a:rPr lang="ru-RU" sz="2100" b="1" u="none" strike="noStrike" noProof="0" dirty="0">
                <a:effectLst/>
                <a:latin typeface="+mn-lt"/>
              </a:rPr>
              <a:t>18.</a:t>
            </a:r>
            <a:r>
              <a:rPr lang="ru-RU" sz="2100" b="0" u="none" strike="noStrike" noProof="0" dirty="0">
                <a:effectLst/>
                <a:latin typeface="+mn-lt"/>
              </a:rPr>
              <a:t> Я всегда (</a:t>
            </a:r>
            <a:r>
              <a:rPr lang="ru-RU" sz="2100" b="0" u="none" strike="noStrike" noProof="0" dirty="0" err="1">
                <a:effectLst/>
                <a:latin typeface="+mn-lt"/>
              </a:rPr>
              <a:t>miluji</a:t>
            </a:r>
            <a:r>
              <a:rPr lang="ru-RU" sz="2100" b="0" u="none" strike="noStrike" noProof="0" dirty="0">
                <a:effectLst/>
                <a:latin typeface="+mn-lt"/>
              </a:rPr>
              <a:t>) смотреть старые комедии по пятницам. </a:t>
            </a:r>
            <a:r>
              <a:rPr lang="ru-RU" sz="2100" b="1" u="none" strike="noStrike" noProof="0" dirty="0">
                <a:effectLst/>
                <a:latin typeface="+mn-lt"/>
              </a:rPr>
              <a:t>19.</a:t>
            </a:r>
            <a:r>
              <a:rPr lang="ru-RU" sz="2100" b="0" u="none" strike="noStrike" noProof="0" dirty="0">
                <a:effectLst/>
                <a:latin typeface="+mn-lt"/>
              </a:rPr>
              <a:t> На следующей неделе они (</a:t>
            </a:r>
            <a:r>
              <a:rPr lang="ru-RU" sz="2100" b="0" u="none" strike="noStrike" noProof="0" dirty="0" err="1">
                <a:effectLst/>
                <a:latin typeface="+mn-lt"/>
              </a:rPr>
              <a:t>chtějí</a:t>
            </a:r>
            <a:r>
              <a:rPr lang="ru-RU" sz="2100" b="0" u="none" strike="noStrike" noProof="0" dirty="0">
                <a:effectLst/>
                <a:latin typeface="+mn-lt"/>
              </a:rPr>
              <a:t>) купить новый семейный автомобиль. </a:t>
            </a:r>
            <a:r>
              <a:rPr lang="ru-RU" sz="2100" b="1" u="none" strike="noStrike" noProof="0" dirty="0">
                <a:effectLst/>
                <a:latin typeface="+mn-lt"/>
              </a:rPr>
              <a:t>20.</a:t>
            </a:r>
            <a:r>
              <a:rPr lang="ru-RU" sz="2100" b="0" u="none" strike="noStrike" noProof="0" dirty="0">
                <a:effectLst/>
                <a:latin typeface="+mn-lt"/>
              </a:rPr>
              <a:t> Вы (</a:t>
            </a:r>
            <a:r>
              <a:rPr lang="ru-RU" sz="2100" b="0" u="none" strike="noStrike" noProof="0" dirty="0" err="1">
                <a:effectLst/>
                <a:latin typeface="+mn-lt"/>
              </a:rPr>
              <a:t>chcete</a:t>
            </a:r>
            <a:r>
              <a:rPr lang="ru-RU" sz="2100" b="0" u="none" strike="noStrike" noProof="0" dirty="0">
                <a:effectLst/>
                <a:latin typeface="+mn-lt"/>
              </a:rPr>
              <a:t>) кофе с сахаром или предпочитаете пить без него? </a:t>
            </a:r>
            <a:r>
              <a:rPr lang="ru-RU" sz="2100" b="1" u="none" strike="noStrike" noProof="0" dirty="0">
                <a:effectLst/>
                <a:latin typeface="+mn-lt"/>
              </a:rPr>
              <a:t>21.</a:t>
            </a:r>
            <a:r>
              <a:rPr lang="ru-RU" sz="2100" b="0" u="none" strike="noStrike" noProof="0" dirty="0">
                <a:effectLst/>
                <a:latin typeface="+mn-lt"/>
              </a:rPr>
              <a:t> Мы не (</a:t>
            </a:r>
            <a:r>
              <a:rPr lang="ru-RU" sz="2100" b="0" u="none" strike="noStrike" noProof="0" dirty="0" err="1">
                <a:effectLst/>
                <a:latin typeface="+mn-lt"/>
              </a:rPr>
              <a:t>můžeme</a:t>
            </a:r>
            <a:r>
              <a:rPr lang="ru-RU" sz="2100" b="0" u="none" strike="noStrike" noProof="0" dirty="0">
                <a:effectLst/>
                <a:latin typeface="+mn-lt"/>
              </a:rPr>
              <a:t>) закончить этот проект без вашей помощи. </a:t>
            </a:r>
            <a:r>
              <a:rPr lang="ru-RU" sz="2100" b="1" u="none" strike="noStrike" noProof="0" dirty="0">
                <a:effectLst/>
                <a:latin typeface="+mn-lt"/>
              </a:rPr>
              <a:t>22.</a:t>
            </a:r>
            <a:r>
              <a:rPr lang="ru-RU" sz="2100" b="0" u="none" strike="noStrike" noProof="0" dirty="0">
                <a:effectLst/>
                <a:latin typeface="+mn-lt"/>
              </a:rPr>
              <a:t> Ты (</a:t>
            </a:r>
            <a:r>
              <a:rPr lang="ru-RU" sz="2100" b="0" u="none" strike="noStrike" noProof="0" dirty="0" err="1">
                <a:effectLst/>
                <a:latin typeface="+mn-lt"/>
              </a:rPr>
              <a:t>chceš</a:t>
            </a:r>
            <a:r>
              <a:rPr lang="ru-RU" sz="2100" b="0" u="none" strike="noStrike" noProof="0" dirty="0">
                <a:effectLst/>
                <a:latin typeface="+mn-lt"/>
              </a:rPr>
              <a:t>) поехать на вокзал на метро или на такси? </a:t>
            </a:r>
            <a:r>
              <a:rPr lang="ru-RU" sz="2100" b="1" u="none" strike="noStrike" noProof="0" dirty="0">
                <a:effectLst/>
                <a:latin typeface="+mn-lt"/>
              </a:rPr>
              <a:t>23.</a:t>
            </a:r>
            <a:r>
              <a:rPr lang="ru-RU" sz="2100" b="0" u="none" strike="noStrike" noProof="0" dirty="0">
                <a:effectLst/>
                <a:latin typeface="+mn-lt"/>
              </a:rPr>
              <a:t> Я (</a:t>
            </a:r>
            <a:r>
              <a:rPr lang="ru-RU" sz="2100" b="0" u="none" strike="noStrike" noProof="0" dirty="0" err="1">
                <a:effectLst/>
                <a:latin typeface="+mn-lt"/>
              </a:rPr>
              <a:t>miluji</a:t>
            </a:r>
            <a:r>
              <a:rPr lang="ru-RU" sz="2100" b="0" u="none" strike="noStrike" noProof="0" dirty="0">
                <a:effectLst/>
                <a:latin typeface="+mn-lt"/>
              </a:rPr>
              <a:t>) свою новую работу, потому что там отличный коллектив. </a:t>
            </a:r>
            <a:r>
              <a:rPr lang="ru-RU" sz="2100" b="1" u="none" strike="noStrike" noProof="0" dirty="0">
                <a:effectLst/>
                <a:latin typeface="+mn-lt"/>
              </a:rPr>
              <a:t>24.</a:t>
            </a:r>
            <a:r>
              <a:rPr lang="ru-RU" sz="2100" b="0" u="none" strike="noStrike" noProof="0" dirty="0">
                <a:effectLst/>
                <a:latin typeface="+mn-lt"/>
              </a:rPr>
              <a:t> Эти специалисты (</a:t>
            </a:r>
            <a:r>
              <a:rPr lang="ru-RU" sz="2100" b="0" u="none" strike="noStrike" noProof="0" dirty="0" err="1">
                <a:effectLst/>
                <a:latin typeface="+mn-lt"/>
              </a:rPr>
              <a:t>můžou</a:t>
            </a:r>
            <a:r>
              <a:rPr lang="ru-RU" sz="2100" b="0" u="none" strike="noStrike" noProof="0" dirty="0">
                <a:effectLst/>
                <a:latin typeface="+mn-lt"/>
              </a:rPr>
              <a:t>) качественно отремонтировать любой телефон.</a:t>
            </a:r>
            <a:endParaRPr lang="ru-RU" sz="2100" b="0" u="none" strike="noStrike" noProof="0" dirty="0">
              <a:effectLst/>
              <a:latin typeface="Google Sans"/>
            </a:endParaRPr>
          </a:p>
        </p:txBody>
      </p:sp>
    </p:spTree>
    <p:extLst>
      <p:ext uri="{BB962C8B-B14F-4D97-AF65-F5344CB8AC3E}">
        <p14:creationId xmlns:p14="http://schemas.microsoft.com/office/powerpoint/2010/main" val="8125413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19E9CD4-DC23-F3F9-9842-8DC410FD66B6}"/>
              </a:ext>
            </a:extLst>
          </p:cNvPr>
          <p:cNvSpPr txBox="1"/>
          <p:nvPr/>
        </p:nvSpPr>
        <p:spPr>
          <a:xfrm>
            <a:off x="49877" y="147211"/>
            <a:ext cx="4200697" cy="6463308"/>
          </a:xfrm>
          <a:prstGeom prst="rect">
            <a:avLst/>
          </a:prstGeom>
          <a:noFill/>
          <a:ln>
            <a:solidFill>
              <a:srgbClr val="C00000"/>
            </a:solidFill>
          </a:ln>
        </p:spPr>
        <p:txBody>
          <a:bodyPr wrap="square">
            <a:spAutoFit/>
          </a:bodyPr>
          <a:lstStyle/>
          <a:p>
            <a:r>
              <a:rPr lang="ru-RU" sz="2400" b="1" noProof="0" dirty="0">
                <a:solidFill>
                  <a:srgbClr val="C00000"/>
                </a:solidFill>
              </a:rPr>
              <a:t>Учить, учиться, изучать…</a:t>
            </a:r>
          </a:p>
          <a:p>
            <a:endParaRPr lang="ru-RU" sz="1950" noProof="0" dirty="0"/>
          </a:p>
          <a:p>
            <a:pPr lvl="0"/>
            <a:r>
              <a:rPr lang="ru-RU" sz="1950" b="1" noProof="0" dirty="0"/>
              <a:t>Изучать (+ что?)</a:t>
            </a:r>
            <a:r>
              <a:rPr lang="ru-RU" sz="1950" noProof="0" dirty="0"/>
              <a:t> — </a:t>
            </a:r>
            <a:r>
              <a:rPr lang="ru-RU" sz="1950" i="1" noProof="0" dirty="0" err="1"/>
              <a:t>studovat</a:t>
            </a:r>
            <a:r>
              <a:rPr lang="ru-RU" sz="1950" i="1" noProof="0" dirty="0"/>
              <a:t> </a:t>
            </a:r>
            <a:r>
              <a:rPr lang="ru-RU" sz="1950" i="1" noProof="0" dirty="0" err="1"/>
              <a:t>hloubkově</a:t>
            </a:r>
            <a:r>
              <a:rPr lang="ru-RU" sz="1950" i="1" noProof="0" dirty="0"/>
              <a:t>.</a:t>
            </a:r>
            <a:endParaRPr lang="ru-RU" sz="1950" noProof="0" dirty="0"/>
          </a:p>
          <a:p>
            <a:pPr lvl="0"/>
            <a:r>
              <a:rPr lang="ru-RU" sz="1950" b="1" noProof="0" dirty="0"/>
              <a:t>Изучить (+ что?)</a:t>
            </a:r>
            <a:r>
              <a:rPr lang="ru-RU" sz="1950" noProof="0" dirty="0"/>
              <a:t> —</a:t>
            </a:r>
            <a:r>
              <a:rPr lang="cs-CZ" sz="1950" noProof="0" dirty="0"/>
              <a:t> </a:t>
            </a:r>
            <a:r>
              <a:rPr lang="cs-CZ" sz="1950" i="1" noProof="0" dirty="0"/>
              <a:t>výsledek hloubkového studia</a:t>
            </a:r>
            <a:r>
              <a:rPr lang="ru-RU" sz="1950" i="1" noProof="0" dirty="0"/>
              <a:t>.</a:t>
            </a:r>
          </a:p>
          <a:p>
            <a:pPr lvl="0"/>
            <a:r>
              <a:rPr lang="ru-RU" sz="1950" b="1" noProof="0" dirty="0"/>
              <a:t>Учить (+ что?)</a:t>
            </a:r>
            <a:r>
              <a:rPr lang="ru-RU" sz="1950" noProof="0" dirty="0"/>
              <a:t> — </a:t>
            </a:r>
            <a:r>
              <a:rPr lang="ru-RU" sz="1950" i="1" noProof="0" dirty="0" err="1"/>
              <a:t>učit</a:t>
            </a:r>
            <a:r>
              <a:rPr lang="ru-RU" sz="1950" i="1" noProof="0" dirty="0"/>
              <a:t> </a:t>
            </a:r>
            <a:r>
              <a:rPr lang="ru-RU" sz="1950" i="1" noProof="0" dirty="0" err="1"/>
              <a:t>se</a:t>
            </a:r>
            <a:r>
              <a:rPr lang="ru-RU" sz="1950" i="1" noProof="0" dirty="0"/>
              <a:t> </a:t>
            </a:r>
            <a:r>
              <a:rPr lang="ru-RU" sz="1950" i="1" noProof="0" dirty="0" err="1"/>
              <a:t>konkrétní</a:t>
            </a:r>
            <a:r>
              <a:rPr lang="ru-RU" sz="1950" i="1" noProof="0" dirty="0"/>
              <a:t> </a:t>
            </a:r>
            <a:r>
              <a:rPr lang="ru-RU" sz="1950" i="1" noProof="0" dirty="0" err="1"/>
              <a:t>věc</a:t>
            </a:r>
            <a:r>
              <a:rPr lang="ru-RU" sz="1950" noProof="0" dirty="0"/>
              <a:t>.</a:t>
            </a:r>
          </a:p>
          <a:p>
            <a:pPr lvl="0"/>
            <a:r>
              <a:rPr lang="ru-RU" sz="1950" b="1" noProof="0" dirty="0"/>
              <a:t>Выучить (+ что?) [наизусть]</a:t>
            </a:r>
            <a:r>
              <a:rPr lang="ru-RU" sz="1950" noProof="0" dirty="0"/>
              <a:t> — </a:t>
            </a:r>
            <a:r>
              <a:rPr lang="ru-RU" sz="1950" i="1" noProof="0" dirty="0" err="1"/>
              <a:t>naučit</a:t>
            </a:r>
            <a:r>
              <a:rPr lang="ru-RU" sz="1950" i="1" noProof="0" dirty="0"/>
              <a:t> </a:t>
            </a:r>
            <a:r>
              <a:rPr lang="ru-RU" sz="1950" i="1" noProof="0" dirty="0" err="1"/>
              <a:t>se</a:t>
            </a:r>
            <a:r>
              <a:rPr lang="ru-RU" sz="1950" i="1" noProof="0" dirty="0"/>
              <a:t> (</a:t>
            </a:r>
            <a:r>
              <a:rPr lang="ru-RU" sz="1950" i="1" noProof="0" dirty="0" err="1"/>
              <a:t>zpaměti</a:t>
            </a:r>
            <a:r>
              <a:rPr lang="ru-RU" sz="1950" i="1" noProof="0" dirty="0"/>
              <a:t>)</a:t>
            </a:r>
            <a:r>
              <a:rPr lang="ru-RU" sz="1950" noProof="0" dirty="0"/>
              <a:t>. </a:t>
            </a:r>
            <a:endParaRPr lang="cs-CZ" sz="1950" noProof="0" dirty="0"/>
          </a:p>
          <a:p>
            <a:pPr lvl="0"/>
            <a:r>
              <a:rPr lang="ru-RU" sz="1950" b="1" noProof="0" dirty="0"/>
              <a:t>Учиться (+ где?)</a:t>
            </a:r>
            <a:r>
              <a:rPr lang="ru-RU" sz="1950" noProof="0" dirty="0"/>
              <a:t> — </a:t>
            </a:r>
            <a:r>
              <a:rPr lang="ru-RU" sz="1950" i="1" noProof="0" dirty="0" err="1"/>
              <a:t>studovat</a:t>
            </a:r>
            <a:r>
              <a:rPr lang="ru-RU" sz="1950" i="1" noProof="0" dirty="0"/>
              <a:t>/</a:t>
            </a:r>
            <a:r>
              <a:rPr lang="ru-RU" sz="1950" i="1" noProof="0" dirty="0" err="1"/>
              <a:t>být</a:t>
            </a:r>
            <a:r>
              <a:rPr lang="ru-RU" sz="1950" i="1" noProof="0" dirty="0"/>
              <a:t> </a:t>
            </a:r>
            <a:r>
              <a:rPr lang="ru-RU" sz="1950" i="1" noProof="0" dirty="0" err="1"/>
              <a:t>studentem</a:t>
            </a:r>
            <a:r>
              <a:rPr lang="ru-RU" sz="1950" i="1" noProof="0" dirty="0"/>
              <a:t> (</a:t>
            </a:r>
            <a:r>
              <a:rPr lang="ru-RU" sz="1950" i="1" noProof="0" dirty="0" err="1"/>
              <a:t>na</a:t>
            </a:r>
            <a:r>
              <a:rPr lang="ru-RU" sz="1950" i="1" noProof="0" dirty="0"/>
              <a:t> </a:t>
            </a:r>
            <a:r>
              <a:rPr lang="ru-RU" sz="1950" i="1" noProof="0" dirty="0" err="1"/>
              <a:t>škole</a:t>
            </a:r>
            <a:r>
              <a:rPr lang="ru-RU" sz="1950" i="1" noProof="0" dirty="0"/>
              <a:t>)</a:t>
            </a:r>
            <a:r>
              <a:rPr lang="ru-RU" sz="1950" noProof="0" dirty="0"/>
              <a:t>.</a:t>
            </a:r>
          </a:p>
          <a:p>
            <a:pPr lvl="0"/>
            <a:r>
              <a:rPr lang="ru-RU" sz="1950" b="1" noProof="0" dirty="0"/>
              <a:t>Учиться (+ чему?)</a:t>
            </a:r>
            <a:r>
              <a:rPr lang="ru-RU" sz="1950" noProof="0" dirty="0"/>
              <a:t> — </a:t>
            </a:r>
            <a:r>
              <a:rPr lang="ru-RU" sz="1950" i="1" noProof="0" dirty="0" err="1"/>
              <a:t>učit</a:t>
            </a:r>
            <a:r>
              <a:rPr lang="ru-RU" sz="1950" i="1" noProof="0" dirty="0"/>
              <a:t> </a:t>
            </a:r>
            <a:r>
              <a:rPr lang="ru-RU" sz="1950" i="1" noProof="0" dirty="0" err="1"/>
              <a:t>se</a:t>
            </a:r>
            <a:r>
              <a:rPr lang="ru-RU" sz="1950" i="1" noProof="0" dirty="0"/>
              <a:t> </a:t>
            </a:r>
            <a:r>
              <a:rPr lang="ru-RU" sz="1950" i="1" noProof="0" dirty="0" err="1"/>
              <a:t>nějakému</a:t>
            </a:r>
            <a:r>
              <a:rPr lang="ru-RU" sz="1950" i="1" noProof="0" dirty="0"/>
              <a:t> </a:t>
            </a:r>
            <a:r>
              <a:rPr lang="ru-RU" sz="1950" i="1" noProof="0" dirty="0" err="1"/>
              <a:t>oboru</a:t>
            </a:r>
            <a:r>
              <a:rPr lang="ru-RU" sz="1950" i="1" noProof="0" dirty="0"/>
              <a:t>/</a:t>
            </a:r>
            <a:r>
              <a:rPr lang="ru-RU" sz="1950" i="1" noProof="0" dirty="0" err="1"/>
              <a:t>předmětu</a:t>
            </a:r>
            <a:r>
              <a:rPr lang="ru-RU" sz="1950" noProof="0" dirty="0"/>
              <a:t>. </a:t>
            </a:r>
          </a:p>
          <a:p>
            <a:pPr lvl="0"/>
            <a:r>
              <a:rPr lang="ru-RU" sz="1950" b="1" noProof="0" dirty="0"/>
              <a:t>Учиться (+ у кого?)</a:t>
            </a:r>
            <a:r>
              <a:rPr lang="ru-RU" sz="1950" noProof="0" dirty="0"/>
              <a:t> — </a:t>
            </a:r>
            <a:r>
              <a:rPr lang="ru-RU" sz="1950" i="1" noProof="0" dirty="0" err="1"/>
              <a:t>učit</a:t>
            </a:r>
            <a:r>
              <a:rPr lang="ru-RU" sz="1950" i="1" noProof="0" dirty="0"/>
              <a:t> </a:t>
            </a:r>
            <a:r>
              <a:rPr lang="ru-RU" sz="1950" i="1" noProof="0" dirty="0" err="1"/>
              <a:t>se</a:t>
            </a:r>
            <a:r>
              <a:rPr lang="ru-RU" sz="1950" i="1" noProof="0" dirty="0"/>
              <a:t> </a:t>
            </a:r>
            <a:r>
              <a:rPr lang="ru-RU" sz="1950" i="1" noProof="0" dirty="0" err="1"/>
              <a:t>od</a:t>
            </a:r>
            <a:r>
              <a:rPr lang="ru-RU" sz="1950" i="1" noProof="0" dirty="0"/>
              <a:t> </a:t>
            </a:r>
            <a:r>
              <a:rPr lang="ru-RU" sz="1950" i="1" noProof="0" dirty="0" err="1"/>
              <a:t>někoho</a:t>
            </a:r>
            <a:r>
              <a:rPr lang="ru-RU" sz="1950" noProof="0" dirty="0"/>
              <a:t>. </a:t>
            </a:r>
          </a:p>
          <a:p>
            <a:pPr lvl="0"/>
            <a:r>
              <a:rPr lang="ru-RU" sz="1950" b="1" noProof="0" dirty="0"/>
              <a:t>Научиться (+ чему? / + инфинитив)</a:t>
            </a:r>
            <a:r>
              <a:rPr lang="ru-RU" sz="1950" noProof="0" dirty="0"/>
              <a:t> — </a:t>
            </a:r>
            <a:r>
              <a:rPr lang="ru-RU" sz="1950" i="1" noProof="0" dirty="0" err="1"/>
              <a:t>naučit</a:t>
            </a:r>
            <a:r>
              <a:rPr lang="ru-RU" sz="1950" i="1" noProof="0" dirty="0"/>
              <a:t> </a:t>
            </a:r>
            <a:r>
              <a:rPr lang="ru-RU" sz="1950" i="1" noProof="0" dirty="0" err="1"/>
              <a:t>se</a:t>
            </a:r>
            <a:r>
              <a:rPr lang="ru-RU" sz="1950" i="1" noProof="0" dirty="0"/>
              <a:t> (</a:t>
            </a:r>
            <a:r>
              <a:rPr lang="ru-RU" sz="1950" i="1" noProof="0" dirty="0" err="1"/>
              <a:t>dovednost</a:t>
            </a:r>
            <a:r>
              <a:rPr lang="ru-RU" sz="1950" i="1" noProof="0" dirty="0"/>
              <a:t>)</a:t>
            </a:r>
            <a:r>
              <a:rPr lang="ru-RU" sz="1950" noProof="0" dirty="0"/>
              <a:t>. </a:t>
            </a:r>
          </a:p>
          <a:p>
            <a:pPr lvl="0"/>
            <a:r>
              <a:rPr lang="ru-RU" sz="1950" b="1" noProof="0" dirty="0"/>
              <a:t>Учить (+ кого? + чему? / + инфинитив)</a:t>
            </a:r>
            <a:r>
              <a:rPr lang="ru-RU" sz="1950" noProof="0" dirty="0"/>
              <a:t> — </a:t>
            </a:r>
            <a:r>
              <a:rPr lang="ru-RU" sz="1950" i="1" noProof="0" dirty="0" err="1"/>
              <a:t>učit</a:t>
            </a:r>
            <a:r>
              <a:rPr lang="ru-RU" sz="1950" i="1" noProof="0" dirty="0"/>
              <a:t> </a:t>
            </a:r>
            <a:r>
              <a:rPr lang="ru-RU" sz="1950" i="1" noProof="0" dirty="0" err="1"/>
              <a:t>někoho</a:t>
            </a:r>
            <a:r>
              <a:rPr lang="ru-RU" sz="1950" i="1" noProof="0" dirty="0"/>
              <a:t> (</a:t>
            </a:r>
            <a:r>
              <a:rPr lang="ru-RU" sz="1950" i="1" noProof="0" dirty="0" err="1"/>
              <a:t>vyučovat</a:t>
            </a:r>
            <a:r>
              <a:rPr lang="ru-RU" sz="1950" i="1" noProof="0" dirty="0"/>
              <a:t>)</a:t>
            </a:r>
            <a:r>
              <a:rPr lang="ru-RU" sz="1950" noProof="0" dirty="0"/>
              <a:t>. </a:t>
            </a:r>
          </a:p>
          <a:p>
            <a:pPr lvl="0"/>
            <a:r>
              <a:rPr lang="ru-RU" sz="1950" b="1" noProof="0" dirty="0"/>
              <a:t>Заниматься (+ чем? / + где?)</a:t>
            </a:r>
            <a:r>
              <a:rPr lang="ru-RU" sz="1950" noProof="0" dirty="0"/>
              <a:t> — </a:t>
            </a:r>
            <a:r>
              <a:rPr lang="ru-RU" sz="1950" i="1" noProof="0" dirty="0" err="1"/>
              <a:t>učit</a:t>
            </a:r>
            <a:r>
              <a:rPr lang="ru-RU" sz="1950" i="1" noProof="0" dirty="0"/>
              <a:t> </a:t>
            </a:r>
            <a:r>
              <a:rPr lang="ru-RU" sz="1950" i="1" noProof="0" dirty="0" err="1"/>
              <a:t>se</a:t>
            </a:r>
            <a:r>
              <a:rPr lang="ru-RU" sz="1950" i="1" noProof="0" dirty="0"/>
              <a:t>/</a:t>
            </a:r>
            <a:r>
              <a:rPr lang="ru-RU" sz="1950" i="1" noProof="0" dirty="0" err="1"/>
              <a:t>dělat</a:t>
            </a:r>
            <a:r>
              <a:rPr lang="ru-RU" sz="1950" i="1" noProof="0" dirty="0"/>
              <a:t> </a:t>
            </a:r>
            <a:r>
              <a:rPr lang="ru-RU" sz="1950" i="1" noProof="0" dirty="0" err="1"/>
              <a:t>úkoly</a:t>
            </a:r>
            <a:r>
              <a:rPr lang="ru-RU" sz="1950" i="1" noProof="0" dirty="0"/>
              <a:t> (</a:t>
            </a:r>
            <a:r>
              <a:rPr lang="ru-RU" sz="1950" i="1" noProof="0" dirty="0" err="1"/>
              <a:t>praktická</a:t>
            </a:r>
            <a:r>
              <a:rPr lang="ru-RU" sz="1950" i="1" noProof="0" dirty="0"/>
              <a:t> </a:t>
            </a:r>
            <a:r>
              <a:rPr lang="ru-RU" sz="1950" i="1" noProof="0" dirty="0" err="1"/>
              <a:t>příprava</a:t>
            </a:r>
            <a:r>
              <a:rPr lang="ru-RU" sz="1950" i="1" noProof="0" dirty="0"/>
              <a:t>)</a:t>
            </a:r>
            <a:r>
              <a:rPr lang="ru-RU" sz="1950" noProof="0" dirty="0"/>
              <a:t>.</a:t>
            </a:r>
          </a:p>
        </p:txBody>
      </p:sp>
      <p:sp>
        <p:nvSpPr>
          <p:cNvPr id="5" name="TextovéPole 4">
            <a:extLst>
              <a:ext uri="{FF2B5EF4-FFF2-40B4-BE49-F238E27FC236}">
                <a16:creationId xmlns:a16="http://schemas.microsoft.com/office/drawing/2014/main" id="{1EF19CA8-E6BA-0242-9E81-7D7E86A83471}"/>
              </a:ext>
            </a:extLst>
          </p:cNvPr>
          <p:cNvSpPr txBox="1"/>
          <p:nvPr/>
        </p:nvSpPr>
        <p:spPr>
          <a:xfrm>
            <a:off x="4472247" y="208766"/>
            <a:ext cx="7570123" cy="6394058"/>
          </a:xfrm>
          <a:prstGeom prst="rect">
            <a:avLst/>
          </a:prstGeom>
          <a:noFill/>
        </p:spPr>
        <p:txBody>
          <a:bodyPr wrap="square">
            <a:spAutoFit/>
          </a:bodyPr>
          <a:lstStyle/>
          <a:p>
            <a:pPr marL="0" marR="0" algn="just">
              <a:spcBef>
                <a:spcPts val="900"/>
              </a:spcBef>
              <a:spcAft>
                <a:spcPts val="1200"/>
              </a:spcAft>
              <a:buNone/>
            </a:pPr>
            <a:r>
              <a:rPr lang="ru-RU" sz="1950" b="1" u="none" strike="noStrike" noProof="0" dirty="0">
                <a:effectLst/>
                <a:latin typeface="+mn-lt"/>
              </a:rPr>
              <a:t>1.</a:t>
            </a:r>
            <a:r>
              <a:rPr lang="ru-RU" sz="1950" b="0" u="none" strike="noStrike" noProof="0" dirty="0">
                <a:effectLst/>
                <a:latin typeface="+mn-lt"/>
              </a:rPr>
              <a:t> Мой брат (учится / изучает) в Карловом университете, он (изучает / учит) международное право. </a:t>
            </a:r>
            <a:r>
              <a:rPr lang="ru-RU" sz="1950" b="1" u="none" strike="noStrike" noProof="0" dirty="0">
                <a:effectLst/>
                <a:latin typeface="+mn-lt"/>
              </a:rPr>
              <a:t>2.</a:t>
            </a:r>
            <a:r>
              <a:rPr lang="ru-RU" sz="1950" b="0" u="none" strike="noStrike" noProof="0" dirty="0">
                <a:effectLst/>
                <a:latin typeface="+mn-lt"/>
              </a:rPr>
              <a:t> Вчера весь вечер я (учил / занимался) в библиотеке и (учил / выучил) все новые слова к сегодняшнему тесту. </a:t>
            </a:r>
            <a:r>
              <a:rPr lang="ru-RU" sz="1950" b="1" u="none" strike="noStrike" noProof="0" dirty="0">
                <a:effectLst/>
                <a:latin typeface="+mn-lt"/>
              </a:rPr>
              <a:t>3.</a:t>
            </a:r>
            <a:r>
              <a:rPr lang="ru-RU" sz="1950" b="0" u="none" strike="noStrike" noProof="0" dirty="0">
                <a:effectLst/>
                <a:latin typeface="+mn-lt"/>
              </a:rPr>
              <a:t> Эта опытная учительница уже двадцать лет (учит / учится) детей математике. </a:t>
            </a:r>
            <a:r>
              <a:rPr lang="ru-RU" sz="1950" b="1" u="none" strike="noStrike" noProof="0" dirty="0">
                <a:effectLst/>
                <a:latin typeface="+mn-lt"/>
              </a:rPr>
              <a:t>4.</a:t>
            </a:r>
            <a:r>
              <a:rPr lang="ru-RU" sz="1950" b="0" u="none" strike="noStrike" noProof="0" dirty="0">
                <a:effectLst/>
                <a:latin typeface="+mn-lt"/>
              </a:rPr>
              <a:t> Мой друг очень хочет (научиться / учиться) играть на гитаре, поэтому он (учится / учит) у известного музыканта. </a:t>
            </a:r>
            <a:r>
              <a:rPr lang="ru-RU" sz="1950" b="1" u="none" strike="noStrike" noProof="0" dirty="0">
                <a:effectLst/>
                <a:latin typeface="+mn-lt"/>
              </a:rPr>
              <a:t>5.</a:t>
            </a:r>
            <a:r>
              <a:rPr lang="ru-RU" sz="1950" b="0" u="none" strike="noStrike" noProof="0" dirty="0">
                <a:effectLst/>
                <a:latin typeface="+mn-lt"/>
              </a:rPr>
              <a:t> Скажи, ты уже (выучил / изучил) этот сложный стих наизусть? </a:t>
            </a:r>
            <a:r>
              <a:rPr lang="ru-RU" sz="1950" b="1" u="none" strike="noStrike" noProof="0" dirty="0">
                <a:effectLst/>
                <a:latin typeface="+mn-lt"/>
              </a:rPr>
              <a:t>6.</a:t>
            </a:r>
            <a:r>
              <a:rPr lang="ru-RU" sz="1950" b="0" u="none" strike="noStrike" noProof="0" dirty="0">
                <a:effectLst/>
                <a:latin typeface="+mn-lt"/>
              </a:rPr>
              <a:t> Студенты сейчас в классе, они (занимаются / учатся) грамматикой — делают сложные упражнения. </a:t>
            </a:r>
            <a:r>
              <a:rPr lang="ru-RU" sz="1950" b="1" u="none" strike="noStrike" noProof="0" dirty="0">
                <a:effectLst/>
                <a:latin typeface="+mn-lt"/>
              </a:rPr>
              <a:t>7.</a:t>
            </a:r>
            <a:r>
              <a:rPr lang="ru-RU" sz="1950" b="0" u="none" strike="noStrike" noProof="0" dirty="0">
                <a:effectLst/>
                <a:latin typeface="+mn-lt"/>
              </a:rPr>
              <a:t> Мы долго (учили / учились) правила дорожного движения и наконец-то (научились / выучили) хорошо водить машину. </a:t>
            </a:r>
            <a:r>
              <a:rPr lang="ru-RU" sz="1950" b="1" u="none" strike="noStrike" noProof="0" dirty="0">
                <a:effectLst/>
                <a:latin typeface="+mn-lt"/>
              </a:rPr>
              <a:t>8.</a:t>
            </a:r>
            <a:r>
              <a:rPr lang="ru-RU" sz="1950" b="0" u="none" strike="noStrike" noProof="0" dirty="0">
                <a:effectLst/>
                <a:latin typeface="+mn-lt"/>
              </a:rPr>
              <a:t> Где вы так отлично (научились / учились) говорить по-русски? — Я три года (изучал / учил) русский язык в институте. </a:t>
            </a:r>
            <a:r>
              <a:rPr lang="ru-RU" sz="1950" b="1" u="none" strike="noStrike" noProof="0" dirty="0">
                <a:effectLst/>
                <a:latin typeface="+mn-lt"/>
              </a:rPr>
              <a:t>9.</a:t>
            </a:r>
            <a:r>
              <a:rPr lang="ru-RU" sz="1950" b="0" u="none" strike="noStrike" noProof="0" dirty="0">
                <a:effectLst/>
                <a:latin typeface="+mn-lt"/>
              </a:rPr>
              <a:t> Каждое воскресенье Маша (занимается / учится) спортом в парке. </a:t>
            </a:r>
            <a:r>
              <a:rPr lang="ru-RU" sz="1950" b="1" u="none" strike="noStrike" noProof="0" dirty="0">
                <a:effectLst/>
                <a:latin typeface="+mn-lt"/>
              </a:rPr>
              <a:t>10.</a:t>
            </a:r>
            <a:r>
              <a:rPr lang="ru-RU" sz="1950" b="0" u="none" strike="noStrike" noProof="0" dirty="0">
                <a:effectLst/>
                <a:latin typeface="+mn-lt"/>
              </a:rPr>
              <a:t> Иностранцы приехали в Прагу, чтобы (изучать / учиться) чешскую культуру и историю. </a:t>
            </a:r>
            <a:r>
              <a:rPr lang="ru-RU" sz="1950" b="1" u="none" strike="noStrike" noProof="0" dirty="0">
                <a:effectLst/>
                <a:latin typeface="+mn-lt"/>
              </a:rPr>
              <a:t>11.</a:t>
            </a:r>
            <a:r>
              <a:rPr lang="ru-RU" sz="1950" b="0" u="none" strike="noStrike" noProof="0" dirty="0">
                <a:effectLst/>
                <a:latin typeface="+mn-lt"/>
              </a:rPr>
              <a:t> Наш профессор — очень умный человек, мы многому (учимся / учим) у него на каждой лекции. </a:t>
            </a:r>
            <a:r>
              <a:rPr lang="ru-RU" sz="1950" b="1" u="none" strike="noStrike" noProof="0" dirty="0">
                <a:effectLst/>
                <a:latin typeface="+mn-lt"/>
              </a:rPr>
              <a:t>12.</a:t>
            </a:r>
            <a:r>
              <a:rPr lang="ru-RU" sz="1950" b="0" u="none" strike="noStrike" noProof="0" dirty="0">
                <a:effectLst/>
                <a:latin typeface="+mn-lt"/>
              </a:rPr>
              <a:t> Я не могу пойти в кино, потому что мне нужно (учить / учиться) экономику, завтра важный экзамен. </a:t>
            </a:r>
            <a:r>
              <a:rPr lang="ru-RU" sz="1950" b="1" u="none" strike="noStrike" noProof="0" dirty="0">
                <a:effectLst/>
                <a:latin typeface="+mn-lt"/>
              </a:rPr>
              <a:t>13.</a:t>
            </a:r>
            <a:r>
              <a:rPr lang="ru-RU" sz="1950" b="0" u="none" strike="noStrike" noProof="0" dirty="0">
                <a:effectLst/>
                <a:latin typeface="+mn-lt"/>
              </a:rPr>
              <a:t> Мой сын ещё маленький, он (учится / учит) в третьем классе, но уже (научился / выучил) хорошо плавать. </a:t>
            </a:r>
            <a:r>
              <a:rPr lang="ru-RU" sz="1950" b="1" u="none" strike="noStrike" noProof="0" dirty="0">
                <a:effectLst/>
                <a:latin typeface="+mn-lt"/>
              </a:rPr>
              <a:t>14.</a:t>
            </a:r>
            <a:r>
              <a:rPr lang="ru-RU" sz="1950" b="0" u="none" strike="noStrike" noProof="0" dirty="0">
                <a:effectLst/>
                <a:latin typeface="+mn-lt"/>
              </a:rPr>
              <a:t> Перед тем как открыть бизнес, они внимательно (изучили / выучили) местный рынок.</a:t>
            </a:r>
            <a:endParaRPr lang="ru-RU" sz="1950" b="0" u="none" strike="noStrike" noProof="0" dirty="0">
              <a:effectLst/>
              <a:latin typeface="Google Sans"/>
            </a:endParaRPr>
          </a:p>
        </p:txBody>
      </p:sp>
    </p:spTree>
    <p:extLst>
      <p:ext uri="{BB962C8B-B14F-4D97-AF65-F5344CB8AC3E}">
        <p14:creationId xmlns:p14="http://schemas.microsoft.com/office/powerpoint/2010/main" val="27183533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4937EE6-138C-AF86-80B2-FB290ABD6FCA}"/>
              </a:ext>
            </a:extLst>
          </p:cNvPr>
          <p:cNvSpPr txBox="1"/>
          <p:nvPr/>
        </p:nvSpPr>
        <p:spPr>
          <a:xfrm>
            <a:off x="218902" y="113634"/>
            <a:ext cx="11754196" cy="6517169"/>
          </a:xfrm>
          <a:prstGeom prst="rect">
            <a:avLst/>
          </a:prstGeom>
          <a:noFill/>
        </p:spPr>
        <p:txBody>
          <a:bodyPr wrap="square">
            <a:spAutoFit/>
          </a:bodyPr>
          <a:lstStyle/>
          <a:p>
            <a:pPr marL="0" marR="0" algn="just">
              <a:spcBef>
                <a:spcPts val="900"/>
              </a:spcBef>
              <a:spcAft>
                <a:spcPts val="1200"/>
              </a:spcAft>
              <a:buNone/>
            </a:pPr>
            <a:r>
              <a:rPr lang="ru-RU" sz="2000" b="1" u="none" strike="noStrike" noProof="0" dirty="0">
                <a:effectLst/>
                <a:latin typeface="+mn-lt"/>
              </a:rPr>
              <a:t>Переведите чешские глаголы из скобок на русский язык и поставьте их в правильную форму. Используйте глаголы из списка: </a:t>
            </a:r>
            <a:r>
              <a:rPr lang="ru-RU" sz="2000" b="0" i="1" u="none" strike="noStrike" noProof="0" dirty="0">
                <a:effectLst/>
                <a:latin typeface="+mn-lt"/>
              </a:rPr>
              <a:t>учить, учиться, научиться, выучить, изучать, изучить, заниматься, готовиться</a:t>
            </a:r>
          </a:p>
          <a:p>
            <a:pPr marL="0" marR="0" algn="just">
              <a:spcBef>
                <a:spcPts val="900"/>
              </a:spcBef>
              <a:spcAft>
                <a:spcPts val="1200"/>
              </a:spcAft>
              <a:buNone/>
            </a:pPr>
            <a:r>
              <a:rPr lang="ru-RU" sz="2000" b="1" u="none" strike="noStrike" noProof="0" dirty="0">
                <a:effectLst/>
                <a:latin typeface="+mn-lt"/>
              </a:rPr>
              <a:t>1.</a:t>
            </a:r>
            <a:r>
              <a:rPr lang="ru-RU" sz="2000" b="0" u="none" strike="noStrike" noProof="0" dirty="0">
                <a:effectLst/>
                <a:latin typeface="+mn-lt"/>
              </a:rPr>
              <a:t> Мой отец (</a:t>
            </a:r>
            <a:r>
              <a:rPr lang="ru-RU" sz="2000" b="0" u="none" strike="noStrike" noProof="0" dirty="0" err="1">
                <a:effectLst/>
                <a:latin typeface="+mn-lt"/>
              </a:rPr>
              <a:t>studuje</a:t>
            </a:r>
            <a:r>
              <a:rPr lang="ru-RU" sz="2000" b="0" u="none" strike="noStrike" noProof="0" dirty="0">
                <a:effectLst/>
                <a:latin typeface="+mn-lt"/>
              </a:rPr>
              <a:t>) в докторантуре и сейчас глубоко (</a:t>
            </a:r>
            <a:r>
              <a:rPr lang="ru-RU" sz="2000" b="0" u="none" strike="noStrike" noProof="0" dirty="0" err="1">
                <a:effectLst/>
                <a:latin typeface="+mn-lt"/>
              </a:rPr>
              <a:t>studuje</a:t>
            </a:r>
            <a:r>
              <a:rPr lang="ru-RU" sz="2000" b="0" u="none" strike="noStrike" noProof="0" dirty="0">
                <a:effectLst/>
                <a:latin typeface="+mn-lt"/>
              </a:rPr>
              <a:t>) квантовую физику. </a:t>
            </a:r>
            <a:r>
              <a:rPr lang="ru-RU" sz="2000" b="1" u="none" strike="noStrike" noProof="0" dirty="0">
                <a:effectLst/>
                <a:latin typeface="+mn-lt"/>
              </a:rPr>
              <a:t>2.</a:t>
            </a:r>
            <a:r>
              <a:rPr lang="ru-RU" sz="2000" b="0" u="none" strike="noStrike" noProof="0" dirty="0">
                <a:effectLst/>
                <a:latin typeface="+mn-lt"/>
              </a:rPr>
              <a:t> Извини, я не могу сейчас пойти гулять, я (</a:t>
            </a:r>
            <a:r>
              <a:rPr lang="ru-RU" sz="2000" b="0" u="none" strike="noStrike" noProof="0" dirty="0" err="1">
                <a:effectLst/>
                <a:latin typeface="+mn-lt"/>
              </a:rPr>
              <a:t>učím</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 </a:t>
            </a:r>
            <a:r>
              <a:rPr lang="ru-RU" sz="2000" b="0" u="none" strike="noStrike" noProof="0" dirty="0" err="1">
                <a:effectLst/>
                <a:latin typeface="+mn-lt"/>
              </a:rPr>
              <a:t>dělám</a:t>
            </a:r>
            <a:r>
              <a:rPr lang="ru-RU" sz="2000" b="0" u="none" strike="noStrike" noProof="0" dirty="0">
                <a:effectLst/>
                <a:latin typeface="+mn-lt"/>
              </a:rPr>
              <a:t> </a:t>
            </a:r>
            <a:r>
              <a:rPr lang="ru-RU" sz="2000" b="0" u="none" strike="noStrike" noProof="0" dirty="0" err="1">
                <a:effectLst/>
                <a:latin typeface="+mn-lt"/>
              </a:rPr>
              <a:t>úkoly</a:t>
            </a:r>
            <a:r>
              <a:rPr lang="ru-RU" sz="2000" b="0" u="none" strike="noStrike" noProof="0" dirty="0">
                <a:effectLst/>
                <a:latin typeface="+mn-lt"/>
              </a:rPr>
              <a:t>) к завтрашнему семинару. </a:t>
            </a:r>
            <a:r>
              <a:rPr lang="ru-RU" sz="2000" b="1" u="none" strike="noStrike" noProof="0" dirty="0">
                <a:effectLst/>
                <a:latin typeface="+mn-lt"/>
              </a:rPr>
              <a:t>3.</a:t>
            </a:r>
            <a:r>
              <a:rPr lang="ru-RU" sz="2000" b="0" u="none" strike="noStrike" noProof="0" dirty="0">
                <a:effectLst/>
                <a:latin typeface="+mn-lt"/>
              </a:rPr>
              <a:t> Эта опытная няня уже много лет (</a:t>
            </a:r>
            <a:r>
              <a:rPr lang="ru-RU" sz="2000" b="0" u="none" strike="noStrike" noProof="0" dirty="0" err="1">
                <a:effectLst/>
                <a:latin typeface="+mn-lt"/>
              </a:rPr>
              <a:t>učí</a:t>
            </a:r>
            <a:r>
              <a:rPr lang="ru-RU" sz="2000" b="0" u="none" strike="noStrike" noProof="0" dirty="0">
                <a:effectLst/>
                <a:latin typeface="+mn-lt"/>
              </a:rPr>
              <a:t>) маленьких детей хорошо себя вести. </a:t>
            </a:r>
            <a:r>
              <a:rPr lang="ru-RU" sz="2000" b="1" u="none" strike="noStrike" noProof="0" dirty="0">
                <a:effectLst/>
                <a:latin typeface="+mn-lt"/>
              </a:rPr>
              <a:t>4.</a:t>
            </a:r>
            <a:r>
              <a:rPr lang="ru-RU" sz="2000" b="0" u="none" strike="noStrike" noProof="0" dirty="0">
                <a:effectLst/>
                <a:latin typeface="+mn-lt"/>
              </a:rPr>
              <a:t> Перед покупкой акций инвесторы внимательно (</a:t>
            </a:r>
            <a:r>
              <a:rPr lang="ru-RU" sz="2000" b="0" u="none" strike="noStrike" noProof="0" dirty="0" err="1">
                <a:effectLst/>
                <a:latin typeface="+mn-lt"/>
              </a:rPr>
              <a:t>prostudovali</a:t>
            </a:r>
            <a:r>
              <a:rPr lang="ru-RU" sz="2000" b="0" u="none" strike="noStrike" noProof="0" dirty="0">
                <a:effectLst/>
                <a:latin typeface="+mn-lt"/>
              </a:rPr>
              <a:t>) финансовые отчёты компании. </a:t>
            </a:r>
            <a:r>
              <a:rPr lang="ru-RU" sz="2000" b="1" u="none" strike="noStrike" noProof="0" dirty="0">
                <a:effectLst/>
                <a:latin typeface="+mn-lt"/>
              </a:rPr>
              <a:t>5.</a:t>
            </a:r>
            <a:r>
              <a:rPr lang="ru-RU" sz="2000" b="0" u="none" strike="noStrike" noProof="0" dirty="0">
                <a:effectLst/>
                <a:latin typeface="+mn-lt"/>
              </a:rPr>
              <a:t> Ты уже (</a:t>
            </a:r>
            <a:r>
              <a:rPr lang="ru-RU" sz="2000" b="0" u="none" strike="noStrike" noProof="0" dirty="0" err="1">
                <a:effectLst/>
                <a:latin typeface="+mn-lt"/>
              </a:rPr>
              <a:t>naučil</a:t>
            </a:r>
            <a:r>
              <a:rPr lang="ru-RU" sz="2000" b="0" u="none" strike="noStrike" noProof="0" dirty="0">
                <a:effectLst/>
                <a:latin typeface="+mn-lt"/>
              </a:rPr>
              <a:t> </a:t>
            </a:r>
            <a:r>
              <a:rPr lang="ru-RU" sz="2000" b="0" u="none" strike="noStrike" noProof="0" dirty="0" err="1">
                <a:effectLst/>
                <a:latin typeface="+mn-lt"/>
              </a:rPr>
              <a:t>ses</a:t>
            </a:r>
            <a:r>
              <a:rPr lang="ru-RU" sz="2000" b="0" u="none" strike="noStrike" noProof="0" dirty="0">
                <a:effectLst/>
                <a:latin typeface="+mn-lt"/>
              </a:rPr>
              <a:t> </a:t>
            </a:r>
            <a:r>
              <a:rPr lang="ru-RU" sz="2000" b="0" u="none" strike="noStrike" noProof="0" dirty="0" err="1">
                <a:effectLst/>
                <a:latin typeface="+mn-lt"/>
              </a:rPr>
              <a:t>zpaměti</a:t>
            </a:r>
            <a:r>
              <a:rPr lang="ru-RU" sz="2000" b="0" u="none" strike="noStrike" noProof="0" dirty="0">
                <a:effectLst/>
                <a:latin typeface="+mn-lt"/>
              </a:rPr>
              <a:t>) этот текст для презентации проекта? </a:t>
            </a:r>
            <a:r>
              <a:rPr lang="ru-RU" sz="2000" b="1" u="none" strike="noStrike" noProof="0" dirty="0">
                <a:effectLst/>
                <a:latin typeface="+mn-lt"/>
              </a:rPr>
              <a:t>6.</a:t>
            </a:r>
            <a:r>
              <a:rPr lang="ru-RU" sz="2000" b="0" u="none" strike="noStrike" noProof="0" dirty="0">
                <a:effectLst/>
                <a:latin typeface="+mn-lt"/>
              </a:rPr>
              <a:t> Наша команда многому (</a:t>
            </a:r>
            <a:r>
              <a:rPr lang="ru-RU" sz="2000" b="0" u="none" strike="noStrike" noProof="0" dirty="0" err="1">
                <a:effectLst/>
                <a:latin typeface="+mn-lt"/>
              </a:rPr>
              <a:t>učí</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на каждой встрече. </a:t>
            </a:r>
            <a:r>
              <a:rPr lang="ru-RU" sz="2000" b="1" u="none" strike="noStrike" noProof="0" dirty="0">
                <a:effectLst/>
                <a:latin typeface="+mn-lt"/>
              </a:rPr>
              <a:t>7.</a:t>
            </a:r>
            <a:r>
              <a:rPr lang="ru-RU" sz="2000" b="0" u="none" strike="noStrike" noProof="0" dirty="0">
                <a:effectLst/>
                <a:latin typeface="+mn-lt"/>
              </a:rPr>
              <a:t> Мы целую неделю (</a:t>
            </a:r>
            <a:r>
              <a:rPr lang="ru-RU" sz="2000" b="0" u="none" strike="noStrike" noProof="0" dirty="0" err="1">
                <a:effectLst/>
                <a:latin typeface="+mn-lt"/>
              </a:rPr>
              <a:t>učili</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правила орфографии и наконец-то (</a:t>
            </a:r>
            <a:r>
              <a:rPr lang="ru-RU" sz="2000" b="0" u="none" strike="noStrike" noProof="0" dirty="0" err="1">
                <a:effectLst/>
                <a:latin typeface="+mn-lt"/>
              </a:rPr>
              <a:t>naučili</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a:t>
            </a:r>
            <a:r>
              <a:rPr lang="ru-RU" sz="2000" b="0" u="none" strike="noStrike" noProof="0" dirty="0" err="1">
                <a:effectLst/>
                <a:latin typeface="+mn-lt"/>
              </a:rPr>
              <a:t>zpaměti</a:t>
            </a:r>
            <a:r>
              <a:rPr lang="ru-RU" sz="2000" b="0" u="none" strike="noStrike" noProof="0" dirty="0">
                <a:effectLst/>
                <a:latin typeface="+mn-lt"/>
              </a:rPr>
              <a:t>) их все. </a:t>
            </a:r>
            <a:r>
              <a:rPr lang="ru-RU" sz="2000" b="1" u="none" strike="noStrike" noProof="0" dirty="0">
                <a:effectLst/>
                <a:latin typeface="+mn-lt"/>
              </a:rPr>
              <a:t>8.</a:t>
            </a:r>
            <a:r>
              <a:rPr lang="ru-RU" sz="2000" b="0" u="none" strike="noStrike" noProof="0" dirty="0">
                <a:effectLst/>
                <a:latin typeface="+mn-lt"/>
              </a:rPr>
              <a:t> Мой друг очень хочет (</a:t>
            </a:r>
            <a:r>
              <a:rPr lang="ru-RU" sz="2000" b="0" u="none" strike="noStrike" noProof="0" dirty="0" err="1">
                <a:effectLst/>
                <a:latin typeface="+mn-lt"/>
              </a:rPr>
              <a:t>naučit</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профессионально монтировать видеоролики. </a:t>
            </a:r>
            <a:r>
              <a:rPr lang="ru-RU" sz="2000" b="1" u="none" strike="noStrike" noProof="0" dirty="0">
                <a:effectLst/>
                <a:latin typeface="+mn-lt"/>
              </a:rPr>
              <a:t>9.</a:t>
            </a:r>
            <a:r>
              <a:rPr lang="ru-RU" sz="2000" b="0" u="none" strike="noStrike" noProof="0" dirty="0">
                <a:effectLst/>
                <a:latin typeface="+mn-lt"/>
              </a:rPr>
              <a:t> Студенты сейчас в лаборатории, они (</a:t>
            </a:r>
            <a:r>
              <a:rPr lang="ru-RU" sz="2000" b="0" u="none" strike="noStrike" noProof="0" dirty="0" err="1">
                <a:effectLst/>
                <a:latin typeface="+mn-lt"/>
              </a:rPr>
              <a:t>učí</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 </a:t>
            </a:r>
            <a:r>
              <a:rPr lang="ru-RU" sz="2000" b="0" u="none" strike="noStrike" noProof="0" dirty="0" err="1">
                <a:effectLst/>
                <a:latin typeface="+mn-lt"/>
              </a:rPr>
              <a:t>dělají</a:t>
            </a:r>
            <a:r>
              <a:rPr lang="ru-RU" sz="2000" b="0" u="none" strike="noStrike" noProof="0" dirty="0">
                <a:effectLst/>
                <a:latin typeface="+mn-lt"/>
              </a:rPr>
              <a:t> </a:t>
            </a:r>
            <a:r>
              <a:rPr lang="ru-RU" sz="2000" b="0" u="none" strike="noStrike" noProof="0" dirty="0" err="1">
                <a:effectLst/>
                <a:latin typeface="+mn-lt"/>
              </a:rPr>
              <a:t>úkoly</a:t>
            </a:r>
            <a:r>
              <a:rPr lang="ru-RU" sz="2000" b="0" u="none" strike="noStrike" noProof="0" dirty="0">
                <a:effectLst/>
                <a:latin typeface="+mn-lt"/>
              </a:rPr>
              <a:t>) — проводят химические эксперименты. </a:t>
            </a:r>
            <a:r>
              <a:rPr lang="ru-RU" sz="2000" b="1" u="none" strike="noStrike" noProof="0" dirty="0">
                <a:effectLst/>
                <a:latin typeface="+mn-lt"/>
              </a:rPr>
              <a:t>10.</a:t>
            </a:r>
            <a:r>
              <a:rPr lang="ru-RU" sz="2000" b="0" u="none" strike="noStrike" noProof="0" dirty="0">
                <a:effectLst/>
                <a:latin typeface="+mn-lt"/>
              </a:rPr>
              <a:t> Где (</a:t>
            </a:r>
            <a:r>
              <a:rPr lang="ru-RU" sz="2000" b="0" u="none" strike="noStrike" noProof="0" dirty="0" err="1">
                <a:effectLst/>
                <a:latin typeface="+mn-lt"/>
              </a:rPr>
              <a:t>studuje</a:t>
            </a:r>
            <a:r>
              <a:rPr lang="ru-RU" sz="2000" b="0" u="none" strike="noStrike" noProof="0" dirty="0">
                <a:effectLst/>
                <a:latin typeface="+mn-lt"/>
              </a:rPr>
              <a:t>) твоя дочь? — Она (</a:t>
            </a:r>
            <a:r>
              <a:rPr lang="ru-RU" sz="2000" b="0" u="none" strike="noStrike" noProof="0" dirty="0" err="1">
                <a:effectLst/>
                <a:latin typeface="+mn-lt"/>
              </a:rPr>
              <a:t>studuje</a:t>
            </a:r>
            <a:r>
              <a:rPr lang="ru-RU" sz="2000" b="0" u="none" strike="noStrike" noProof="0" dirty="0">
                <a:effectLst/>
                <a:latin typeface="+mn-lt"/>
              </a:rPr>
              <a:t>) в академии искусств в Брно. </a:t>
            </a:r>
            <a:r>
              <a:rPr lang="ru-RU" sz="2000" b="1" u="none" strike="noStrike" noProof="0" dirty="0">
                <a:effectLst/>
                <a:latin typeface="+mn-lt"/>
              </a:rPr>
              <a:t>11.</a:t>
            </a:r>
            <a:r>
              <a:rPr lang="ru-RU" sz="2000" b="0" u="none" strike="noStrike" noProof="0" dirty="0">
                <a:effectLst/>
                <a:latin typeface="+mn-lt"/>
              </a:rPr>
              <a:t> Учёные несколько месяцев тщательно (</a:t>
            </a:r>
            <a:r>
              <a:rPr lang="ru-RU" sz="2000" b="0" u="none" strike="noStrike" noProof="0" dirty="0" err="1">
                <a:effectLst/>
                <a:latin typeface="+mn-lt"/>
              </a:rPr>
              <a:t>studovali</a:t>
            </a:r>
            <a:r>
              <a:rPr lang="ru-RU" sz="2000" b="0" u="none" strike="noStrike" noProof="0" dirty="0">
                <a:effectLst/>
                <a:latin typeface="+mn-lt"/>
              </a:rPr>
              <a:t>) поведение этих редких животных. </a:t>
            </a:r>
            <a:r>
              <a:rPr lang="ru-RU" sz="2000" b="1" u="none" strike="noStrike" noProof="0" dirty="0">
                <a:effectLst/>
                <a:latin typeface="+mn-lt"/>
              </a:rPr>
              <a:t>12.</a:t>
            </a:r>
            <a:r>
              <a:rPr lang="ru-RU" sz="2000" b="0" u="none" strike="noStrike" noProof="0" dirty="0">
                <a:effectLst/>
                <a:latin typeface="+mn-lt"/>
              </a:rPr>
              <a:t> Я вчера не выходил из дома, потому что весь вечер (</a:t>
            </a:r>
            <a:r>
              <a:rPr lang="ru-RU" sz="2000" b="0" u="none" strike="noStrike" noProof="0" dirty="0" err="1">
                <a:effectLst/>
                <a:latin typeface="+mn-lt"/>
              </a:rPr>
              <a:t>učil</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новые термины для теста. </a:t>
            </a:r>
            <a:r>
              <a:rPr lang="ru-RU" sz="2000" b="1" u="none" strike="noStrike" noProof="0" dirty="0">
                <a:effectLst/>
                <a:latin typeface="+mn-lt"/>
              </a:rPr>
              <a:t>13.</a:t>
            </a:r>
            <a:r>
              <a:rPr lang="ru-RU" sz="2000" b="0" u="none" strike="noStrike" noProof="0" dirty="0">
                <a:effectLst/>
                <a:latin typeface="+mn-lt"/>
              </a:rPr>
              <a:t> Вы уже (</a:t>
            </a:r>
            <a:r>
              <a:rPr lang="ru-RU" sz="2000" b="0" u="none" strike="noStrike" noProof="0" dirty="0" err="1">
                <a:effectLst/>
                <a:latin typeface="+mn-lt"/>
              </a:rPr>
              <a:t>naučil</a:t>
            </a:r>
            <a:r>
              <a:rPr lang="ru-RU" sz="2000" b="0" u="none" strike="noStrike" noProof="0" dirty="0">
                <a:effectLst/>
                <a:latin typeface="+mn-lt"/>
              </a:rPr>
              <a:t> </a:t>
            </a:r>
            <a:r>
              <a:rPr lang="ru-RU" sz="2000" b="0" u="none" strike="noStrike" noProof="0" dirty="0" err="1">
                <a:effectLst/>
                <a:latin typeface="+mn-lt"/>
              </a:rPr>
              <a:t>jste</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уверенно держаться на воде или всё ещё боитесь глубины? </a:t>
            </a:r>
            <a:r>
              <a:rPr lang="ru-RU" sz="2000" b="1" u="none" strike="noStrike" noProof="0" dirty="0">
                <a:effectLst/>
                <a:latin typeface="+mn-lt"/>
              </a:rPr>
              <a:t>14.</a:t>
            </a:r>
            <a:r>
              <a:rPr lang="ru-RU" sz="2000" b="0" u="none" strike="noStrike" noProof="0" dirty="0">
                <a:effectLst/>
                <a:latin typeface="+mn-lt"/>
              </a:rPr>
              <a:t> Этот мастер терпеливо (</a:t>
            </a:r>
            <a:r>
              <a:rPr lang="ru-RU" sz="2000" b="0" u="none" strike="noStrike" noProof="0" dirty="0" err="1">
                <a:effectLst/>
                <a:latin typeface="+mn-lt"/>
              </a:rPr>
              <a:t>učí</a:t>
            </a:r>
            <a:r>
              <a:rPr lang="ru-RU" sz="2000" b="0" u="none" strike="noStrike" noProof="0" dirty="0">
                <a:effectLst/>
                <a:latin typeface="+mn-lt"/>
              </a:rPr>
              <a:t>) своего ученика ремонтировать старинные часы. </a:t>
            </a:r>
            <a:r>
              <a:rPr lang="ru-RU" sz="2000" b="1" u="none" strike="noStrike" noProof="0" dirty="0">
                <a:effectLst/>
                <a:latin typeface="+mn-lt"/>
              </a:rPr>
              <a:t>15.</a:t>
            </a:r>
            <a:r>
              <a:rPr lang="ru-RU" sz="2000" b="0" u="none" strike="noStrike" noProof="0" dirty="0">
                <a:effectLst/>
                <a:latin typeface="+mn-lt"/>
              </a:rPr>
              <a:t> Пожалуйста, не шумите, дети сейчас (</a:t>
            </a:r>
            <a:r>
              <a:rPr lang="ru-RU" sz="2000" b="0" u="none" strike="noStrike" noProof="0" dirty="0" err="1">
                <a:effectLst/>
                <a:latin typeface="+mn-lt"/>
              </a:rPr>
              <a:t>učí</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 </a:t>
            </a:r>
            <a:r>
              <a:rPr lang="ru-RU" sz="2000" b="0" u="none" strike="noStrike" noProof="0" dirty="0" err="1">
                <a:effectLst/>
                <a:latin typeface="+mn-lt"/>
              </a:rPr>
              <a:t>dělají</a:t>
            </a:r>
            <a:r>
              <a:rPr lang="ru-RU" sz="2000" b="0" u="none" strike="noStrike" noProof="0" dirty="0">
                <a:effectLst/>
                <a:latin typeface="+mn-lt"/>
              </a:rPr>
              <a:t> </a:t>
            </a:r>
            <a:r>
              <a:rPr lang="ru-RU" sz="2000" b="0" u="none" strike="noStrike" noProof="0" dirty="0" err="1">
                <a:effectLst/>
                <a:latin typeface="+mn-lt"/>
              </a:rPr>
              <a:t>úkoly</a:t>
            </a:r>
            <a:r>
              <a:rPr lang="ru-RU" sz="2000" b="0" u="none" strike="noStrike" noProof="0" dirty="0">
                <a:effectLst/>
                <a:latin typeface="+mn-lt"/>
              </a:rPr>
              <a:t>) со своим репетитором. </a:t>
            </a:r>
            <a:r>
              <a:rPr lang="ru-RU" sz="2000" b="1" u="none" strike="noStrike" noProof="0" dirty="0">
                <a:effectLst/>
                <a:latin typeface="+mn-lt"/>
              </a:rPr>
              <a:t>16.</a:t>
            </a:r>
            <a:r>
              <a:rPr lang="ru-RU" sz="2000" b="0" u="none" strike="noStrike" noProof="0" dirty="0">
                <a:effectLst/>
                <a:latin typeface="+mn-lt"/>
              </a:rPr>
              <a:t> Юристам необходимо детально (</a:t>
            </a:r>
            <a:r>
              <a:rPr lang="ru-RU" sz="2000" b="0" u="none" strike="noStrike" noProof="0" dirty="0" err="1">
                <a:effectLst/>
                <a:latin typeface="+mn-lt"/>
              </a:rPr>
              <a:t>prostudovat</a:t>
            </a:r>
            <a:r>
              <a:rPr lang="ru-RU" sz="2000" b="0" u="none" strike="noStrike" noProof="0" dirty="0">
                <a:effectLst/>
                <a:latin typeface="+mn-lt"/>
              </a:rPr>
              <a:t>) все новые изменения в законах. </a:t>
            </a:r>
            <a:r>
              <a:rPr lang="ru-RU" sz="2000" b="1" u="none" strike="noStrike" noProof="0" dirty="0">
                <a:effectLst/>
                <a:latin typeface="+mn-lt"/>
              </a:rPr>
              <a:t>17.</a:t>
            </a:r>
            <a:r>
              <a:rPr lang="ru-RU" sz="2000" b="0" u="none" strike="noStrike" noProof="0" dirty="0">
                <a:effectLst/>
                <a:latin typeface="+mn-lt"/>
              </a:rPr>
              <a:t> Моя бабушка всю жизнь (</a:t>
            </a:r>
            <a:r>
              <a:rPr lang="ru-RU" sz="2000" b="0" u="none" strike="noStrike" noProof="0" dirty="0" err="1">
                <a:effectLst/>
                <a:latin typeface="+mn-lt"/>
              </a:rPr>
              <a:t>učila</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чему-то новому и с удовольствием посещала лекции. </a:t>
            </a:r>
            <a:r>
              <a:rPr lang="ru-RU" sz="2000" b="1" u="none" strike="noStrike" noProof="0" dirty="0">
                <a:effectLst/>
                <a:latin typeface="+mn-lt"/>
              </a:rPr>
              <a:t>18.</a:t>
            </a:r>
            <a:r>
              <a:rPr lang="ru-RU" sz="2000" b="0" u="none" strike="noStrike" noProof="0" dirty="0">
                <a:effectLst/>
                <a:latin typeface="+mn-lt"/>
              </a:rPr>
              <a:t> Мой коллега два года (</a:t>
            </a:r>
            <a:r>
              <a:rPr lang="ru-RU" sz="2000" b="0" u="none" strike="noStrike" noProof="0" dirty="0" err="1">
                <a:effectLst/>
                <a:latin typeface="+mn-lt"/>
              </a:rPr>
              <a:t>studoval</a:t>
            </a:r>
            <a:r>
              <a:rPr lang="ru-RU" sz="2000" b="0" u="none" strike="noStrike" noProof="0" dirty="0">
                <a:effectLst/>
                <a:latin typeface="+mn-lt"/>
              </a:rPr>
              <a:t>) логистику в Германии, а теперь координирует наши перевозки. </a:t>
            </a:r>
            <a:r>
              <a:rPr lang="ru-RU" sz="2000" b="1" u="none" strike="noStrike" noProof="0" dirty="0">
                <a:effectLst/>
                <a:latin typeface="+mn-lt"/>
              </a:rPr>
              <a:t>19.</a:t>
            </a:r>
            <a:r>
              <a:rPr lang="ru-RU" sz="2000" b="0" u="none" strike="noStrike" noProof="0" dirty="0">
                <a:effectLst/>
                <a:latin typeface="+mn-lt"/>
              </a:rPr>
              <a:t> На практическом занятии курсанты сначала (</a:t>
            </a:r>
            <a:r>
              <a:rPr lang="ru-RU" sz="2000" b="0" u="none" strike="noStrike" noProof="0" dirty="0" err="1">
                <a:effectLst/>
                <a:latin typeface="+mn-lt"/>
              </a:rPr>
              <a:t>učili</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теорию, а потом долго (</a:t>
            </a:r>
            <a:r>
              <a:rPr lang="ru-RU" sz="2000" b="0" u="none" strike="noStrike" noProof="0" dirty="0" err="1">
                <a:effectLst/>
                <a:latin typeface="+mn-lt"/>
              </a:rPr>
              <a:t>učili</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 </a:t>
            </a:r>
            <a:r>
              <a:rPr lang="ru-RU" sz="2000" b="0" u="none" strike="noStrike" noProof="0" dirty="0" err="1">
                <a:effectLst/>
                <a:latin typeface="+mn-lt"/>
              </a:rPr>
              <a:t>dělali</a:t>
            </a:r>
            <a:r>
              <a:rPr lang="ru-RU" sz="2000" b="0" u="none" strike="noStrike" noProof="0" dirty="0">
                <a:effectLst/>
                <a:latin typeface="+mn-lt"/>
              </a:rPr>
              <a:t> </a:t>
            </a:r>
            <a:r>
              <a:rPr lang="ru-RU" sz="2000" b="0" u="none" strike="noStrike" noProof="0" dirty="0" err="1">
                <a:effectLst/>
                <a:latin typeface="+mn-lt"/>
              </a:rPr>
              <a:t>úkoly</a:t>
            </a:r>
            <a:r>
              <a:rPr lang="ru-RU" sz="2000" b="0" u="none" strike="noStrike" noProof="0" dirty="0">
                <a:effectLst/>
                <a:latin typeface="+mn-lt"/>
              </a:rPr>
              <a:t>) на тренажёрах. </a:t>
            </a:r>
            <a:r>
              <a:rPr lang="ru-RU" sz="2000" b="1" u="none" strike="noStrike" noProof="0" dirty="0">
                <a:effectLst/>
                <a:latin typeface="+mn-lt"/>
              </a:rPr>
              <a:t>20.</a:t>
            </a:r>
            <a:r>
              <a:rPr lang="ru-RU" sz="2000" b="0" u="none" strike="noStrike" noProof="0" dirty="0">
                <a:effectLst/>
                <a:latin typeface="+mn-lt"/>
              </a:rPr>
              <a:t> Я вчера перед сном долго (</a:t>
            </a:r>
            <a:r>
              <a:rPr lang="ru-RU" sz="2000" b="0" u="none" strike="noStrike" noProof="0" dirty="0" err="1">
                <a:effectLst/>
                <a:latin typeface="+mn-lt"/>
              </a:rPr>
              <a:t>učil</a:t>
            </a:r>
            <a:r>
              <a:rPr lang="ru-RU" sz="2000" b="0" u="none" strike="noStrike" noProof="0" dirty="0">
                <a:effectLst/>
                <a:latin typeface="+mn-lt"/>
              </a:rPr>
              <a:t> </a:t>
            </a:r>
            <a:r>
              <a:rPr lang="ru-RU" sz="2000" b="0" u="none" strike="noStrike" noProof="0" dirty="0" err="1">
                <a:effectLst/>
                <a:latin typeface="+mn-lt"/>
              </a:rPr>
              <a:t>se</a:t>
            </a:r>
            <a:r>
              <a:rPr lang="ru-RU" sz="2000" b="0" u="none" strike="noStrike" noProof="0" dirty="0">
                <a:effectLst/>
                <a:latin typeface="+mn-lt"/>
              </a:rPr>
              <a:t>) это стихотворение, но утром забыл его середину.</a:t>
            </a:r>
            <a:endParaRPr lang="ru-RU" sz="2000" b="0" u="none" strike="noStrike" noProof="0" dirty="0">
              <a:effectLst/>
              <a:latin typeface="Google Sans"/>
            </a:endParaRPr>
          </a:p>
        </p:txBody>
      </p:sp>
    </p:spTree>
    <p:extLst>
      <p:ext uri="{BB962C8B-B14F-4D97-AF65-F5344CB8AC3E}">
        <p14:creationId xmlns:p14="http://schemas.microsoft.com/office/powerpoint/2010/main" val="2890509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CFC667A-4042-0729-B997-D9BBB5A8C049}"/>
              </a:ext>
            </a:extLst>
          </p:cNvPr>
          <p:cNvSpPr txBox="1"/>
          <p:nvPr/>
        </p:nvSpPr>
        <p:spPr>
          <a:xfrm>
            <a:off x="135773" y="238102"/>
            <a:ext cx="11920453" cy="6209392"/>
          </a:xfrm>
          <a:prstGeom prst="rect">
            <a:avLst/>
          </a:prstGeom>
          <a:noFill/>
        </p:spPr>
        <p:txBody>
          <a:bodyPr wrap="square">
            <a:spAutoFit/>
          </a:bodyPr>
          <a:lstStyle/>
          <a:p>
            <a:pPr marL="0" marR="0" algn="just">
              <a:spcBef>
                <a:spcPts val="900"/>
              </a:spcBef>
              <a:spcAft>
                <a:spcPts val="1200"/>
              </a:spcAft>
              <a:buNone/>
            </a:pPr>
            <a:r>
              <a:rPr lang="ru-RU" sz="2000" b="1" u="none" strike="noStrike" noProof="0" dirty="0">
                <a:effectLst/>
                <a:latin typeface="+mn-lt"/>
              </a:rPr>
              <a:t>Вставьте подходящий по смыслу глагол из списка в правильной форме:</a:t>
            </a:r>
            <a:br>
              <a:rPr lang="ru-RU" sz="2000" b="0" u="none" strike="noStrike" noProof="0" dirty="0">
                <a:effectLst/>
                <a:latin typeface="+mn-lt"/>
              </a:rPr>
            </a:br>
            <a:r>
              <a:rPr lang="ru-RU" sz="2000" b="0" i="1" u="none" strike="noStrike" noProof="0" dirty="0">
                <a:effectLst/>
                <a:latin typeface="+mn-lt"/>
              </a:rPr>
              <a:t>учить, учиться, научиться, выучить, изучать, изучить, заниматься</a:t>
            </a:r>
            <a:endParaRPr lang="ru-RU" sz="2000" b="0" u="none" strike="noStrike" noProof="0" dirty="0">
              <a:effectLst/>
              <a:latin typeface="+mn-lt"/>
            </a:endParaRPr>
          </a:p>
          <a:p>
            <a:pPr algn="just">
              <a:spcBef>
                <a:spcPts val="900"/>
              </a:spcBef>
              <a:spcAft>
                <a:spcPts val="1200"/>
              </a:spcAft>
            </a:pPr>
            <a:r>
              <a:rPr lang="ru-RU" sz="2000" b="1" u="none" strike="noStrike" noProof="0" dirty="0">
                <a:effectLst/>
                <a:latin typeface="+mn-lt"/>
              </a:rPr>
              <a:t>1.</a:t>
            </a:r>
            <a:r>
              <a:rPr lang="ru-RU" sz="2000" b="0" u="none" strike="noStrike" noProof="0" dirty="0">
                <a:effectLst/>
                <a:latin typeface="+mn-lt"/>
              </a:rPr>
              <a:t> Моя подруга _________ в медицинской академии, она _________ хирургию. </a:t>
            </a:r>
            <a:r>
              <a:rPr lang="ru-RU" sz="2000" b="1" u="none" strike="noStrike" noProof="0" dirty="0">
                <a:effectLst/>
                <a:latin typeface="+mn-lt"/>
              </a:rPr>
              <a:t>2.</a:t>
            </a:r>
            <a:r>
              <a:rPr lang="ru-RU" sz="2000" b="0" u="none" strike="noStrike" noProof="0" dirty="0">
                <a:effectLst/>
                <a:latin typeface="+mn-lt"/>
              </a:rPr>
              <a:t> Вечером в комнате было тихо: папа читал газету, а я _________ за рабочим столом — делал домашнее задание. </a:t>
            </a:r>
            <a:r>
              <a:rPr lang="ru-RU" sz="2000" b="1" u="none" strike="noStrike" noProof="0" dirty="0">
                <a:effectLst/>
                <a:latin typeface="+mn-lt"/>
              </a:rPr>
              <a:t>3.</a:t>
            </a:r>
            <a:r>
              <a:rPr lang="ru-RU" sz="2000" b="0" u="none" strike="noStrike" noProof="0" dirty="0">
                <a:effectLst/>
                <a:latin typeface="+mn-lt"/>
              </a:rPr>
              <a:t> Этот тренер уже много лет _________ молодых спортсменов правильно бегать. </a:t>
            </a:r>
            <a:r>
              <a:rPr lang="ru-RU" sz="2000" b="1" u="none" strike="noStrike" noProof="0" dirty="0">
                <a:effectLst/>
                <a:latin typeface="+mn-lt"/>
              </a:rPr>
              <a:t>4.</a:t>
            </a:r>
            <a:r>
              <a:rPr lang="ru-RU" sz="2000" b="0" u="none" strike="noStrike" noProof="0" dirty="0">
                <a:effectLst/>
                <a:latin typeface="+mn-lt"/>
              </a:rPr>
              <a:t> Наш гид прекрасно знает Прагу, потому что он долго _________ историю этого города. </a:t>
            </a:r>
            <a:r>
              <a:rPr lang="ru-RU" sz="2000" b="1" u="none" strike="noStrike" noProof="0" dirty="0">
                <a:effectLst/>
                <a:latin typeface="+mn-lt"/>
              </a:rPr>
              <a:t>5.</a:t>
            </a:r>
            <a:r>
              <a:rPr lang="ru-RU" sz="2000" b="0" u="none" strike="noStrike" noProof="0" dirty="0">
                <a:effectLst/>
                <a:latin typeface="+mn-lt"/>
              </a:rPr>
              <a:t> Ты уже _________ этот длинный диалог наизусть к завтрашнему уроку? </a:t>
            </a:r>
            <a:r>
              <a:rPr lang="ru-RU" sz="2000" b="1" u="none" strike="noStrike" noProof="0" dirty="0">
                <a:effectLst/>
                <a:latin typeface="+mn-lt"/>
              </a:rPr>
              <a:t>6.</a:t>
            </a:r>
            <a:r>
              <a:rPr lang="ru-RU" sz="2000" b="0" u="none" strike="noStrike" noProof="0" dirty="0">
                <a:effectLst/>
                <a:latin typeface="+mn-lt"/>
              </a:rPr>
              <a:t> Мой знакомый — отличный программист, и я многому _________ у него, когда мы работаем вместе. </a:t>
            </a:r>
            <a:r>
              <a:rPr lang="ru-RU" sz="2000" b="1" u="none" strike="noStrike" noProof="0" dirty="0">
                <a:effectLst/>
                <a:latin typeface="+mn-lt"/>
              </a:rPr>
              <a:t>7.</a:t>
            </a:r>
            <a:r>
              <a:rPr lang="ru-RU" sz="2000" b="0" u="none" strike="noStrike" noProof="0" dirty="0">
                <a:effectLst/>
                <a:latin typeface="+mn-lt"/>
              </a:rPr>
              <a:t> Мы долго _________ неправильные глаголы и наконец-то _________ их все. </a:t>
            </a:r>
            <a:r>
              <a:rPr lang="ru-RU" sz="2000" b="1" u="none" strike="noStrike" noProof="0" dirty="0">
                <a:effectLst/>
                <a:latin typeface="+mn-lt"/>
              </a:rPr>
              <a:t>8.</a:t>
            </a:r>
            <a:r>
              <a:rPr lang="ru-RU" sz="2000" b="0" u="none" strike="noStrike" noProof="0" dirty="0">
                <a:effectLst/>
                <a:latin typeface="+mn-lt"/>
              </a:rPr>
              <a:t> Маша мечтает _________ готовить азиатские блюда на специальных курсах. </a:t>
            </a:r>
            <a:r>
              <a:rPr lang="ru-RU" sz="2000" b="1" u="none" strike="noStrike" noProof="0" dirty="0">
                <a:effectLst/>
                <a:latin typeface="+mn-lt"/>
              </a:rPr>
              <a:t>9.</a:t>
            </a:r>
            <a:r>
              <a:rPr lang="ru-RU" sz="2000" b="0" u="none" strike="noStrike" noProof="0" dirty="0">
                <a:effectLst/>
                <a:latin typeface="+mn-lt"/>
              </a:rPr>
              <a:t> Студенты сейчас в компьютерном классе, они _________ — пишут коды для нового сайта. </a:t>
            </a:r>
            <a:r>
              <a:rPr lang="ru-RU" sz="2000" b="1" u="none" strike="noStrike" noProof="0" dirty="0">
                <a:effectLst/>
                <a:latin typeface="+mn-lt"/>
              </a:rPr>
              <a:t>10.</a:t>
            </a:r>
            <a:r>
              <a:rPr lang="ru-RU" sz="2000" b="0" u="none" strike="noStrike" noProof="0" dirty="0">
                <a:effectLst/>
                <a:latin typeface="+mn-lt"/>
              </a:rPr>
              <a:t> Где _________твой сын? — Он _________ в языковой школе в центре города. </a:t>
            </a:r>
            <a:r>
              <a:rPr lang="ru-RU" sz="2000" b="1" u="none" strike="noStrike" noProof="0" dirty="0">
                <a:effectLst/>
                <a:latin typeface="+mn-lt"/>
              </a:rPr>
              <a:t>11.</a:t>
            </a:r>
            <a:r>
              <a:rPr lang="ru-RU" sz="2000" b="0" u="none" strike="noStrike" noProof="0" dirty="0">
                <a:effectLst/>
                <a:latin typeface="+mn-lt"/>
              </a:rPr>
              <a:t> Перед началом проекта инженеры тщательно _________ свойства нового материала. </a:t>
            </a:r>
            <a:r>
              <a:rPr lang="ru-RU" sz="2000" b="1" u="none" strike="noStrike" noProof="0" dirty="0">
                <a:effectLst/>
                <a:latin typeface="+mn-lt"/>
              </a:rPr>
              <a:t>12.</a:t>
            </a:r>
            <a:r>
              <a:rPr lang="ru-RU" sz="2000" b="0" u="none" strike="noStrike" noProof="0" dirty="0">
                <a:effectLst/>
                <a:latin typeface="+mn-lt"/>
              </a:rPr>
              <a:t> Я не пошёл на вечеринку, потому что весь день _________ новые слова для экзамена. </a:t>
            </a:r>
            <a:r>
              <a:rPr lang="ru-RU" sz="2000" b="1" u="none" strike="noStrike" noProof="0" dirty="0">
                <a:effectLst/>
                <a:latin typeface="+mn-lt"/>
              </a:rPr>
              <a:t>13.</a:t>
            </a:r>
            <a:r>
              <a:rPr lang="ru-RU" sz="2000" b="0" u="none" strike="noStrike" noProof="0" dirty="0">
                <a:effectLst/>
                <a:latin typeface="+mn-lt"/>
              </a:rPr>
              <a:t> Вы уже _________ кататься на сноуборде или всё ещё боитесь падать? </a:t>
            </a:r>
            <a:r>
              <a:rPr lang="ru-RU" sz="2000" b="1" u="none" strike="noStrike" noProof="0" dirty="0">
                <a:effectLst/>
                <a:latin typeface="+mn-lt"/>
              </a:rPr>
              <a:t>14.</a:t>
            </a:r>
            <a:r>
              <a:rPr lang="ru-RU" sz="2000" b="0" u="none" strike="noStrike" noProof="0" dirty="0">
                <a:effectLst/>
                <a:latin typeface="+mn-lt"/>
              </a:rPr>
              <a:t> Эта молодая мама _________ своего маленького ребёнка завязывать шнурки. </a:t>
            </a:r>
            <a:r>
              <a:rPr lang="ru-RU" sz="2000" b="1" u="none" strike="noStrike" noProof="0" dirty="0">
                <a:effectLst/>
                <a:latin typeface="+mn-lt"/>
              </a:rPr>
              <a:t>15.</a:t>
            </a:r>
            <a:r>
              <a:rPr lang="ru-RU" sz="2000" b="0" u="none" strike="noStrike" noProof="0" dirty="0">
                <a:effectLst/>
                <a:latin typeface="+mn-lt"/>
              </a:rPr>
              <a:t> Извините, я не могу говорить, я сейчас _________ в библиотеке. </a:t>
            </a:r>
            <a:r>
              <a:rPr lang="ru-RU" sz="2000" b="1" u="none" strike="noStrike" noProof="0" dirty="0">
                <a:effectLst/>
                <a:latin typeface="+mn-lt"/>
              </a:rPr>
              <a:t>16.</a:t>
            </a:r>
            <a:r>
              <a:rPr lang="ru-RU" sz="2000" b="0" u="none" strike="noStrike" noProof="0" dirty="0">
                <a:effectLst/>
                <a:latin typeface="+mn-lt"/>
              </a:rPr>
              <a:t> Профессор посоветовал нам внимательно _________ эту научную статью. </a:t>
            </a:r>
            <a:r>
              <a:rPr lang="ru-RU" sz="2000" b="1" u="none" strike="noStrike" noProof="0" dirty="0">
                <a:effectLst/>
                <a:latin typeface="+mn-lt"/>
              </a:rPr>
              <a:t>17.</a:t>
            </a:r>
            <a:r>
              <a:rPr lang="ru-RU" sz="2000" b="0" u="none" strike="noStrike" noProof="0" dirty="0">
                <a:effectLst/>
                <a:latin typeface="+mn-lt"/>
              </a:rPr>
              <a:t> Мой дедушка всю жизнь _________ чему-то новому и много читал. </a:t>
            </a:r>
            <a:r>
              <a:rPr lang="ru-RU" sz="2000" b="1" u="none" strike="noStrike" noProof="0" dirty="0">
                <a:effectLst/>
                <a:latin typeface="+mn-lt"/>
              </a:rPr>
              <a:t>18.</a:t>
            </a:r>
            <a:r>
              <a:rPr lang="ru-RU" sz="2000" b="0" u="none" strike="noStrike" noProof="0" dirty="0">
                <a:effectLst/>
                <a:latin typeface="+mn-lt"/>
              </a:rPr>
              <a:t> Катя три года _________ маркетинг в Праге, а теперь работает в крупной фирме. </a:t>
            </a:r>
            <a:r>
              <a:rPr lang="ru-RU" sz="2000" b="1" u="none" strike="noStrike" noProof="0" dirty="0">
                <a:effectLst/>
                <a:latin typeface="+mn-lt"/>
              </a:rPr>
              <a:t>19.</a:t>
            </a:r>
            <a:r>
              <a:rPr lang="ru-RU" sz="2000" b="0" u="none" strike="noStrike" noProof="0" dirty="0">
                <a:effectLst/>
                <a:latin typeface="+mn-lt"/>
              </a:rPr>
              <a:t> На уроке РКИ иностранцы сначала _________ правила, а потом долго _________ дома или в библиотеке. </a:t>
            </a:r>
            <a:r>
              <a:rPr lang="ru-RU" sz="2000" b="1" u="none" strike="noStrike" noProof="0" dirty="0">
                <a:effectLst/>
                <a:latin typeface="+mn-lt"/>
              </a:rPr>
              <a:t>20.</a:t>
            </a:r>
            <a:r>
              <a:rPr lang="ru-RU" sz="2000" b="0" u="none" strike="noStrike" noProof="0" dirty="0">
                <a:effectLst/>
                <a:latin typeface="+mn-lt"/>
              </a:rPr>
              <a:t> Я вчера целый час _________ это стихотворение, но сейчас почему-то не могу вспомнить первую строчку.</a:t>
            </a:r>
            <a:endParaRPr lang="ru-RU" sz="2000" b="0" u="none" strike="noStrike" noProof="0" dirty="0">
              <a:effectLst/>
              <a:latin typeface="Google Sans"/>
            </a:endParaRPr>
          </a:p>
        </p:txBody>
      </p:sp>
    </p:spTree>
    <p:extLst>
      <p:ext uri="{BB962C8B-B14F-4D97-AF65-F5344CB8AC3E}">
        <p14:creationId xmlns:p14="http://schemas.microsoft.com/office/powerpoint/2010/main" val="17277531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1">
            <a:extLst>
              <a:ext uri="{FF2B5EF4-FFF2-40B4-BE49-F238E27FC236}">
                <a16:creationId xmlns:a16="http://schemas.microsoft.com/office/drawing/2014/main" id="{1FC90A57-C2ED-B963-9035-EEFD17481A93}"/>
              </a:ext>
            </a:extLst>
          </p:cNvPr>
          <p:cNvSpPr txBox="1">
            <a:spLocks/>
          </p:cNvSpPr>
          <p:nvPr/>
        </p:nvSpPr>
        <p:spPr>
          <a:xfrm>
            <a:off x="741979" y="1521832"/>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all" spc="0" normalizeH="0" baseline="0" noProof="0" dirty="0">
                <a:ln>
                  <a:noFill/>
                </a:ln>
                <a:solidFill>
                  <a:srgbClr val="C00000"/>
                </a:solidFill>
                <a:effectLst/>
                <a:uLnTx/>
                <a:uFillTx/>
                <a:ea typeface="+mj-ea"/>
                <a:cs typeface="+mj-cs"/>
              </a:rPr>
              <a:t>Личные местоимения</a:t>
            </a:r>
            <a:endParaRPr kumimoji="0" lang="cs-CZ" sz="3600" b="0" i="0" u="none" strike="noStrike" kern="1200" cap="all" spc="0" normalizeH="0" baseline="0" noProof="0" dirty="0">
              <a:ln>
                <a:noFill/>
              </a:ln>
              <a:solidFill>
                <a:srgbClr val="C00000"/>
              </a:solidFill>
              <a:effectLst/>
              <a:uLnTx/>
              <a:uFillTx/>
              <a:latin typeface="Tw Cen MT" panose="020B0602020104020603"/>
              <a:ea typeface="+mj-ea"/>
              <a:cs typeface="+mj-cs"/>
            </a:endParaRPr>
          </a:p>
        </p:txBody>
      </p:sp>
    </p:spTree>
    <p:extLst>
      <p:ext uri="{BB962C8B-B14F-4D97-AF65-F5344CB8AC3E}">
        <p14:creationId xmlns:p14="http://schemas.microsoft.com/office/powerpoint/2010/main" val="10870341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8020007B-4FBB-4C76-9674-EA284C654FF0}"/>
              </a:ext>
            </a:extLst>
          </p:cNvPr>
          <p:cNvPicPr>
            <a:picLocks noChangeAspect="1"/>
          </p:cNvPicPr>
          <p:nvPr/>
        </p:nvPicPr>
        <p:blipFill>
          <a:blip r:embed="rId2"/>
          <a:stretch>
            <a:fillRect/>
          </a:stretch>
        </p:blipFill>
        <p:spPr>
          <a:xfrm>
            <a:off x="1482571" y="0"/>
            <a:ext cx="9185429" cy="6858000"/>
          </a:xfrm>
          <a:prstGeom prst="rect">
            <a:avLst/>
          </a:prstGeom>
        </p:spPr>
      </p:pic>
    </p:spTree>
    <p:extLst>
      <p:ext uri="{BB962C8B-B14F-4D97-AF65-F5344CB8AC3E}">
        <p14:creationId xmlns:p14="http://schemas.microsoft.com/office/powerpoint/2010/main" val="29660621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04AEE56-BF23-C5A8-24BF-44AFAC0CCE66}"/>
              </a:ext>
            </a:extLst>
          </p:cNvPr>
          <p:cNvSpPr txBox="1"/>
          <p:nvPr/>
        </p:nvSpPr>
        <p:spPr>
          <a:xfrm>
            <a:off x="254924" y="116039"/>
            <a:ext cx="7054733" cy="6507038"/>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ru-RU" sz="2400" b="1" dirty="0">
                <a:latin typeface="Calibri" panose="020F0502020204030204" pitchFamily="34" charset="0"/>
                <a:ea typeface="Calibri" panose="020F0502020204030204" pitchFamily="34" charset="0"/>
                <a:cs typeface="Times New Roman" panose="02020603050405020304" pitchFamily="18" charset="0"/>
              </a:rPr>
              <a:t>В множественном числе </a:t>
            </a:r>
            <a:r>
              <a:rPr lang="ru-RU"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нет</a:t>
            </a:r>
            <a:r>
              <a:rPr lang="ru-RU" sz="2400" b="1" dirty="0">
                <a:latin typeface="Calibri" panose="020F0502020204030204" pitchFamily="34" charset="0"/>
                <a:ea typeface="Calibri" panose="020F0502020204030204" pitchFamily="34" charset="0"/>
                <a:cs typeface="Times New Roman" panose="02020603050405020304" pitchFamily="18" charset="0"/>
              </a:rPr>
              <a:t> родовых отличий.</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ru-RU" sz="2400" b="1" dirty="0">
                <a:latin typeface="Calibri" panose="020F0502020204030204" pitchFamily="34" charset="0"/>
                <a:ea typeface="Calibri" panose="020F0502020204030204" pitchFamily="34" charset="0"/>
                <a:cs typeface="Times New Roman" panose="02020603050405020304" pitchFamily="18" charset="0"/>
              </a:rPr>
              <a:t>После простых предлогов местоимение начинается с </a:t>
            </a:r>
            <a:r>
              <a:rPr lang="ru-RU"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Н</a:t>
            </a:r>
            <a:r>
              <a:rPr lang="ru-RU" sz="2400" b="1" dirty="0">
                <a:latin typeface="Calibri" panose="020F0502020204030204" pitchFamily="34" charset="0"/>
                <a:ea typeface="Calibri" panose="020F0502020204030204" pitchFamily="34" charset="0"/>
                <a:cs typeface="Times New Roman" panose="02020603050405020304" pitchFamily="18" charset="0"/>
              </a:rPr>
              <a:t>, например: </a:t>
            </a:r>
            <a:r>
              <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с ним, без неё, от них</a:t>
            </a:r>
            <a:r>
              <a:rPr lang="ru-RU" sz="2400" b="1" dirty="0">
                <a:latin typeface="Calibri" panose="020F0502020204030204" pitchFamily="34" charset="0"/>
                <a:ea typeface="Calibri" panose="020F0502020204030204" pitchFamily="34" charset="0"/>
                <a:cs typeface="Times New Roman" panose="02020603050405020304" pitchFamily="18" charset="0"/>
              </a:rPr>
              <a:t>. После производных предлогов </a:t>
            </a:r>
            <a:r>
              <a:rPr lang="ru-RU"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Н</a:t>
            </a:r>
            <a:r>
              <a:rPr lang="ru-RU" sz="2400" b="1" dirty="0">
                <a:latin typeface="Calibri" panose="020F0502020204030204" pitchFamily="34" charset="0"/>
                <a:ea typeface="Calibri" panose="020F0502020204030204" pitchFamily="34" charset="0"/>
                <a:cs typeface="Times New Roman" panose="02020603050405020304" pitchFamily="18" charset="0"/>
              </a:rPr>
              <a:t> не появляется, например: </a:t>
            </a:r>
            <a:r>
              <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благодаря ему, вопреки ей.</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ru-RU" sz="2400" b="1" dirty="0">
                <a:latin typeface="Calibri" panose="020F0502020204030204" pitchFamily="34" charset="0"/>
                <a:ea typeface="Calibri" panose="020F0502020204030204" pitchFamily="34" charset="0"/>
                <a:cs typeface="Times New Roman" panose="02020603050405020304" pitchFamily="18" charset="0"/>
              </a:rPr>
              <a:t>Возвратное </a:t>
            </a:r>
            <a:r>
              <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СЕБЯ</a:t>
            </a:r>
            <a:r>
              <a:rPr lang="ru-RU" sz="2400" b="1" dirty="0">
                <a:latin typeface="Calibri" panose="020F0502020204030204" pitchFamily="34" charset="0"/>
                <a:ea typeface="Calibri" panose="020F0502020204030204" pitchFamily="34" charset="0"/>
                <a:cs typeface="Times New Roman" panose="02020603050405020304" pitchFamily="18" charset="0"/>
              </a:rPr>
              <a:t> склоняется как </a:t>
            </a:r>
            <a:r>
              <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ТЫ</a:t>
            </a:r>
            <a:r>
              <a:rPr lang="ru-RU" sz="2400" b="1" dirty="0">
                <a:latin typeface="Calibri" panose="020F0502020204030204" pitchFamily="34" charset="0"/>
                <a:ea typeface="Calibri" panose="020F0502020204030204" pitchFamily="34" charset="0"/>
                <a:cs typeface="Times New Roman" panose="02020603050405020304" pitchFamily="18" charset="0"/>
              </a:rPr>
              <a:t>. Для обозначения </a:t>
            </a:r>
            <a:r>
              <a:rPr lang="ru-RU" sz="24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взаимности используется выражение ДРУГ ДРУГА</a:t>
            </a:r>
            <a:r>
              <a:rPr lang="ru-RU" sz="2400" b="1" dirty="0">
                <a:latin typeface="Calibri" panose="020F0502020204030204" pitchFamily="34" charset="0"/>
                <a:ea typeface="Calibri" panose="020F0502020204030204" pitchFamily="34" charset="0"/>
                <a:cs typeface="Times New Roman" panose="02020603050405020304" pitchFamily="18" charset="0"/>
              </a:rPr>
              <a:t>.</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ru-RU" sz="2400" b="1" dirty="0">
                <a:latin typeface="Calibri" panose="020F0502020204030204" pitchFamily="34" charset="0"/>
                <a:ea typeface="Calibri" panose="020F0502020204030204" pitchFamily="34" charset="0"/>
                <a:cs typeface="Times New Roman" panose="02020603050405020304" pitchFamily="18" charset="0"/>
              </a:rPr>
              <a:t>В </a:t>
            </a:r>
            <a:r>
              <a:rPr lang="ru-RU" sz="2400" b="1" dirty="0" err="1">
                <a:latin typeface="Calibri" panose="020F0502020204030204" pitchFamily="34" charset="0"/>
                <a:ea typeface="Calibri" panose="020F0502020204030204" pitchFamily="34" charset="0"/>
                <a:cs typeface="Times New Roman" panose="02020603050405020304" pitchFamily="18" charset="0"/>
              </a:rPr>
              <a:t>тв.п</a:t>
            </a:r>
            <a:r>
              <a:rPr lang="ru-RU" sz="2400" b="1" dirty="0">
                <a:latin typeface="Calibri" panose="020F0502020204030204" pitchFamily="34" charset="0"/>
                <a:ea typeface="Calibri" panose="020F0502020204030204" pitchFamily="34" charset="0"/>
                <a:cs typeface="Times New Roman" panose="02020603050405020304" pitchFamily="18" charset="0"/>
              </a:rPr>
              <a:t>. в </a:t>
            </a:r>
            <a:r>
              <a:rPr lang="ru-RU" sz="2400" b="1" dirty="0" err="1">
                <a:latin typeface="Calibri" panose="020F0502020204030204" pitchFamily="34" charset="0"/>
                <a:ea typeface="Calibri" panose="020F0502020204030204" pitchFamily="34" charset="0"/>
                <a:cs typeface="Times New Roman" panose="02020603050405020304" pitchFamily="18" charset="0"/>
              </a:rPr>
              <a:t>ж.р</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err="1">
                <a:latin typeface="Calibri" panose="020F0502020204030204" pitchFamily="34" charset="0"/>
                <a:ea typeface="Calibri" panose="020F0502020204030204" pitchFamily="34" charset="0"/>
                <a:cs typeface="Times New Roman" panose="02020603050405020304" pitchFamily="18" charset="0"/>
              </a:rPr>
              <a:t>ед.ч</a:t>
            </a:r>
            <a:r>
              <a:rPr lang="ru-RU" sz="2400" b="1" dirty="0">
                <a:latin typeface="Calibri" panose="020F0502020204030204" pitchFamily="34" charset="0"/>
                <a:ea typeface="Calibri" panose="020F0502020204030204" pitchFamily="34" charset="0"/>
                <a:cs typeface="Times New Roman" panose="02020603050405020304" pitchFamily="18" charset="0"/>
              </a:rPr>
              <a:t>. без предлога используется форма </a:t>
            </a:r>
            <a:r>
              <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ЕЮ</a:t>
            </a:r>
            <a:r>
              <a:rPr lang="ru-RU" sz="2400" b="1" dirty="0">
                <a:latin typeface="Calibri" panose="020F0502020204030204" pitchFamily="34" charset="0"/>
                <a:ea typeface="Calibri" panose="020F0502020204030204" pitchFamily="34" charset="0"/>
                <a:cs typeface="Times New Roman" panose="02020603050405020304" pitchFamily="18" charset="0"/>
              </a:rPr>
              <a:t>, с предлогом </a:t>
            </a:r>
            <a:r>
              <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НЕЙ</a:t>
            </a:r>
            <a:r>
              <a:rPr lang="ru-RU" sz="2400" b="1" dirty="0">
                <a:latin typeface="Calibri" panose="020F0502020204030204" pitchFamily="34" charset="0"/>
                <a:ea typeface="Calibri" panose="020F0502020204030204" pitchFamily="34" charset="0"/>
                <a:cs typeface="Times New Roman" panose="02020603050405020304" pitchFamily="18" charset="0"/>
              </a:rPr>
              <a:t> (мною, тобою - книжное).</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ru-RU" sz="2400" b="1" dirty="0">
                <a:latin typeface="Calibri" panose="020F0502020204030204" pitchFamily="34" charset="0"/>
                <a:ea typeface="Calibri" panose="020F0502020204030204" pitchFamily="34" charset="0"/>
                <a:cs typeface="Times New Roman" panose="02020603050405020304" pitchFamily="18" charset="0"/>
              </a:rPr>
              <a:t>В РЯ винительный падеж всегда = родительному.</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ru-RU" sz="2400" b="1" dirty="0">
                <a:latin typeface="Calibri" panose="020F0502020204030204" pitchFamily="34" charset="0"/>
                <a:ea typeface="Calibri" panose="020F0502020204030204" pitchFamily="34" charset="0"/>
                <a:cs typeface="Times New Roman" panose="02020603050405020304" pitchFamily="18" charset="0"/>
              </a:rPr>
              <a:t>В РЯ </a:t>
            </a:r>
            <a:r>
              <a:rPr lang="ru-RU"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нет</a:t>
            </a:r>
            <a:r>
              <a:rPr lang="ru-RU" sz="2400" b="1" dirty="0">
                <a:latin typeface="Calibri" panose="020F0502020204030204" pitchFamily="34" charset="0"/>
                <a:ea typeface="Calibri" panose="020F0502020204030204" pitchFamily="34" charset="0"/>
                <a:cs typeface="Times New Roman" panose="02020603050405020304" pitchFamily="18" charset="0"/>
              </a:rPr>
              <a:t> энклитических местоименных форм.</a:t>
            </a:r>
            <a:endParaRPr lang="cs-CZ" sz="2400" dirty="0"/>
          </a:p>
        </p:txBody>
      </p:sp>
      <p:sp>
        <p:nvSpPr>
          <p:cNvPr id="5" name="TextovéPole 4">
            <a:extLst>
              <a:ext uri="{FF2B5EF4-FFF2-40B4-BE49-F238E27FC236}">
                <a16:creationId xmlns:a16="http://schemas.microsoft.com/office/drawing/2014/main" id="{4A9E8D87-7E50-9465-7E9A-32392BAFBF0F}"/>
              </a:ext>
            </a:extLst>
          </p:cNvPr>
          <p:cNvSpPr txBox="1"/>
          <p:nvPr/>
        </p:nvSpPr>
        <p:spPr>
          <a:xfrm>
            <a:off x="6968750" y="234923"/>
            <a:ext cx="5083156" cy="6324808"/>
          </a:xfrm>
          <a:prstGeom prst="rect">
            <a:avLst/>
          </a:prstGeom>
          <a:noFill/>
        </p:spPr>
        <p:txBody>
          <a:bodyPr wrap="square">
            <a:spAutoFit/>
          </a:bodyPr>
          <a:lstStyle/>
          <a:p>
            <a:pPr marL="342900" marR="0" indent="-342900">
              <a:spcBef>
                <a:spcPts val="900"/>
              </a:spcBef>
              <a:spcAft>
                <a:spcPts val="1200"/>
              </a:spcAft>
              <a:buFont typeface="Arial" panose="020B0604020202020204" pitchFamily="34" charset="0"/>
              <a:buChar char="•"/>
            </a:pPr>
            <a:r>
              <a:rPr lang="cs-CZ" sz="2000" b="1" u="none" strike="noStrike" dirty="0">
                <a:effectLst/>
                <a:latin typeface="+mn-lt"/>
              </a:rPr>
              <a:t>V množném čísle neexistují rodové rozdíly.</a:t>
            </a:r>
            <a:endParaRPr lang="ru-RU" sz="2000" b="1" dirty="0"/>
          </a:p>
          <a:p>
            <a:pPr marL="342900" marR="0" indent="-342900">
              <a:spcBef>
                <a:spcPts val="900"/>
              </a:spcBef>
              <a:spcAft>
                <a:spcPts val="1200"/>
              </a:spcAft>
              <a:buFont typeface="Arial" panose="020B0604020202020204" pitchFamily="34" charset="0"/>
              <a:buChar char="•"/>
            </a:pPr>
            <a:r>
              <a:rPr lang="cs-CZ" sz="2000" b="1" u="none" strike="noStrike" dirty="0">
                <a:effectLst/>
                <a:latin typeface="+mn-lt"/>
              </a:rPr>
              <a:t>Po vlastních (primárních) předložkách vkládáme N</a:t>
            </a:r>
            <a:r>
              <a:rPr lang="ru-RU" sz="2000" b="1" u="none" strike="noStrike" dirty="0">
                <a:effectLst/>
                <a:latin typeface="+mn-lt"/>
              </a:rPr>
              <a:t>. </a:t>
            </a:r>
            <a:r>
              <a:rPr lang="cs-CZ" sz="2000" b="1" u="none" strike="noStrike" dirty="0">
                <a:effectLst/>
                <a:latin typeface="+mn-lt"/>
              </a:rPr>
              <a:t>Po odvozených předložkách se N nepřidává</a:t>
            </a:r>
            <a:r>
              <a:rPr lang="ru-RU" sz="2000" b="1" u="none" strike="noStrike" dirty="0">
                <a:effectLst/>
                <a:latin typeface="+mn-lt"/>
              </a:rPr>
              <a:t>.</a:t>
            </a:r>
          </a:p>
          <a:p>
            <a:pPr marL="342900" marR="0" indent="-342900">
              <a:spcBef>
                <a:spcPts val="900"/>
              </a:spcBef>
              <a:spcAft>
                <a:spcPts val="1200"/>
              </a:spcAft>
              <a:buFont typeface="Arial" panose="020B0604020202020204" pitchFamily="34" charset="0"/>
              <a:buChar char="•"/>
            </a:pPr>
            <a:r>
              <a:rPr lang="cs-CZ" sz="2000" b="1" u="none" strike="noStrike" dirty="0">
                <a:effectLst/>
                <a:latin typeface="+mn-lt"/>
              </a:rPr>
              <a:t>Zvratné zájmeno СЕБЯ se skloňuje jako ТЫ.</a:t>
            </a:r>
            <a:endParaRPr lang="ru-RU" sz="2000" b="1" u="none" strike="noStrike" dirty="0">
              <a:effectLst/>
              <a:latin typeface="+mn-lt"/>
            </a:endParaRPr>
          </a:p>
          <a:p>
            <a:pPr marL="342900" marR="0" indent="-342900">
              <a:spcBef>
                <a:spcPts val="900"/>
              </a:spcBef>
              <a:spcAft>
                <a:spcPts val="1200"/>
              </a:spcAft>
              <a:buFont typeface="Arial" panose="020B0604020202020204" pitchFamily="34" charset="0"/>
              <a:buChar char="•"/>
            </a:pPr>
            <a:r>
              <a:rPr lang="cs-CZ" sz="2000" b="1" u="none" strike="noStrike" dirty="0">
                <a:effectLst/>
                <a:latin typeface="+mn-lt"/>
              </a:rPr>
              <a:t>Pro vyjádření vzájemnosti se používá výraz ДРУГ ДРУГА.</a:t>
            </a:r>
            <a:endParaRPr lang="ru-RU" sz="2000" b="1" u="none" strike="noStrike" dirty="0">
              <a:effectLst/>
              <a:latin typeface="+mn-lt"/>
            </a:endParaRPr>
          </a:p>
          <a:p>
            <a:pPr marL="342900" marR="0" indent="-342900">
              <a:spcBef>
                <a:spcPts val="900"/>
              </a:spcBef>
              <a:spcAft>
                <a:spcPts val="1200"/>
              </a:spcAft>
              <a:buFont typeface="Arial" panose="020B0604020202020204" pitchFamily="34" charset="0"/>
              <a:buChar char="•"/>
            </a:pPr>
            <a:r>
              <a:rPr lang="cs-CZ" sz="2000" b="1" u="none" strike="noStrike" dirty="0">
                <a:effectLst/>
                <a:latin typeface="+mn-lt"/>
              </a:rPr>
              <a:t>V instrumentálu ženského rodu jednotného čísla se bez předložky používá tvar ЕЮ, s předložkou tvar НЕЙ (tvary </a:t>
            </a:r>
            <a:r>
              <a:rPr lang="cs-CZ" sz="2000" b="1" i="1" u="none" strike="noStrike" dirty="0" err="1">
                <a:effectLst/>
                <a:latin typeface="+mn-lt"/>
              </a:rPr>
              <a:t>мною</a:t>
            </a:r>
            <a:r>
              <a:rPr lang="cs-CZ" sz="2000" b="1" u="none" strike="noStrike" dirty="0">
                <a:effectLst/>
                <a:latin typeface="+mn-lt"/>
              </a:rPr>
              <a:t>, </a:t>
            </a:r>
            <a:r>
              <a:rPr lang="cs-CZ" sz="2000" b="1" i="1" u="none" strike="noStrike" dirty="0" err="1">
                <a:effectLst/>
                <a:latin typeface="+mn-lt"/>
              </a:rPr>
              <a:t>тобою</a:t>
            </a:r>
            <a:r>
              <a:rPr lang="cs-CZ" sz="2000" b="1" u="none" strike="noStrike" dirty="0">
                <a:effectLst/>
                <a:latin typeface="+mn-lt"/>
              </a:rPr>
              <a:t> jsou knižní).</a:t>
            </a:r>
            <a:endParaRPr lang="ru-RU" sz="2000" b="1" u="none" strike="noStrike" dirty="0">
              <a:effectLst/>
              <a:latin typeface="+mn-lt"/>
            </a:endParaRPr>
          </a:p>
          <a:p>
            <a:pPr marL="342900" marR="0" indent="-342900">
              <a:spcBef>
                <a:spcPts val="900"/>
              </a:spcBef>
              <a:spcAft>
                <a:spcPts val="1200"/>
              </a:spcAft>
              <a:buFont typeface="Arial" panose="020B0604020202020204" pitchFamily="34" charset="0"/>
              <a:buChar char="•"/>
            </a:pPr>
            <a:r>
              <a:rPr lang="cs-CZ" sz="2000" b="1" u="none" strike="noStrike" dirty="0">
                <a:effectLst/>
                <a:latin typeface="+mn-lt"/>
              </a:rPr>
              <a:t>V ruštině se akuzativ (4. pád) vždy rovná genitivu (2. pádu).</a:t>
            </a:r>
            <a:endParaRPr lang="ru-RU" sz="2000" b="1" u="none" strike="noStrike" dirty="0">
              <a:effectLst/>
              <a:latin typeface="+mn-lt"/>
            </a:endParaRPr>
          </a:p>
          <a:p>
            <a:pPr marL="342900" marR="0" indent="-342900">
              <a:spcBef>
                <a:spcPts val="900"/>
              </a:spcBef>
              <a:spcAft>
                <a:spcPts val="1200"/>
              </a:spcAft>
              <a:buFont typeface="Arial" panose="020B0604020202020204" pitchFamily="34" charset="0"/>
              <a:buChar char="•"/>
            </a:pPr>
            <a:r>
              <a:rPr lang="cs-CZ" sz="2000" b="1" u="none" strike="noStrike" dirty="0">
                <a:solidFill>
                  <a:srgbClr val="FF0000"/>
                </a:solidFill>
                <a:effectLst/>
                <a:latin typeface="+mn-lt"/>
              </a:rPr>
              <a:t>V ruštině neexistují enklitické (příklonné) tvary zájmen.</a:t>
            </a:r>
            <a:endParaRPr lang="cs-CZ" sz="2000" b="0" u="none" strike="noStrike" dirty="0">
              <a:solidFill>
                <a:srgbClr val="FF0000"/>
              </a:solidFill>
              <a:effectLst/>
              <a:latin typeface="Google Sans"/>
            </a:endParaRPr>
          </a:p>
        </p:txBody>
      </p:sp>
    </p:spTree>
    <p:extLst>
      <p:ext uri="{BB962C8B-B14F-4D97-AF65-F5344CB8AC3E}">
        <p14:creationId xmlns:p14="http://schemas.microsoft.com/office/powerpoint/2010/main" val="2131634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F5085E0-EE0E-6528-B2F0-EF0AA9E13B43}"/>
              </a:ext>
            </a:extLst>
          </p:cNvPr>
          <p:cNvSpPr txBox="1"/>
          <p:nvPr/>
        </p:nvSpPr>
        <p:spPr>
          <a:xfrm>
            <a:off x="293716" y="664919"/>
            <a:ext cx="11604567" cy="5209118"/>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Дополните формы личных местоимений</a:t>
            </a:r>
          </a:p>
          <a:p>
            <a:pPr marL="0" marR="0" algn="just">
              <a:spcBef>
                <a:spcPts val="900"/>
              </a:spcBef>
              <a:spcAft>
                <a:spcPts val="1200"/>
              </a:spcAft>
              <a:buNone/>
            </a:pPr>
            <a:r>
              <a:rPr lang="ru-RU" sz="2100" b="0" u="none" strike="noStrike" noProof="0" dirty="0">
                <a:effectLst/>
                <a:latin typeface="+mn-lt"/>
              </a:rPr>
              <a:t>Ты (я) ............ не узнаешь? Конечно мы пойдем с (вы) ............ в театр. Я (ты) ............ не слышу! Вы можете сфотографировать (мы) ............? Они прислали (мы) ............ подарок. Вы (мы) ............ видите? Без (вы) ............ там будет скучно. Мы придем к (ты) ............ вечером в 8 часов. Передо (я) ............ площадь. За (я) ............ здание театра. (Я) ............ пришло письмо. Виктор звонил (ты) ............? Зайдите пожалуйста за (мы) ............! О (мы) ............ они не подумали. Я много о (вы) ............ слышала. Мы редко видим (ты) ............ . Мне надо посоветоваться с (ты) ............ . (Я) ............ не было на концерте. Он хотел поговорить со (я) ............ , но у (я) ............ не было времени. Я никогда не забуду о (ты) ............! Нет (мы) ............ он еще не знает. Какие между (вы) ............ отношения? Для (мы) ............ это была только работа. При (вы) ............ положение было лучше. (Я) ............ это надоело! Он сразу увидел (я) ............ и узнал. (Вы) ............ здесь нравится? (Я) ............ 23 года. О чем (ты) ............ спрашивали экзаменаторы? Мы часто будем вспоминать о (ты) ............ . Приходите к (мы) ............! Если ты не против, я зайду к (вы) ............ . Вы говорили обо (я) ............? (Мы) ............ придется пойти пешком. Перед (ты) ............ здание дворца. Ты иногда вспоминаешь обо (я) ............? Игорь и Вера придут с (мы) ............ . Как (вы) ............ зовут? Я не знаю (вы) ............ .</a:t>
            </a:r>
          </a:p>
        </p:txBody>
      </p:sp>
    </p:spTree>
    <p:extLst>
      <p:ext uri="{BB962C8B-B14F-4D97-AF65-F5344CB8AC3E}">
        <p14:creationId xmlns:p14="http://schemas.microsoft.com/office/powerpoint/2010/main" val="26126420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213068C-CA70-86B2-A650-81AB650717F6}"/>
              </a:ext>
            </a:extLst>
          </p:cNvPr>
          <p:cNvSpPr txBox="1"/>
          <p:nvPr/>
        </p:nvSpPr>
        <p:spPr>
          <a:xfrm>
            <a:off x="144088" y="2256482"/>
            <a:ext cx="11587941" cy="4403065"/>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2. Заполните пропуски формой местоимения СЕБЯ или выражением ДРУГ ДРУГА.</a:t>
            </a:r>
          </a:p>
          <a:p>
            <a:pPr marL="342900" marR="0" lvl="0" indent="-342900">
              <a:lnSpc>
                <a:spcPct val="80000"/>
              </a:lnSpc>
              <a:spcBef>
                <a:spcPts val="900"/>
              </a:spcBef>
              <a:spcAft>
                <a:spcPts val="900"/>
              </a:spcAft>
              <a:buFont typeface="Arial" panose="020B0604020202020204" pitchFamily="34" charset="0"/>
              <a:buChar char="•"/>
            </a:pPr>
            <a:r>
              <a:rPr lang="ru-RU" sz="2100" b="0" u="none" strike="noStrike" noProof="0" dirty="0">
                <a:effectLst/>
                <a:latin typeface="+mn-lt"/>
              </a:rPr>
              <a:t>После долгой прогулки налей ....... горячего чаю. </a:t>
            </a:r>
          </a:p>
          <a:p>
            <a:pPr marL="342900" marR="0" lvl="0" indent="-342900">
              <a:lnSpc>
                <a:spcPct val="80000"/>
              </a:lnSpc>
              <a:spcBef>
                <a:spcPts val="900"/>
              </a:spcBef>
              <a:spcAft>
                <a:spcPts val="900"/>
              </a:spcAft>
              <a:buFont typeface="Arial" panose="020B0604020202020204" pitchFamily="34" charset="0"/>
              <a:buChar char="•"/>
            </a:pPr>
            <a:r>
              <a:rPr lang="ru-RU" sz="2100" b="0" u="none" strike="noStrike" noProof="0" dirty="0">
                <a:effectLst/>
                <a:latin typeface="+mn-lt"/>
              </a:rPr>
              <a:t>Мои коллеги работают вместе уже пять лет и хорошо знают ....... . </a:t>
            </a:r>
          </a:p>
          <a:p>
            <a:pPr marL="342900" marR="0" lvl="0" indent="-342900">
              <a:lnSpc>
                <a:spcPct val="80000"/>
              </a:lnSpc>
              <a:spcBef>
                <a:spcPts val="900"/>
              </a:spcBef>
              <a:spcAft>
                <a:spcPts val="900"/>
              </a:spcAft>
              <a:buFont typeface="Arial" panose="020B0604020202020204" pitchFamily="34" charset="0"/>
              <a:buChar char="•"/>
            </a:pPr>
            <a:r>
              <a:rPr lang="ru-RU" sz="2100" b="0" u="none" strike="noStrike" noProof="0" dirty="0">
                <a:effectLst/>
                <a:latin typeface="+mn-lt"/>
              </a:rPr>
              <a:t>Перед выходом из дома он посмотрел на ....... в зеркало. </a:t>
            </a:r>
          </a:p>
          <a:p>
            <a:pPr marL="342900" marR="0" lvl="0" indent="-342900">
              <a:lnSpc>
                <a:spcPct val="80000"/>
              </a:lnSpc>
              <a:spcBef>
                <a:spcPts val="900"/>
              </a:spcBef>
              <a:spcAft>
                <a:spcPts val="900"/>
              </a:spcAft>
              <a:buFont typeface="Arial" panose="020B0604020202020204" pitchFamily="34" charset="0"/>
              <a:buChar char="•"/>
            </a:pPr>
            <a:r>
              <a:rPr lang="ru-RU" sz="2100" b="0" u="none" strike="noStrike" noProof="0" dirty="0">
                <a:effectLst/>
                <a:latin typeface="+mn-lt"/>
              </a:rPr>
              <a:t>Внук и бабушка живут в разных городах, но часто звонят ....... . </a:t>
            </a:r>
          </a:p>
          <a:p>
            <a:pPr marL="342900" marR="0" lvl="0" indent="-342900">
              <a:lnSpc>
                <a:spcPct val="80000"/>
              </a:lnSpc>
              <a:spcBef>
                <a:spcPts val="900"/>
              </a:spcBef>
              <a:spcAft>
                <a:spcPts val="900"/>
              </a:spcAft>
              <a:buFont typeface="Arial" panose="020B0604020202020204" pitchFamily="34" charset="0"/>
              <a:buChar char="•"/>
            </a:pPr>
            <a:r>
              <a:rPr lang="ru-RU" sz="2100" b="0" u="none" strike="noStrike" noProof="0" dirty="0">
                <a:effectLst/>
                <a:latin typeface="+mn-lt"/>
              </a:rPr>
              <a:t>Нужно верить в ....... , тогда всё обязательно получится.</a:t>
            </a:r>
          </a:p>
          <a:p>
            <a:pPr marL="342900" marR="0" lvl="0" indent="-342900">
              <a:lnSpc>
                <a:spcPct val="80000"/>
              </a:lnSpc>
              <a:spcAft>
                <a:spcPts val="900"/>
              </a:spcAft>
              <a:buFont typeface="Arial" panose="020B0604020202020204" pitchFamily="34" charset="0"/>
              <a:buChar char="•"/>
            </a:pPr>
            <a:r>
              <a:rPr lang="ru-RU" sz="2100" b="0" u="none" strike="noStrike" noProof="0" dirty="0">
                <a:effectLst/>
                <a:latin typeface="Google Sans"/>
              </a:rPr>
              <a:t>Нам нужно спокойно сесть и всё обсудить, давай не будем обманывать ........................ .</a:t>
            </a:r>
          </a:p>
          <a:p>
            <a:pPr marL="342900" marR="0" lvl="0" indent="-342900">
              <a:lnSpc>
                <a:spcPct val="80000"/>
              </a:lnSpc>
              <a:spcAft>
                <a:spcPts val="900"/>
              </a:spcAft>
              <a:buFont typeface="Arial" panose="020B0604020202020204" pitchFamily="34" charset="0"/>
              <a:buChar char="•"/>
            </a:pPr>
            <a:r>
              <a:rPr lang="ru-RU" sz="2100" b="0" u="none" strike="noStrike" noProof="0" dirty="0">
                <a:effectLst/>
                <a:latin typeface="Google Sans"/>
              </a:rPr>
              <a:t>После уроков школьники весело попрощались и пожелали ........................ хороших выходных.</a:t>
            </a:r>
          </a:p>
          <a:p>
            <a:pPr marL="342900" marR="0" lvl="0" indent="-342900">
              <a:lnSpc>
                <a:spcPct val="80000"/>
              </a:lnSpc>
              <a:spcAft>
                <a:spcPts val="900"/>
              </a:spcAft>
              <a:buFont typeface="Arial" panose="020B0604020202020204" pitchFamily="34" charset="0"/>
              <a:buChar char="•"/>
            </a:pPr>
            <a:r>
              <a:rPr lang="ru-RU" sz="2100" b="0" u="none" strike="noStrike" noProof="0" dirty="0">
                <a:effectLst/>
                <a:latin typeface="Google Sans"/>
              </a:rPr>
              <a:t>Мой дедушка всю жизнь рассчитывал только на ........................ и много работал.</a:t>
            </a:r>
          </a:p>
          <a:p>
            <a:pPr marL="342900" marR="0" lvl="0" indent="-342900">
              <a:lnSpc>
                <a:spcPct val="80000"/>
              </a:lnSpc>
              <a:spcAft>
                <a:spcPts val="900"/>
              </a:spcAft>
              <a:buFont typeface="Arial" panose="020B0604020202020204" pitchFamily="34" charset="0"/>
              <a:buChar char="•"/>
            </a:pPr>
            <a:r>
              <a:rPr lang="ru-RU" sz="2100" b="0" u="none" strike="noStrike" noProof="0" dirty="0">
                <a:effectLst/>
                <a:latin typeface="Google Sans"/>
              </a:rPr>
              <a:t>Мы с соседом живём на одной лестничной клетке и всегда помогаем ........................ .</a:t>
            </a:r>
          </a:p>
        </p:txBody>
      </p:sp>
      <p:sp>
        <p:nvSpPr>
          <p:cNvPr id="5" name="TextovéPole 4">
            <a:extLst>
              <a:ext uri="{FF2B5EF4-FFF2-40B4-BE49-F238E27FC236}">
                <a16:creationId xmlns:a16="http://schemas.microsoft.com/office/drawing/2014/main" id="{904155A9-DBBB-EBDC-7988-90CED34A0783}"/>
              </a:ext>
            </a:extLst>
          </p:cNvPr>
          <p:cNvSpPr txBox="1"/>
          <p:nvPr/>
        </p:nvSpPr>
        <p:spPr>
          <a:xfrm>
            <a:off x="88670" y="78550"/>
            <a:ext cx="11870572" cy="2262158"/>
          </a:xfrm>
          <a:prstGeom prst="rect">
            <a:avLst/>
          </a:prstGeom>
          <a:noFill/>
        </p:spPr>
        <p:txBody>
          <a:bodyPr wrap="square">
            <a:spAutoFit/>
          </a:bodyPr>
          <a:lstStyle/>
          <a:p>
            <a:pPr marL="0" marR="0">
              <a:spcBef>
                <a:spcPts val="1800"/>
              </a:spcBef>
              <a:spcAft>
                <a:spcPts val="900"/>
              </a:spcAft>
              <a:buNone/>
            </a:pPr>
            <a:r>
              <a:rPr lang="ru-RU" sz="2100" b="1" noProof="0" dirty="0"/>
              <a:t>1</a:t>
            </a:r>
            <a:r>
              <a:rPr lang="ru-RU" sz="2100" b="1" u="none" strike="noStrike" noProof="0" dirty="0">
                <a:effectLst/>
                <a:latin typeface="+mn-lt"/>
              </a:rPr>
              <a:t>. Дополните формы возвратного местоимения СЕБЯ</a:t>
            </a:r>
          </a:p>
          <a:p>
            <a:pPr marL="0" marR="0">
              <a:spcBef>
                <a:spcPts val="900"/>
              </a:spcBef>
              <a:spcAft>
                <a:spcPts val="1200"/>
              </a:spcAft>
              <a:buNone/>
            </a:pPr>
            <a:r>
              <a:rPr lang="ru-RU" sz="2100" b="0" u="none" strike="noStrike" noProof="0" dirty="0">
                <a:effectLst/>
                <a:latin typeface="+mn-lt"/>
              </a:rPr>
              <a:t>Я ........................ хорошо знаю. Вася ведет ........................ теперь по-другому. Я смотрю на ........................ в зеркало. Он уверен в ........................ . Маша довольна ............................................. ............ мне не жалко. Он думает только о ........................ Они вдруг посмотрели на ........................ . Ты сам ........................ не веришь. Я не могла ........................ в этом признаться. Герой пожертвовал ........................ .</a:t>
            </a:r>
            <a:endParaRPr lang="ru-RU" sz="2100" b="0" u="none" strike="noStrike" noProof="0" dirty="0">
              <a:effectLst/>
              <a:latin typeface="Google Sans"/>
            </a:endParaRPr>
          </a:p>
        </p:txBody>
      </p:sp>
    </p:spTree>
    <p:extLst>
      <p:ext uri="{BB962C8B-B14F-4D97-AF65-F5344CB8AC3E}">
        <p14:creationId xmlns:p14="http://schemas.microsoft.com/office/powerpoint/2010/main" val="179044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108B5E70-61B2-946D-CB39-DE494A658F27}"/>
              </a:ext>
            </a:extLst>
          </p:cNvPr>
          <p:cNvSpPr txBox="1"/>
          <p:nvPr/>
        </p:nvSpPr>
        <p:spPr>
          <a:xfrm>
            <a:off x="762000" y="570807"/>
            <a:ext cx="10668000" cy="5376087"/>
          </a:xfrm>
          <a:prstGeom prst="rect">
            <a:avLst/>
          </a:prstGeom>
          <a:noFill/>
        </p:spPr>
        <p:txBody>
          <a:bodyPr wrap="square">
            <a:spAutoFit/>
          </a:bodyPr>
          <a:lstStyle/>
          <a:p>
            <a:pPr indent="226695" algn="just" defTabSz="457200">
              <a:lnSpc>
                <a:spcPct val="97000"/>
              </a:lnSpc>
              <a:spcAft>
                <a:spcPts val="800"/>
              </a:spcAft>
            </a:pPr>
            <a:r>
              <a:rPr lang="ru-RU" sz="2100" b="1"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Упражнение 1.</a:t>
            </a:r>
            <a:r>
              <a:rPr lang="ru-RU" sz="21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Вместо точек вставьте в нужной форме личные местоимения.</a:t>
            </a:r>
            <a:endParaRPr lang="cs-CZ" sz="2100" dirty="0">
              <a:solidFill>
                <a:prstClr val="black"/>
              </a:solidFill>
              <a:ea typeface="Calibri" panose="020F0502020204030204" pitchFamily="34" charset="0"/>
              <a:cs typeface="Times New Roman" panose="02020603050405020304" pitchFamily="18" charset="0"/>
            </a:endParaRPr>
          </a:p>
          <a:p>
            <a:pPr indent="226695" algn="just" defTabSz="457200">
              <a:lnSpc>
                <a:spcPct val="97000"/>
              </a:lnSpc>
              <a:spcAft>
                <a:spcPts val="800"/>
              </a:spcAft>
            </a:pPr>
            <a:r>
              <a:rPr lang="ru-RU" sz="21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cs-CZ" sz="2100" dirty="0">
              <a:solidFill>
                <a:prstClr val="black"/>
              </a:solidFill>
              <a:ea typeface="Calibri" panose="020F0502020204030204" pitchFamily="34" charset="0"/>
              <a:cs typeface="Times New Roman" panose="02020603050405020304" pitchFamily="18" charset="0"/>
            </a:endParaRPr>
          </a:p>
          <a:p>
            <a:pPr algn="just" defTabSz="457200">
              <a:lnSpc>
                <a:spcPct val="97000"/>
              </a:lnSpc>
              <a:spcAft>
                <a:spcPts val="800"/>
              </a:spcAft>
            </a:pP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У (он) отпуск в августе. 2. Мы приехали к (она) в гости. 3. Из-за (ты) мы опоздали на поезд.</a:t>
            </a:r>
            <a:r>
              <a:rPr lang="ru-RU" sz="21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a:t>
            </a:r>
            <a:r>
              <a:rPr lang="ru-RU" sz="21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Я не могу уехать так далеко без ... (ты). 5. Я не могу пойти на концерт, пойди вместо (я). 6. У (мы) осталось мало времени. 7. От (она) во многом зависит успех общего дела. 8. Не мешайте (он) думать. 9. Эта информация давно (они) известна. 10. Расскажите (мы) о себе. 11. Дайте (она) свою книгу. 12. Мы просим (вы) выступить на концерте. </a:t>
            </a:r>
          </a:p>
          <a:p>
            <a:pPr algn="just" defTabSz="457200">
              <a:lnSpc>
                <a:spcPct val="97000"/>
              </a:lnSpc>
              <a:spcAft>
                <a:spcPts val="800"/>
              </a:spcAft>
            </a:pPr>
            <a:endParaRPr lang="cs-CZ" sz="2100" dirty="0">
              <a:solidFill>
                <a:prstClr val="black"/>
              </a:solidFill>
              <a:ea typeface="Calibri" panose="020F0502020204030204" pitchFamily="34" charset="0"/>
              <a:cs typeface="Times New Roman" panose="02020603050405020304" pitchFamily="18" charset="0"/>
            </a:endParaRPr>
          </a:p>
          <a:p>
            <a:pPr indent="226695" algn="just" defTabSz="457200">
              <a:lnSpc>
                <a:spcPct val="107000"/>
              </a:lnSpc>
              <a:spcAft>
                <a:spcPts val="800"/>
              </a:spcAft>
            </a:pPr>
            <a:r>
              <a:rPr lang="ru-RU" sz="21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Упражнение 2. </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Раскройте скобки. Где нужно, вставьте </a:t>
            </a:r>
            <a:r>
              <a:rPr lang="ru-RU" sz="21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cs-CZ" sz="2100" dirty="0">
              <a:solidFill>
                <a:prstClr val="black"/>
              </a:solidFill>
              <a:ea typeface="Calibri" panose="020F0502020204030204" pitchFamily="34" charset="0"/>
              <a:cs typeface="Times New Roman" panose="02020603050405020304" pitchFamily="18" charset="0"/>
            </a:endParaRPr>
          </a:p>
          <a:p>
            <a:pPr indent="226695" algn="just" defTabSz="457200">
              <a:lnSpc>
                <a:spcPct val="107000"/>
              </a:lnSpc>
              <a:spcAft>
                <a:spcPts val="800"/>
              </a:spcAft>
            </a:pPr>
            <a:r>
              <a:rPr lang="ru-RU" sz="21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Образец: </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 вижу (она). – Я вижу </a:t>
            </a:r>
            <a:r>
              <a:rPr lang="ru-RU" sz="21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ее</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cs-CZ" sz="2100" dirty="0">
              <a:solidFill>
                <a:prstClr val="black"/>
              </a:solidFill>
              <a:ea typeface="Calibri" panose="020F0502020204030204" pitchFamily="34" charset="0"/>
              <a:cs typeface="Times New Roman" panose="02020603050405020304" pitchFamily="18" charset="0"/>
            </a:endParaRPr>
          </a:p>
          <a:p>
            <a:pPr indent="226695" algn="just" defTabSz="457200">
              <a:lnSpc>
                <a:spcPct val="107000"/>
              </a:lnSpc>
              <a:spcAft>
                <a:spcPts val="800"/>
              </a:spcAft>
            </a:pP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Работать с (она). – Работать с </a:t>
            </a:r>
            <a:r>
              <a:rPr lang="ru-RU" sz="21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ней</a:t>
            </a: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100" dirty="0">
              <a:solidFill>
                <a:prstClr val="black"/>
              </a:solidFill>
              <a:ea typeface="Calibri" panose="020F0502020204030204" pitchFamily="34" charset="0"/>
              <a:cs typeface="Times New Roman" panose="02020603050405020304" pitchFamily="18" charset="0"/>
            </a:endParaRPr>
          </a:p>
          <a:p>
            <a:pPr indent="226695" algn="just" defTabSz="457200">
              <a:lnSpc>
                <a:spcPct val="107000"/>
              </a:lnSpc>
              <a:spcAft>
                <a:spcPts val="800"/>
              </a:spcAft>
            </a:pPr>
            <a:r>
              <a:rPr lang="ru-RU" sz="2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 вижу (он). Я был у (он). Согласно (он) желанию. Вопреки (он). Гулять с (он). Отвечать (она). Навстречу (он). Сравниться с (он). Старше (он). Между (они). Между (они) домами. Указывать на (она). Указывать на (она) ошибки. </a:t>
            </a:r>
            <a:endParaRPr lang="cs-CZ" sz="2100" dirty="0">
              <a:solidFill>
                <a:prstClr val="black"/>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76805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F88B379-2743-80FD-3CFB-086ED8367545}"/>
              </a:ext>
            </a:extLst>
          </p:cNvPr>
          <p:cNvSpPr txBox="1"/>
          <p:nvPr/>
        </p:nvSpPr>
        <p:spPr>
          <a:xfrm>
            <a:off x="393469" y="421178"/>
            <a:ext cx="11316393" cy="5655394"/>
          </a:xfrm>
          <a:prstGeom prst="rect">
            <a:avLst/>
          </a:prstGeom>
          <a:noFill/>
        </p:spPr>
        <p:txBody>
          <a:bodyPr wrap="square">
            <a:spAutoFit/>
          </a:bodyPr>
          <a:lstStyle/>
          <a:p>
            <a:pPr algn="just">
              <a:spcBef>
                <a:spcPts val="1800"/>
              </a:spcBef>
              <a:spcAft>
                <a:spcPts val="900"/>
              </a:spcAft>
            </a:pPr>
            <a:r>
              <a:rPr lang="ru-RU" sz="2400" b="1" noProof="0" dirty="0" err="1"/>
              <a:t>Nahraďte</a:t>
            </a:r>
            <a:r>
              <a:rPr lang="ru-RU" sz="2400" b="1" noProof="0" dirty="0"/>
              <a:t> </a:t>
            </a:r>
            <a:r>
              <a:rPr lang="ru-RU" sz="2400" b="1" noProof="0" dirty="0" err="1"/>
              <a:t>zvýrazněná</a:t>
            </a:r>
            <a:r>
              <a:rPr lang="ru-RU" sz="2400" b="1" noProof="0" dirty="0"/>
              <a:t> </a:t>
            </a:r>
            <a:r>
              <a:rPr lang="ru-RU" sz="2400" b="1" noProof="0" dirty="0" err="1"/>
              <a:t>slova</a:t>
            </a:r>
            <a:r>
              <a:rPr lang="ru-RU" sz="2400" b="1" noProof="0" dirty="0"/>
              <a:t> </a:t>
            </a:r>
            <a:r>
              <a:rPr lang="ru-RU" sz="2400" b="1" noProof="0" dirty="0" err="1"/>
              <a:t>zájmeny</a:t>
            </a:r>
            <a:endParaRPr lang="ru-RU" sz="2400" b="1" noProof="0" dirty="0"/>
          </a:p>
          <a:p>
            <a:pPr algn="just">
              <a:spcBef>
                <a:spcPts val="1800"/>
              </a:spcBef>
              <a:spcAft>
                <a:spcPts val="900"/>
              </a:spcAft>
            </a:pPr>
            <a:r>
              <a:rPr lang="ru-RU" sz="2100" b="0" u="none" strike="noStrike" noProof="0" dirty="0">
                <a:effectLst/>
                <a:latin typeface="+mn-lt"/>
              </a:rPr>
              <a:t>Я знаю </a:t>
            </a:r>
            <a:r>
              <a:rPr lang="ru-RU" sz="2100" b="1" u="none" strike="noStrike" noProof="0" dirty="0">
                <a:effectLst/>
                <a:latin typeface="+mn-lt"/>
              </a:rPr>
              <a:t>Васю</a:t>
            </a:r>
            <a:r>
              <a:rPr lang="ru-RU" sz="2100" b="0" u="none" strike="noStrike" noProof="0" dirty="0">
                <a:effectLst/>
                <a:latin typeface="+mn-lt"/>
              </a:rPr>
              <a:t>. Ирина ждет </a:t>
            </a:r>
            <a:r>
              <a:rPr lang="ru-RU" sz="2100" b="1" u="none" strike="noStrike" noProof="0" dirty="0">
                <a:effectLst/>
                <a:latin typeface="+mn-lt"/>
              </a:rPr>
              <a:t>Веру</a:t>
            </a:r>
            <a:r>
              <a:rPr lang="ru-RU" sz="2100" b="0" u="none" strike="noStrike" noProof="0" dirty="0">
                <a:effectLst/>
                <a:latin typeface="+mn-lt"/>
              </a:rPr>
              <a:t>. У меня нет </a:t>
            </a:r>
            <a:r>
              <a:rPr lang="ru-RU" sz="2100" b="1" u="none" strike="noStrike" noProof="0" dirty="0">
                <a:effectLst/>
                <a:latin typeface="+mn-lt"/>
              </a:rPr>
              <a:t>времени</a:t>
            </a:r>
            <a:r>
              <a:rPr lang="ru-RU" sz="2100" b="0" u="none" strike="noStrike" noProof="0" dirty="0">
                <a:effectLst/>
                <a:latin typeface="+mn-lt"/>
              </a:rPr>
              <a:t>. Мне грустно без </a:t>
            </a:r>
            <a:r>
              <a:rPr lang="ru-RU" sz="2100" b="1" u="none" strike="noStrike" noProof="0" dirty="0">
                <a:effectLst/>
                <a:latin typeface="+mn-lt"/>
              </a:rPr>
              <a:t>брата</a:t>
            </a:r>
            <a:r>
              <a:rPr lang="ru-RU" sz="2100" b="0" u="none" strike="noStrike" noProof="0" dirty="0">
                <a:effectLst/>
                <a:latin typeface="+mn-lt"/>
              </a:rPr>
              <a:t>. Мой старший брат влюблен </a:t>
            </a:r>
            <a:r>
              <a:rPr lang="ru-RU" sz="2100" b="1" u="none" strike="noStrike" noProof="0" dirty="0">
                <a:effectLst/>
                <a:latin typeface="+mn-lt"/>
              </a:rPr>
              <a:t>в Веру</a:t>
            </a:r>
            <a:r>
              <a:rPr lang="ru-RU" sz="2100" b="0" u="none" strike="noStrike" noProof="0" dirty="0">
                <a:effectLst/>
                <a:latin typeface="+mn-lt"/>
              </a:rPr>
              <a:t>. Мы не можем приготовить блины без </a:t>
            </a:r>
            <a:r>
              <a:rPr lang="ru-RU" sz="2100" b="1" u="none" strike="noStrike" noProof="0" dirty="0">
                <a:effectLst/>
                <a:latin typeface="+mn-lt"/>
              </a:rPr>
              <a:t>молока</a:t>
            </a:r>
            <a:r>
              <a:rPr lang="ru-RU" sz="2100" b="0" u="none" strike="noStrike" noProof="0" dirty="0">
                <a:effectLst/>
                <a:latin typeface="+mn-lt"/>
              </a:rPr>
              <a:t>. Вася долго рассказывал друзьям о </a:t>
            </a:r>
            <a:r>
              <a:rPr lang="ru-RU" sz="2100" b="1" u="none" strike="noStrike" noProof="0" dirty="0">
                <a:effectLst/>
                <a:latin typeface="+mn-lt"/>
              </a:rPr>
              <a:t>путешествии</a:t>
            </a:r>
            <a:r>
              <a:rPr lang="ru-RU" sz="2100" b="0" u="none" strike="noStrike" noProof="0" dirty="0">
                <a:effectLst/>
                <a:latin typeface="+mn-lt"/>
              </a:rPr>
              <a:t>. Детям не хватало </a:t>
            </a:r>
            <a:r>
              <a:rPr lang="ru-RU" sz="2100" b="1" u="none" strike="noStrike" noProof="0" dirty="0">
                <a:effectLst/>
                <a:latin typeface="+mn-lt"/>
              </a:rPr>
              <a:t>места во дворе</a:t>
            </a:r>
            <a:r>
              <a:rPr lang="ru-RU" sz="2100" b="0" u="none" strike="noStrike" noProof="0" dirty="0">
                <a:effectLst/>
                <a:latin typeface="+mn-lt"/>
              </a:rPr>
              <a:t>. Я звоню </a:t>
            </a:r>
            <a:r>
              <a:rPr lang="ru-RU" sz="2100" b="1" u="none" strike="noStrike" noProof="0" dirty="0">
                <a:effectLst/>
                <a:latin typeface="+mn-lt"/>
              </a:rPr>
              <a:t>маме</a:t>
            </a:r>
            <a:r>
              <a:rPr lang="ru-RU" sz="2100" b="0" u="none" strike="noStrike" noProof="0" dirty="0">
                <a:effectLst/>
                <a:latin typeface="+mn-lt"/>
              </a:rPr>
              <a:t>. Ты идешь </a:t>
            </a:r>
            <a:r>
              <a:rPr lang="ru-RU" sz="2100" b="1" u="none" strike="noStrike" noProof="0" dirty="0">
                <a:effectLst/>
                <a:latin typeface="+mn-lt"/>
              </a:rPr>
              <a:t>на заседание</a:t>
            </a:r>
            <a:r>
              <a:rPr lang="ru-RU" sz="2100" b="0" u="none" strike="noStrike" noProof="0" dirty="0">
                <a:effectLst/>
                <a:latin typeface="+mn-lt"/>
              </a:rPr>
              <a:t>? Больной идет </a:t>
            </a:r>
            <a:r>
              <a:rPr lang="ru-RU" sz="2100" b="1" u="none" strike="noStrike" noProof="0" dirty="0">
                <a:effectLst/>
                <a:latin typeface="+mn-lt"/>
              </a:rPr>
              <a:t>к врачу</a:t>
            </a:r>
            <a:r>
              <a:rPr lang="ru-RU" sz="2100" b="0" u="none" strike="noStrike" noProof="0" dirty="0">
                <a:effectLst/>
                <a:latin typeface="+mn-lt"/>
              </a:rPr>
              <a:t>. Директор не согласен </a:t>
            </a:r>
            <a:r>
              <a:rPr lang="ru-RU" sz="2100" b="1" u="none" strike="noStrike" noProof="0" dirty="0">
                <a:effectLst/>
                <a:latin typeface="+mn-lt"/>
              </a:rPr>
              <a:t>с вашим решением</a:t>
            </a:r>
            <a:r>
              <a:rPr lang="ru-RU" sz="2100" b="0" u="none" strike="noStrike" noProof="0" dirty="0">
                <a:effectLst/>
                <a:latin typeface="+mn-lt"/>
              </a:rPr>
              <a:t>. Вася пригласил </a:t>
            </a:r>
            <a:r>
              <a:rPr lang="ru-RU" sz="2100" b="1" u="none" strike="noStrike" noProof="0" dirty="0">
                <a:effectLst/>
                <a:latin typeface="+mn-lt"/>
              </a:rPr>
              <a:t>друзей и подруг</a:t>
            </a:r>
            <a:r>
              <a:rPr lang="ru-RU" sz="2100" b="0" u="none" strike="noStrike" noProof="0" dirty="0">
                <a:effectLst/>
                <a:latin typeface="+mn-lt"/>
              </a:rPr>
              <a:t>. Мы </a:t>
            </a:r>
            <a:r>
              <a:rPr lang="ru-RU" sz="2100" b="1" u="none" strike="noStrike" noProof="0" dirty="0">
                <a:effectLst/>
                <a:latin typeface="+mn-lt"/>
              </a:rPr>
              <a:t>с Петей</a:t>
            </a:r>
            <a:r>
              <a:rPr lang="ru-RU" sz="2100" b="0" u="none" strike="noStrike" noProof="0" dirty="0">
                <a:effectLst/>
                <a:latin typeface="+mn-lt"/>
              </a:rPr>
              <a:t> часто ходили на футбол. Наконец-то я вижу </a:t>
            </a:r>
            <a:r>
              <a:rPr lang="ru-RU" sz="2100" b="1" u="none" strike="noStrike" noProof="0" dirty="0">
                <a:effectLst/>
                <a:latin typeface="+mn-lt"/>
              </a:rPr>
              <a:t>солнце</a:t>
            </a:r>
            <a:r>
              <a:rPr lang="ru-RU" sz="2100" b="0" u="none" strike="noStrike" noProof="0" dirty="0">
                <a:effectLst/>
                <a:latin typeface="+mn-lt"/>
              </a:rPr>
              <a:t>. Крестьянин идет </a:t>
            </a:r>
            <a:r>
              <a:rPr lang="ru-RU" sz="2100" b="1" u="none" strike="noStrike" noProof="0" dirty="0">
                <a:effectLst/>
                <a:latin typeface="+mn-lt"/>
              </a:rPr>
              <a:t>по полю</a:t>
            </a:r>
            <a:r>
              <a:rPr lang="ru-RU" sz="2100" b="0" u="none" strike="noStrike" noProof="0" dirty="0">
                <a:effectLst/>
                <a:latin typeface="+mn-lt"/>
              </a:rPr>
              <a:t>. Студенты стояли перед </a:t>
            </a:r>
            <a:r>
              <a:rPr lang="ru-RU" sz="2100" b="1" u="none" strike="noStrike" noProof="0" dirty="0">
                <a:effectLst/>
                <a:latin typeface="+mn-lt"/>
              </a:rPr>
              <a:t>аудиторией</a:t>
            </a:r>
            <a:r>
              <a:rPr lang="ru-RU" sz="2100" b="0" u="none" strike="noStrike" noProof="0" dirty="0">
                <a:effectLst/>
                <a:latin typeface="+mn-lt"/>
              </a:rPr>
              <a:t> в коридоре. Мы долго спорили </a:t>
            </a:r>
            <a:r>
              <a:rPr lang="ru-RU" sz="2100" b="1" u="none" strike="noStrike" noProof="0" dirty="0">
                <a:effectLst/>
                <a:latin typeface="+mn-lt"/>
              </a:rPr>
              <a:t>о проблемах молодых людей</a:t>
            </a:r>
            <a:r>
              <a:rPr lang="ru-RU" sz="2100" b="0" u="none" strike="noStrike" noProof="0" dirty="0">
                <a:effectLst/>
                <a:latin typeface="+mn-lt"/>
              </a:rPr>
              <a:t>. Вася отправит письмо </a:t>
            </a:r>
            <a:r>
              <a:rPr lang="ru-RU" sz="2100" b="1" u="none" strike="noStrike" noProof="0" dirty="0">
                <a:effectLst/>
                <a:latin typeface="+mn-lt"/>
              </a:rPr>
              <a:t>другу</a:t>
            </a:r>
            <a:r>
              <a:rPr lang="ru-RU" sz="2100" b="0" u="none" strike="noStrike" noProof="0" dirty="0">
                <a:effectLst/>
                <a:latin typeface="+mn-lt"/>
              </a:rPr>
              <a:t>. Я говорю </a:t>
            </a:r>
            <a:r>
              <a:rPr lang="ru-RU" sz="2100" b="1" u="none" strike="noStrike" noProof="0" dirty="0">
                <a:effectLst/>
                <a:latin typeface="+mn-lt"/>
              </a:rPr>
              <a:t>с мамой</a:t>
            </a:r>
            <a:r>
              <a:rPr lang="ru-RU" sz="2100" b="0" u="none" strike="noStrike" noProof="0" dirty="0">
                <a:effectLst/>
                <a:latin typeface="+mn-lt"/>
              </a:rPr>
              <a:t> по телефону. </a:t>
            </a:r>
            <a:r>
              <a:rPr lang="ru-RU" sz="2100" b="1" u="none" strike="noStrike" noProof="0" dirty="0">
                <a:effectLst/>
                <a:latin typeface="+mn-lt"/>
              </a:rPr>
              <a:t>Ученики</a:t>
            </a:r>
            <a:r>
              <a:rPr lang="ru-RU" sz="2100" b="0" u="none" strike="noStrike" noProof="0" dirty="0">
                <a:effectLst/>
                <a:latin typeface="+mn-lt"/>
              </a:rPr>
              <a:t> идут в школу. </a:t>
            </a:r>
            <a:r>
              <a:rPr lang="ru-RU" sz="2100" b="1" u="none" strike="noStrike" noProof="0" dirty="0">
                <a:effectLst/>
                <a:latin typeface="+mn-lt"/>
              </a:rPr>
              <a:t>Студентка</a:t>
            </a:r>
            <a:r>
              <a:rPr lang="ru-RU" sz="2100" b="0" u="none" strike="noStrike" noProof="0" dirty="0">
                <a:effectLst/>
                <a:latin typeface="+mn-lt"/>
              </a:rPr>
              <a:t> идет в университет. Девушки обсуждали </a:t>
            </a:r>
            <a:r>
              <a:rPr lang="ru-RU" sz="2100" b="1" u="none" strike="noStrike" noProof="0" dirty="0">
                <a:effectLst/>
                <a:latin typeface="+mn-lt"/>
              </a:rPr>
              <a:t>своего нового шефа</a:t>
            </a:r>
            <a:r>
              <a:rPr lang="ru-RU" sz="2100" b="0" u="none" strike="noStrike" noProof="0" dirty="0">
                <a:effectLst/>
                <a:latin typeface="+mn-lt"/>
              </a:rPr>
              <a:t>. Саша давно собирался встретиться </a:t>
            </a:r>
            <a:r>
              <a:rPr lang="ru-RU" sz="2100" b="1" u="none" strike="noStrike" noProof="0" dirty="0">
                <a:effectLst/>
                <a:latin typeface="+mn-lt"/>
              </a:rPr>
              <a:t>с тетей</a:t>
            </a:r>
            <a:r>
              <a:rPr lang="ru-RU" sz="2100" b="0" u="none" strike="noStrike" noProof="0" dirty="0">
                <a:effectLst/>
                <a:latin typeface="+mn-lt"/>
              </a:rPr>
              <a:t>. Он издали узнал </a:t>
            </a:r>
            <a:r>
              <a:rPr lang="ru-RU" sz="2100" b="1" u="none" strike="noStrike" noProof="0" dirty="0">
                <a:effectLst/>
                <a:latin typeface="+mn-lt"/>
              </a:rPr>
              <a:t>тетю</a:t>
            </a:r>
            <a:r>
              <a:rPr lang="ru-RU" sz="2100" b="0" u="none" strike="noStrike" noProof="0" dirty="0">
                <a:effectLst/>
                <a:latin typeface="+mn-lt"/>
              </a:rPr>
              <a:t>. Все радовались </a:t>
            </a:r>
            <a:r>
              <a:rPr lang="ru-RU" sz="2100" b="1" u="none" strike="noStrike" noProof="0" dirty="0">
                <a:effectLst/>
                <a:latin typeface="+mn-lt"/>
              </a:rPr>
              <a:t>солнцу</a:t>
            </a:r>
            <a:r>
              <a:rPr lang="ru-RU" sz="2100" b="0" u="none" strike="noStrike" noProof="0" dirty="0">
                <a:effectLst/>
                <a:latin typeface="+mn-lt"/>
              </a:rPr>
              <a:t>. Вечером мы пойдем в гости </a:t>
            </a:r>
            <a:r>
              <a:rPr lang="ru-RU" sz="2100" b="1" u="none" strike="noStrike" noProof="0" dirty="0">
                <a:effectLst/>
                <a:latin typeface="+mn-lt"/>
              </a:rPr>
              <a:t>к соседям</a:t>
            </a:r>
            <a:r>
              <a:rPr lang="ru-RU" sz="2100" b="0" u="none" strike="noStrike" noProof="0" dirty="0">
                <a:effectLst/>
                <a:latin typeface="+mn-lt"/>
              </a:rPr>
              <a:t>. Космонавты скоро полетят </a:t>
            </a:r>
            <a:r>
              <a:rPr lang="ru-RU" sz="2100" b="1" u="none" strike="noStrike" noProof="0" dirty="0">
                <a:effectLst/>
                <a:latin typeface="+mn-lt"/>
              </a:rPr>
              <a:t>на луну</a:t>
            </a:r>
            <a:r>
              <a:rPr lang="ru-RU" sz="2100" b="0" u="none" strike="noStrike" noProof="0" dirty="0">
                <a:effectLst/>
                <a:latin typeface="+mn-lt"/>
              </a:rPr>
              <a:t>. Я часто думаю о </a:t>
            </a:r>
            <a:r>
              <a:rPr lang="ru-RU" sz="2100" b="1" u="none" strike="noStrike" noProof="0" dirty="0">
                <a:effectLst/>
                <a:latin typeface="+mn-lt"/>
              </a:rPr>
              <a:t>своем друге</a:t>
            </a:r>
            <a:r>
              <a:rPr lang="ru-RU" sz="2100" b="0" u="none" strike="noStrike" noProof="0" dirty="0">
                <a:effectLst/>
                <a:latin typeface="+mn-lt"/>
              </a:rPr>
              <a:t>. Вера встретила на улице </a:t>
            </a:r>
            <a:r>
              <a:rPr lang="ru-RU" sz="2100" b="1" u="none" strike="noStrike" noProof="0" dirty="0">
                <a:effectLst/>
                <a:latin typeface="+mn-lt"/>
              </a:rPr>
              <a:t>своего старого учителя</a:t>
            </a:r>
            <a:r>
              <a:rPr lang="ru-RU" sz="2100" b="0" u="none" strike="noStrike" noProof="0" dirty="0">
                <a:effectLst/>
                <a:latin typeface="+mn-lt"/>
              </a:rPr>
              <a:t>. Здание было построено </a:t>
            </a:r>
            <a:r>
              <a:rPr lang="ru-RU" sz="2100" b="1" u="none" strike="noStrike" noProof="0" dirty="0">
                <a:effectLst/>
                <a:latin typeface="+mn-lt"/>
              </a:rPr>
              <a:t>известным архитектором</a:t>
            </a:r>
            <a:r>
              <a:rPr lang="ru-RU" sz="2100" b="0" u="none" strike="noStrike" noProof="0" dirty="0">
                <a:effectLst/>
                <a:latin typeface="+mn-lt"/>
              </a:rPr>
              <a:t> в прошлом веке. Вася восхищается </a:t>
            </a:r>
            <a:r>
              <a:rPr lang="ru-RU" sz="2100" b="1" u="none" strike="noStrike" noProof="0" dirty="0">
                <a:effectLst/>
                <a:latin typeface="+mn-lt"/>
              </a:rPr>
              <a:t>этой картиной</a:t>
            </a:r>
            <a:r>
              <a:rPr lang="ru-RU" sz="2100" b="0" u="none" strike="noStrike" noProof="0" dirty="0">
                <a:effectLst/>
                <a:latin typeface="+mn-lt"/>
              </a:rPr>
              <a:t>. Я видела вчера </a:t>
            </a:r>
            <a:r>
              <a:rPr lang="ru-RU" sz="2100" b="1" u="none" strike="noStrike" noProof="0" dirty="0">
                <a:effectLst/>
                <a:latin typeface="+mn-lt"/>
              </a:rPr>
              <a:t>моих одноклассниц</a:t>
            </a:r>
            <a:r>
              <a:rPr lang="ru-RU" sz="2100" b="0" u="none" strike="noStrike" noProof="0" dirty="0">
                <a:effectLst/>
                <a:latin typeface="+mn-lt"/>
              </a:rPr>
              <a:t>. Бабушка гордится </a:t>
            </a:r>
            <a:r>
              <a:rPr lang="ru-RU" sz="2100" b="1" u="none" strike="noStrike" noProof="0" dirty="0">
                <a:effectLst/>
                <a:latin typeface="+mn-lt"/>
              </a:rPr>
              <a:t>своими внуками</a:t>
            </a:r>
            <a:r>
              <a:rPr lang="ru-RU" sz="2100" b="0" u="none" strike="noStrike" noProof="0" dirty="0">
                <a:effectLst/>
                <a:latin typeface="+mn-lt"/>
              </a:rPr>
              <a:t>. </a:t>
            </a:r>
            <a:r>
              <a:rPr lang="ru-RU" sz="2100" b="1" u="none" strike="noStrike" noProof="0" dirty="0">
                <a:effectLst/>
                <a:latin typeface="+mn-lt"/>
              </a:rPr>
              <a:t>Это озеро </a:t>
            </a:r>
            <a:r>
              <a:rPr lang="ru-RU" sz="2100" b="0" u="none" strike="noStrike" noProof="0" dirty="0">
                <a:effectLst/>
                <a:latin typeface="+mn-lt"/>
              </a:rPr>
              <a:t>такое красивое! Летом я поеду </a:t>
            </a:r>
            <a:r>
              <a:rPr lang="ru-RU" sz="2100" b="1" u="none" strike="noStrike" noProof="0" dirty="0">
                <a:effectLst/>
                <a:latin typeface="+mn-lt"/>
              </a:rPr>
              <a:t>к бабушке и дедушке</a:t>
            </a:r>
            <a:r>
              <a:rPr lang="ru-RU" sz="2100" b="0" u="none" strike="noStrike" noProof="0" dirty="0">
                <a:effectLst/>
                <a:latin typeface="+mn-lt"/>
              </a:rPr>
              <a:t>. Мы не хотели идти в кино </a:t>
            </a:r>
            <a:r>
              <a:rPr lang="ru-RU" sz="2100" b="1" u="none" strike="noStrike" noProof="0" dirty="0">
                <a:effectLst/>
                <a:latin typeface="+mn-lt"/>
              </a:rPr>
              <a:t>с Володей и Верой</a:t>
            </a:r>
            <a:r>
              <a:rPr lang="ru-RU" sz="2100" b="0" u="none" strike="noStrike" noProof="0" dirty="0">
                <a:effectLst/>
                <a:latin typeface="+mn-lt"/>
              </a:rPr>
              <a:t>. Секретарше придется пожертвовать </a:t>
            </a:r>
            <a:r>
              <a:rPr lang="ru-RU" sz="2100" b="1" u="none" strike="noStrike" noProof="0" dirty="0">
                <a:effectLst/>
                <a:latin typeface="+mn-lt"/>
              </a:rPr>
              <a:t>свободным временем</a:t>
            </a:r>
            <a:r>
              <a:rPr lang="ru-RU" sz="2100" b="0" u="none" strike="noStrike" noProof="0" dirty="0">
                <a:effectLst/>
                <a:latin typeface="+mn-lt"/>
              </a:rPr>
              <a:t>. Писатель мечтает </a:t>
            </a:r>
            <a:r>
              <a:rPr lang="ru-RU" sz="2100" b="1" u="none" strike="noStrike" noProof="0" dirty="0">
                <a:effectLst/>
                <a:latin typeface="+mn-lt"/>
              </a:rPr>
              <a:t>о славе</a:t>
            </a:r>
            <a:r>
              <a:rPr lang="ru-RU" sz="2100" b="0" u="none" strike="noStrike" noProof="0" dirty="0">
                <a:effectLst/>
                <a:latin typeface="+mn-lt"/>
              </a:rPr>
              <a:t>. Девочке было страшно дома без </a:t>
            </a:r>
            <a:r>
              <a:rPr lang="ru-RU" sz="2100" b="1" u="none" strike="noStrike" noProof="0" dirty="0">
                <a:effectLst/>
                <a:latin typeface="+mn-lt"/>
              </a:rPr>
              <a:t>родителей</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20909063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EE80A83-CCDC-891E-CAA5-38024CEBBDE2}"/>
              </a:ext>
            </a:extLst>
          </p:cNvPr>
          <p:cNvSpPr txBox="1"/>
          <p:nvPr/>
        </p:nvSpPr>
        <p:spPr>
          <a:xfrm>
            <a:off x="163482" y="151179"/>
            <a:ext cx="11856721" cy="6555641"/>
          </a:xfrm>
          <a:prstGeom prst="rect">
            <a:avLst/>
          </a:prstGeom>
          <a:noFill/>
        </p:spPr>
        <p:txBody>
          <a:bodyPr wrap="square">
            <a:spAutoFit/>
          </a:bodyPr>
          <a:lstStyle/>
          <a:p>
            <a:pPr algn="just"/>
            <a:r>
              <a:rPr lang="ru-RU" sz="2100" b="1" noProof="0" dirty="0"/>
              <a:t>Дополните личные местоимения в правильной форме</a:t>
            </a:r>
          </a:p>
          <a:p>
            <a:pPr algn="just"/>
            <a:r>
              <a:rPr lang="ru-RU" sz="2100" noProof="0" dirty="0"/>
              <a:t>1. Собрание ровно в десять, пожалуйста, без </a:t>
            </a:r>
            <a:r>
              <a:rPr lang="ru-RU" sz="2100" b="1" u="none" strike="noStrike" noProof="0" dirty="0">
                <a:effectLst/>
                <a:latin typeface="+mn-lt"/>
              </a:rPr>
              <a:t>(я)</a:t>
            </a:r>
            <a:r>
              <a:rPr lang="ru-RU" sz="2100" noProof="0" dirty="0"/>
              <a:t> ............... не начинайте. 2. Профессор долго беседовал со </a:t>
            </a:r>
            <a:r>
              <a:rPr lang="ru-RU" sz="2100" b="1" u="none" strike="noStrike" noProof="0" dirty="0">
                <a:effectLst/>
                <a:latin typeface="+mn-lt"/>
              </a:rPr>
              <a:t>(я)</a:t>
            </a:r>
            <a:r>
              <a:rPr lang="ru-RU" sz="2100" noProof="0" dirty="0"/>
              <a:t> ............... после лекции о плане научной работы. 3. Анна забыла дома зонт, поэтому брат приехал за </a:t>
            </a:r>
            <a:r>
              <a:rPr lang="ru-RU" sz="2100" b="1" u="none" strike="noStrike" noProof="0" dirty="0">
                <a:effectLst/>
                <a:latin typeface="+mn-lt"/>
              </a:rPr>
              <a:t>(она)</a:t>
            </a:r>
            <a:r>
              <a:rPr lang="ru-RU" sz="2100" noProof="0" dirty="0"/>
              <a:t> ............... на машине. 4. Мой коллега празднует юбилей, и мы хотим подарить </a:t>
            </a:r>
            <a:r>
              <a:rPr lang="ru-RU" sz="2100" b="1" u="none" strike="noStrike" noProof="0" dirty="0">
                <a:effectLst/>
                <a:latin typeface="+mn-lt"/>
              </a:rPr>
              <a:t>(он)</a:t>
            </a:r>
            <a:r>
              <a:rPr lang="ru-RU" sz="2100" noProof="0" dirty="0"/>
              <a:t> ............... памятную книгу. 5. Самолёт вылетает через два часа, пассажиры уже проходят через </a:t>
            </a:r>
            <a:r>
              <a:rPr lang="ru-RU" sz="2100" b="1" u="none" strike="noStrike" noProof="0" dirty="0">
                <a:effectLst/>
                <a:latin typeface="+mn-lt"/>
              </a:rPr>
              <a:t>(он)</a:t>
            </a:r>
            <a:r>
              <a:rPr lang="ru-RU" sz="2100" noProof="0" dirty="0"/>
              <a:t> ............... (через контроль). 6. Экскурсовод подробно объяснил </a:t>
            </a:r>
            <a:r>
              <a:rPr lang="ru-RU" sz="2100" b="1" u="none" strike="noStrike" noProof="0" dirty="0">
                <a:effectLst/>
                <a:latin typeface="+mn-lt"/>
              </a:rPr>
              <a:t>(мы)</a:t>
            </a:r>
            <a:r>
              <a:rPr lang="ru-RU" sz="2100" noProof="0" dirty="0"/>
              <a:t> ............... правила поведения в музее. 7. Перед </a:t>
            </a:r>
            <a:r>
              <a:rPr lang="ru-RU" sz="2100" b="1" u="none" strike="noStrike" noProof="0" dirty="0">
                <a:effectLst/>
                <a:latin typeface="+mn-lt"/>
              </a:rPr>
              <a:t>(они)</a:t>
            </a:r>
            <a:r>
              <a:rPr lang="ru-RU" sz="2100" noProof="0" dirty="0"/>
              <a:t> ............... на холме открылся прекрасный вид на цветущую долину. 8. Ольга купила новую настольную лампу и поставила </a:t>
            </a:r>
            <a:r>
              <a:rPr lang="ru-RU" sz="2100" b="1" u="none" strike="noStrike" noProof="0" dirty="0">
                <a:effectLst/>
                <a:latin typeface="+mn-lt"/>
              </a:rPr>
              <a:t>(она)</a:t>
            </a:r>
            <a:r>
              <a:rPr lang="ru-RU" sz="2100" noProof="0" dirty="0"/>
              <a:t> ............... на рабочий стол. 9. Нам очень понравился этот старинный город, мы долго гуляли вокруг </a:t>
            </a:r>
            <a:r>
              <a:rPr lang="ru-RU" sz="2100" b="1" u="none" strike="noStrike" noProof="0" dirty="0">
                <a:effectLst/>
                <a:latin typeface="+mn-lt"/>
              </a:rPr>
              <a:t>(он)</a:t>
            </a:r>
            <a:r>
              <a:rPr lang="ru-RU" sz="2100" noProof="0" dirty="0"/>
              <a:t> ................ 10. Вы так быстро ушли с выставки, что мы даже не успели заметить </a:t>
            </a:r>
            <a:r>
              <a:rPr lang="ru-RU" sz="2100" b="1" u="none" strike="noStrike" noProof="0" dirty="0">
                <a:effectLst/>
                <a:latin typeface="+mn-lt"/>
              </a:rPr>
              <a:t>(вы)</a:t>
            </a:r>
            <a:r>
              <a:rPr lang="ru-RU" sz="2100" noProof="0" dirty="0"/>
              <a:t> ............... в толпе. 11. Нам очень повезло с новым гидом, с </a:t>
            </a:r>
            <a:r>
              <a:rPr lang="ru-RU" sz="2100" b="1" u="none" strike="noStrike" noProof="0" dirty="0">
                <a:effectLst/>
                <a:latin typeface="+mn-lt"/>
              </a:rPr>
              <a:t>(она)</a:t>
            </a:r>
            <a:r>
              <a:rPr lang="ru-RU" sz="2100" noProof="0" dirty="0"/>
              <a:t> ............... было интересно идти по старым улицам. 12. Я уже три года не видел своего школьного учителя и очень хочу навестить </a:t>
            </a:r>
            <a:r>
              <a:rPr lang="ru-RU" sz="2100" b="1" u="none" strike="noStrike" noProof="0" dirty="0">
                <a:effectLst/>
                <a:latin typeface="+mn-lt"/>
              </a:rPr>
              <a:t>(он)</a:t>
            </a:r>
            <a:r>
              <a:rPr lang="ru-RU" sz="2100" noProof="0" dirty="0"/>
              <a:t> ................ 13. В этом молодом инженере есть большой потенциал, руководство компании высокого мнения о </a:t>
            </a:r>
            <a:r>
              <a:rPr lang="ru-RU" sz="2100" b="1" u="none" strike="noStrike" noProof="0" dirty="0">
                <a:effectLst/>
                <a:latin typeface="+mn-lt"/>
              </a:rPr>
              <a:t>(он)</a:t>
            </a:r>
            <a:r>
              <a:rPr lang="ru-RU" sz="2100" noProof="0" dirty="0"/>
              <a:t> ................ 14. Если вы поедете в центр города, я с радостью присоединюсь к </a:t>
            </a:r>
            <a:r>
              <a:rPr lang="ru-RU" sz="2100" b="1" u="none" strike="noStrike" noProof="0" dirty="0">
                <a:effectLst/>
                <a:latin typeface="+mn-lt"/>
              </a:rPr>
              <a:t>(вы)</a:t>
            </a:r>
            <a:r>
              <a:rPr lang="ru-RU" sz="2100" noProof="0" dirty="0"/>
              <a:t> ................ 15. Мои родители много путешествовали в молодости и часто рассказывали мне о </a:t>
            </a:r>
            <a:r>
              <a:rPr lang="ru-RU" sz="2100" b="1" u="none" strike="noStrike" noProof="0" dirty="0">
                <a:effectLst/>
                <a:latin typeface="+mn-lt"/>
              </a:rPr>
              <a:t>(они)</a:t>
            </a:r>
            <a:r>
              <a:rPr lang="ru-RU" sz="2100" noProof="0" dirty="0"/>
              <a:t> ............... (о странах). 16. Не переживай из-за сложного экзамена, мы все думаем о </a:t>
            </a:r>
            <a:r>
              <a:rPr lang="ru-RU" sz="2100" b="1" u="none" strike="noStrike" noProof="0" dirty="0">
                <a:effectLst/>
                <a:latin typeface="+mn-lt"/>
              </a:rPr>
              <a:t>(ты)</a:t>
            </a:r>
            <a:r>
              <a:rPr lang="ru-RU" sz="2100" noProof="0" dirty="0"/>
              <a:t> ............... и желаем удачи. 17. Я искренне горжусь </a:t>
            </a:r>
            <a:r>
              <a:rPr lang="ru-RU" sz="2100" b="1" u="none" strike="noStrike" noProof="0" dirty="0">
                <a:effectLst/>
                <a:latin typeface="+mn-lt"/>
              </a:rPr>
              <a:t>(ты)</a:t>
            </a:r>
            <a:r>
              <a:rPr lang="ru-RU" sz="2100" noProof="0" dirty="0"/>
              <a:t> ............... и твоим ответственным отношением к учёбе. 18. Архитектор показал проект здания, и все участники долго спорили с </a:t>
            </a:r>
            <a:r>
              <a:rPr lang="ru-RU" sz="2100" b="1" u="none" strike="noStrike" noProof="0" dirty="0">
                <a:effectLst/>
                <a:latin typeface="+mn-lt"/>
              </a:rPr>
              <a:t>(он)</a:t>
            </a:r>
            <a:r>
              <a:rPr lang="ru-RU" sz="2100" noProof="0" dirty="0"/>
              <a:t> ............... о деталях фасада. 19. Писатель шёл навстречу </a:t>
            </a:r>
            <a:r>
              <a:rPr lang="ru-RU" sz="2100" b="1" u="none" strike="noStrike" noProof="0" dirty="0">
                <a:effectLst/>
                <a:latin typeface="+mn-lt"/>
              </a:rPr>
              <a:t>(они)</a:t>
            </a:r>
            <a:r>
              <a:rPr lang="ru-RU" sz="2100" noProof="0" dirty="0"/>
              <a:t> ............... с улыбкой и протянул руку для приветствия. 20. У директора сейчас важная встреча, на этой неделе </a:t>
            </a:r>
            <a:r>
              <a:rPr lang="ru-RU" sz="2100" b="1" u="none" strike="noStrike" noProof="0" dirty="0">
                <a:effectLst/>
                <a:latin typeface="+mn-lt"/>
              </a:rPr>
              <a:t>(он)</a:t>
            </a:r>
            <a:r>
              <a:rPr lang="ru-RU" sz="2100" noProof="0" dirty="0"/>
              <a:t> ............... не будет в офисе.</a:t>
            </a:r>
          </a:p>
        </p:txBody>
      </p:sp>
    </p:spTree>
    <p:extLst>
      <p:ext uri="{BB962C8B-B14F-4D97-AF65-F5344CB8AC3E}">
        <p14:creationId xmlns:p14="http://schemas.microsoft.com/office/powerpoint/2010/main" val="33546912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0D33572-74F9-806C-9799-E1B1D1EEFA84}"/>
              </a:ext>
            </a:extLst>
          </p:cNvPr>
          <p:cNvSpPr txBox="1"/>
          <p:nvPr/>
        </p:nvSpPr>
        <p:spPr>
          <a:xfrm>
            <a:off x="183423" y="104909"/>
            <a:ext cx="11620650" cy="6394058"/>
          </a:xfrm>
          <a:prstGeom prst="rect">
            <a:avLst/>
          </a:prstGeom>
          <a:noFill/>
        </p:spPr>
        <p:txBody>
          <a:bodyPr wrap="square">
            <a:spAutoFit/>
          </a:bodyPr>
          <a:lstStyle/>
          <a:p>
            <a:pPr marL="457200" marR="0" indent="-457200">
              <a:spcBef>
                <a:spcPts val="900"/>
              </a:spcBef>
              <a:spcAft>
                <a:spcPts val="1200"/>
              </a:spcAft>
              <a:buAutoNum type="arabicPeriod"/>
            </a:pPr>
            <a:r>
              <a:rPr lang="ru-RU" sz="2100" b="1" u="none" strike="noStrike" noProof="0" dirty="0">
                <a:effectLst/>
                <a:latin typeface="Google Sans"/>
              </a:rPr>
              <a:t>Na </a:t>
            </a:r>
            <a:r>
              <a:rPr lang="ru-RU" sz="2100" b="1" u="none" strike="noStrike" noProof="0" dirty="0" err="1">
                <a:effectLst/>
                <a:latin typeface="Google Sans"/>
              </a:rPr>
              <a:t>otázku</a:t>
            </a:r>
            <a:r>
              <a:rPr lang="ru-RU" sz="2100" b="1" u="none" strike="noStrike" noProof="0" dirty="0">
                <a:effectLst/>
                <a:latin typeface="Google Sans"/>
              </a:rPr>
              <a:t> </a:t>
            </a:r>
            <a:r>
              <a:rPr lang="ru-RU" sz="2100" b="1" u="none" strike="noStrike" noProof="0" dirty="0" err="1">
                <a:effectLst/>
                <a:latin typeface="Google Sans"/>
              </a:rPr>
              <a:t>odpovězte</a:t>
            </a:r>
            <a:r>
              <a:rPr lang="ru-RU" sz="2100" b="1" u="none" strike="noStrike" noProof="0" dirty="0">
                <a:effectLst/>
                <a:latin typeface="Google Sans"/>
              </a:rPr>
              <a:t> a </a:t>
            </a:r>
            <a:r>
              <a:rPr lang="ru-RU" sz="2100" b="1" u="none" strike="noStrike" noProof="0" dirty="0" err="1">
                <a:effectLst/>
                <a:latin typeface="Google Sans"/>
              </a:rPr>
              <a:t>jména</a:t>
            </a:r>
            <a:r>
              <a:rPr lang="ru-RU" sz="2100" b="1" u="none" strike="noStrike" noProof="0" dirty="0">
                <a:effectLst/>
                <a:latin typeface="Google Sans"/>
              </a:rPr>
              <a:t> </a:t>
            </a:r>
            <a:r>
              <a:rPr lang="ru-RU" sz="2100" b="1" u="none" strike="noStrike" noProof="0" dirty="0" err="1">
                <a:effectLst/>
                <a:latin typeface="Google Sans"/>
              </a:rPr>
              <a:t>zaměňujte</a:t>
            </a:r>
            <a:r>
              <a:rPr lang="ru-RU" sz="2100" b="1" u="none" strike="noStrike" noProof="0" dirty="0">
                <a:effectLst/>
                <a:latin typeface="Google Sans"/>
              </a:rPr>
              <a:t> </a:t>
            </a:r>
            <a:r>
              <a:rPr lang="ru-RU" sz="2100" b="1" u="none" strike="noStrike" noProof="0" dirty="0" err="1">
                <a:effectLst/>
                <a:latin typeface="Google Sans"/>
              </a:rPr>
              <a:t>zájmeny</a:t>
            </a:r>
            <a:r>
              <a:rPr lang="ru-RU" sz="2100" b="1" u="none" strike="noStrike" noProof="0" dirty="0">
                <a:effectLst/>
                <a:latin typeface="Google Sans"/>
              </a:rPr>
              <a:t>.</a:t>
            </a:r>
            <a:br>
              <a:rPr lang="ru-RU" sz="2100" b="0" u="none" strike="noStrike" noProof="0" dirty="0">
                <a:effectLst/>
                <a:latin typeface="Google Sans"/>
              </a:rPr>
            </a:br>
            <a:r>
              <a:rPr lang="ru-RU" sz="2100" b="1" u="none" strike="noStrike" noProof="0" dirty="0" err="1">
                <a:effectLst/>
                <a:latin typeface="Google Sans"/>
              </a:rPr>
              <a:t>Vzor</a:t>
            </a:r>
            <a:r>
              <a:rPr lang="ru-RU" sz="2100" b="1" u="none" strike="noStrike" noProof="0" dirty="0">
                <a:effectLst/>
                <a:latin typeface="Google Sans"/>
              </a:rPr>
              <a:t>:</a:t>
            </a:r>
            <a:r>
              <a:rPr lang="ru-RU" sz="2100" b="0" u="none" strike="noStrike" noProof="0" dirty="0">
                <a:effectLst/>
                <a:latin typeface="Google Sans"/>
              </a:rPr>
              <a:t> Это Вере Юра звонил? - Нет, не ей, а мне.</a:t>
            </a:r>
          </a:p>
          <a:p>
            <a:pPr marR="0">
              <a:spcBef>
                <a:spcPts val="900"/>
              </a:spcBef>
              <a:spcAft>
                <a:spcPts val="1200"/>
              </a:spcAft>
            </a:pPr>
            <a:br>
              <a:rPr lang="ru-RU" sz="2100" b="0" u="none" strike="noStrike" noProof="0" dirty="0">
                <a:effectLst/>
                <a:latin typeface="Google Sans"/>
              </a:rPr>
            </a:br>
            <a:r>
              <a:rPr lang="ru-RU" sz="2100" b="0" u="none" strike="noStrike" noProof="0" dirty="0">
                <a:effectLst/>
                <a:latin typeface="Google Sans"/>
              </a:rPr>
              <a:t>Это Нине Юра писал ?</a:t>
            </a:r>
            <a:br>
              <a:rPr lang="ru-RU" sz="2100" b="0" u="none" strike="noStrike" noProof="0" dirty="0">
                <a:effectLst/>
                <a:latin typeface="Google Sans"/>
              </a:rPr>
            </a:br>
            <a:r>
              <a:rPr lang="ru-RU" sz="2100" b="0" u="none" strike="noStrike" noProof="0" dirty="0">
                <a:effectLst/>
                <a:latin typeface="Google Sans"/>
              </a:rPr>
              <a:t>Это к Юре вчера пришли гости?</a:t>
            </a:r>
            <a:br>
              <a:rPr lang="ru-RU" sz="2100" b="0" u="none" strike="noStrike" noProof="0" dirty="0">
                <a:effectLst/>
                <a:latin typeface="Google Sans"/>
              </a:rPr>
            </a:br>
            <a:r>
              <a:rPr lang="ru-RU" sz="2100" b="0" u="none" strike="noStrike" noProof="0" dirty="0">
                <a:effectLst/>
                <a:latin typeface="Google Sans"/>
              </a:rPr>
              <a:t>Это Иру просил Юра написать письмо?</a:t>
            </a:r>
            <a:br>
              <a:rPr lang="ru-RU" sz="2100" b="0" u="none" strike="noStrike" noProof="0" dirty="0">
                <a:effectLst/>
                <a:latin typeface="Google Sans"/>
              </a:rPr>
            </a:br>
            <a:r>
              <a:rPr lang="ru-RU" sz="2100" b="0" u="none" strike="noStrike" noProof="0" dirty="0">
                <a:effectLst/>
                <a:latin typeface="Google Sans"/>
              </a:rPr>
              <a:t>Это Олю послали на почту?</a:t>
            </a:r>
            <a:br>
              <a:rPr lang="ru-RU" sz="2100" b="0" u="none" strike="noStrike" noProof="0" dirty="0">
                <a:effectLst/>
                <a:latin typeface="Google Sans"/>
              </a:rPr>
            </a:br>
            <a:r>
              <a:rPr lang="ru-RU" sz="2100" b="0" u="none" strike="noStrike" noProof="0" dirty="0">
                <a:effectLst/>
                <a:latin typeface="Google Sans"/>
              </a:rPr>
              <a:t>Это за Люсей ухаживает Юра?</a:t>
            </a:r>
            <a:br>
              <a:rPr lang="ru-RU" sz="2100" b="0" u="none" strike="noStrike" noProof="0" dirty="0">
                <a:effectLst/>
                <a:latin typeface="Google Sans"/>
              </a:rPr>
            </a:br>
            <a:r>
              <a:rPr lang="ru-RU" sz="2100" b="0" u="none" strike="noStrike" noProof="0" dirty="0">
                <a:effectLst/>
                <a:latin typeface="Google Sans"/>
              </a:rPr>
              <a:t>Это о Маше говорили на собрании?</a:t>
            </a:r>
            <a:br>
              <a:rPr lang="ru-RU" sz="2100" b="0" u="none" strike="noStrike" noProof="0" dirty="0">
                <a:effectLst/>
                <a:latin typeface="Google Sans"/>
              </a:rPr>
            </a:br>
            <a:r>
              <a:rPr lang="ru-RU" sz="2100" b="0" u="none" strike="noStrike" noProof="0" dirty="0">
                <a:effectLst/>
                <a:latin typeface="Google Sans"/>
              </a:rPr>
              <a:t>Это с Ниной он встречается?</a:t>
            </a:r>
          </a:p>
          <a:p>
            <a:pPr marL="0" marR="0">
              <a:spcBef>
                <a:spcPts val="900"/>
              </a:spcBef>
              <a:spcAft>
                <a:spcPts val="1200"/>
              </a:spcAft>
              <a:buNone/>
            </a:pPr>
            <a:r>
              <a:rPr lang="ru-RU" sz="2100" b="1" u="none" strike="noStrike" noProof="0" dirty="0">
                <a:effectLst/>
                <a:latin typeface="Google Sans"/>
              </a:rPr>
              <a:t>2. </a:t>
            </a:r>
            <a:r>
              <a:rPr lang="cs-CZ" sz="2100" b="1" u="none" strike="noStrike" noProof="0" dirty="0">
                <a:effectLst/>
                <a:latin typeface="Google Sans"/>
              </a:rPr>
              <a:t>Místo teček doplňte odpovídající osobní zájmena</a:t>
            </a:r>
            <a:endParaRPr lang="ru-RU" sz="2100" b="1" u="none" strike="noStrike" noProof="0" dirty="0">
              <a:effectLst/>
              <a:latin typeface="Google Sans"/>
            </a:endParaRPr>
          </a:p>
          <a:p>
            <a:pPr marL="0" marR="0" algn="just">
              <a:spcBef>
                <a:spcPts val="900"/>
              </a:spcBef>
              <a:spcAft>
                <a:spcPts val="1200"/>
              </a:spcAft>
              <a:buNone/>
            </a:pPr>
            <a:br>
              <a:rPr lang="ru-RU" sz="2100" b="0" u="none" strike="noStrike" noProof="0" dirty="0">
                <a:effectLst/>
                <a:latin typeface="Google Sans"/>
              </a:rPr>
            </a:br>
            <a:r>
              <a:rPr lang="ru-RU" sz="2100" b="0" u="none" strike="noStrike" noProof="0" dirty="0">
                <a:effectLst/>
                <a:latin typeface="Google Sans"/>
              </a:rPr>
              <a:t>Преподаватель поговорил со студенткой и посоветовал ....... больше заниматься.</a:t>
            </a:r>
            <a:br>
              <a:rPr lang="ru-RU" sz="2100" b="0" u="none" strike="noStrike" noProof="0" dirty="0">
                <a:effectLst/>
                <a:latin typeface="Google Sans"/>
              </a:rPr>
            </a:br>
            <a:r>
              <a:rPr lang="ru-RU" sz="2100" b="0" u="none" strike="noStrike" noProof="0" dirty="0">
                <a:effectLst/>
                <a:latin typeface="Google Sans"/>
              </a:rPr>
              <a:t>У моего друга много марок, потому что он интересуется..... Я не знаю этого работника и ничего не могу о ..... сказать. Я получил эту статью, но ещё не успел .... прочитать. Наташе нравится новая учительница, но я .... недовольна. Мы навестили бабушку и принесли ..... цветы. Мы получили предложение и обсудили ....... Рекламацию мы получили, но мы должны отклонить........</a:t>
            </a:r>
          </a:p>
        </p:txBody>
      </p:sp>
    </p:spTree>
    <p:extLst>
      <p:ext uri="{BB962C8B-B14F-4D97-AF65-F5344CB8AC3E}">
        <p14:creationId xmlns:p14="http://schemas.microsoft.com/office/powerpoint/2010/main" val="666069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43EE0D2-56A7-0C80-F5CA-2C6AFEF0A402}"/>
              </a:ext>
            </a:extLst>
          </p:cNvPr>
          <p:cNvSpPr txBox="1"/>
          <p:nvPr/>
        </p:nvSpPr>
        <p:spPr>
          <a:xfrm>
            <a:off x="304800" y="397410"/>
            <a:ext cx="11294225" cy="5816977"/>
          </a:xfrm>
          <a:prstGeom prst="rect">
            <a:avLst/>
          </a:prstGeom>
          <a:noFill/>
        </p:spPr>
        <p:txBody>
          <a:bodyPr wrap="square">
            <a:spAutoFit/>
          </a:bodyPr>
          <a:lstStyle/>
          <a:p>
            <a:pPr marR="0" lvl="0" algn="just">
              <a:spcBef>
                <a:spcPts val="900"/>
              </a:spcBef>
              <a:spcAft>
                <a:spcPts val="900"/>
              </a:spcAft>
            </a:pPr>
            <a:r>
              <a:rPr lang="ru-RU" sz="2100" b="1" u="none" strike="noStrike" noProof="0">
                <a:effectLst/>
                <a:latin typeface="+mn-lt"/>
              </a:rPr>
              <a:t>Дополните</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Бабушка написала длинное </a:t>
            </a:r>
            <a:r>
              <a:rPr lang="ru-RU" sz="2100" b="1" u="none" strike="noStrike" noProof="0" dirty="0">
                <a:effectLst/>
                <a:latin typeface="+mn-lt"/>
              </a:rPr>
              <a:t>письмо</a:t>
            </a:r>
            <a:r>
              <a:rPr lang="ru-RU" sz="2100" b="0" u="none" strike="noStrike" noProof="0" dirty="0">
                <a:effectLst/>
                <a:latin typeface="+mn-lt"/>
              </a:rPr>
              <a:t> и уже ............... отправила по почте. 2. Наш новый </a:t>
            </a:r>
            <a:r>
              <a:rPr lang="ru-RU" sz="2100" b="1" u="none" strike="noStrike" noProof="0" dirty="0">
                <a:effectLst/>
                <a:latin typeface="+mn-lt"/>
              </a:rPr>
              <a:t>дом </a:t>
            </a:r>
            <a:r>
              <a:rPr lang="ru-RU" sz="2100" b="0" u="none" strike="noStrike" noProof="0" dirty="0">
                <a:effectLst/>
                <a:latin typeface="+mn-lt"/>
              </a:rPr>
              <a:t>очень красивый, мы любим сидеть около ............... в саду. 3. Вчера я встретил твою </a:t>
            </a:r>
            <a:r>
              <a:rPr lang="ru-RU" sz="2100" b="1" u="none" strike="noStrike" noProof="0" dirty="0">
                <a:effectLst/>
                <a:latin typeface="+mn-lt"/>
              </a:rPr>
              <a:t>сестру</a:t>
            </a:r>
            <a:r>
              <a:rPr lang="ru-RU" sz="2100" b="0" u="none" strike="noStrike" noProof="0" dirty="0">
                <a:effectLst/>
                <a:latin typeface="+mn-lt"/>
              </a:rPr>
              <a:t>, я стоял перед ............... в магазине. 4. У </a:t>
            </a:r>
            <a:r>
              <a:rPr lang="ru-RU" sz="2100" b="1" u="none" strike="noStrike" noProof="0" dirty="0">
                <a:effectLst/>
                <a:latin typeface="+mn-lt"/>
              </a:rPr>
              <a:t>друга </a:t>
            </a:r>
            <a:r>
              <a:rPr lang="ru-RU" sz="2100" b="0" u="none" strike="noStrike" noProof="0" dirty="0">
                <a:effectLst/>
                <a:latin typeface="+mn-lt"/>
              </a:rPr>
              <a:t>сегодня день рождения, и я хочу купить ............... хороший подарок. 5. Завтра у нас трудный </a:t>
            </a:r>
            <a:r>
              <a:rPr lang="ru-RU" sz="2100" b="1" u="none" strike="noStrike" noProof="0" dirty="0">
                <a:effectLst/>
                <a:latin typeface="+mn-lt"/>
              </a:rPr>
              <a:t>тест</a:t>
            </a:r>
            <a:r>
              <a:rPr lang="ru-RU" sz="2100" b="0" u="none" strike="noStrike" noProof="0" dirty="0">
                <a:effectLst/>
                <a:latin typeface="+mn-lt"/>
              </a:rPr>
              <a:t>, мы должны к ............... хорошо подготовиться. 6. Моя </a:t>
            </a:r>
            <a:r>
              <a:rPr lang="ru-RU" sz="2100" b="1" u="none" strike="noStrike" noProof="0" dirty="0">
                <a:effectLst/>
                <a:latin typeface="+mn-lt"/>
              </a:rPr>
              <a:t>мама</a:t>
            </a:r>
            <a:r>
              <a:rPr lang="ru-RU" sz="2100" b="0" u="none" strike="noStrike" noProof="0" dirty="0">
                <a:effectLst/>
                <a:latin typeface="+mn-lt"/>
              </a:rPr>
              <a:t> отлично готовит, и я часто помогаю ............... на кухне. 7. Где мой новый </a:t>
            </a:r>
            <a:r>
              <a:rPr lang="ru-RU" sz="2100" b="1" u="none" strike="noStrike" noProof="0" dirty="0">
                <a:effectLst/>
                <a:latin typeface="+mn-lt"/>
              </a:rPr>
              <a:t>компьютер</a:t>
            </a:r>
            <a:r>
              <a:rPr lang="ru-RU" sz="2100" b="0" u="none" strike="noStrike" noProof="0" dirty="0">
                <a:effectLst/>
                <a:latin typeface="+mn-lt"/>
              </a:rPr>
              <a:t>? Я положил ............... на рабочий стол. 8. Мой отец — очень умный </a:t>
            </a:r>
            <a:r>
              <a:rPr lang="ru-RU" sz="2100" b="1" u="none" strike="noStrike" noProof="0" dirty="0">
                <a:effectLst/>
                <a:latin typeface="+mn-lt"/>
              </a:rPr>
              <a:t>человек</a:t>
            </a:r>
            <a:r>
              <a:rPr lang="ru-RU" sz="2100" b="0" u="none" strike="noStrike" noProof="0" dirty="0">
                <a:effectLst/>
                <a:latin typeface="+mn-lt"/>
              </a:rPr>
              <a:t>, и я всегда соглашаюсь с ............... . 9. Наша новая </a:t>
            </a:r>
            <a:r>
              <a:rPr lang="ru-RU" sz="2100" b="1" u="none" strike="noStrike" noProof="0" dirty="0">
                <a:effectLst/>
                <a:latin typeface="+mn-lt"/>
              </a:rPr>
              <a:t>учительница</a:t>
            </a:r>
            <a:r>
              <a:rPr lang="ru-RU" sz="2100" b="0" u="none" strike="noStrike" noProof="0" dirty="0">
                <a:effectLst/>
                <a:latin typeface="+mn-lt"/>
              </a:rPr>
              <a:t> очень добрая, все студенты говорят о ............... только хорошее. 10. Эта </a:t>
            </a:r>
            <a:r>
              <a:rPr lang="ru-RU" sz="2100" b="1" u="none" strike="noStrike" noProof="0" dirty="0">
                <a:effectLst/>
                <a:latin typeface="+mn-lt"/>
              </a:rPr>
              <a:t>неделя</a:t>
            </a:r>
            <a:r>
              <a:rPr lang="ru-RU" sz="2100" b="0" u="none" strike="noStrike" noProof="0" dirty="0">
                <a:effectLst/>
                <a:latin typeface="+mn-lt"/>
              </a:rPr>
              <a:t> была трудной, но благодаря ............... я узнал много нового. 11. На столе лежит интересная </a:t>
            </a:r>
            <a:r>
              <a:rPr lang="ru-RU" sz="2100" b="1" u="none" strike="noStrike" noProof="0" dirty="0">
                <a:effectLst/>
                <a:latin typeface="+mn-lt"/>
              </a:rPr>
              <a:t>книга</a:t>
            </a:r>
            <a:r>
              <a:rPr lang="ru-RU" sz="2100" b="0" u="none" strike="noStrike" noProof="0" dirty="0">
                <a:effectLst/>
                <a:latin typeface="+mn-lt"/>
              </a:rPr>
              <a:t>, я хочу посмотреть ............... . 12. Если ты увидишь </a:t>
            </a:r>
            <a:r>
              <a:rPr lang="ru-RU" sz="2100" b="1" u="none" strike="noStrike" noProof="0" dirty="0">
                <a:effectLst/>
                <a:latin typeface="+mn-lt"/>
              </a:rPr>
              <a:t>Анну</a:t>
            </a:r>
            <a:r>
              <a:rPr lang="ru-RU" sz="2100" b="0" u="none" strike="noStrike" noProof="0" dirty="0">
                <a:effectLst/>
                <a:latin typeface="+mn-lt"/>
              </a:rPr>
              <a:t>, спроси ............... о домашнем задании. 13. Мой </a:t>
            </a:r>
            <a:r>
              <a:rPr lang="ru-RU" sz="2100" b="1" u="none" strike="noStrike" noProof="0" dirty="0">
                <a:effectLst/>
                <a:latin typeface="+mn-lt"/>
              </a:rPr>
              <a:t>брат</a:t>
            </a:r>
            <a:r>
              <a:rPr lang="ru-RU" sz="2100" b="0" u="none" strike="noStrike" noProof="0" dirty="0">
                <a:effectLst/>
                <a:latin typeface="+mn-lt"/>
              </a:rPr>
              <a:t> говорил слишком быстро, и я плохо понимал ............... . 14. Моя </a:t>
            </a:r>
            <a:r>
              <a:rPr lang="ru-RU" sz="2100" b="1" u="none" strike="noStrike" noProof="0" dirty="0">
                <a:effectLst/>
                <a:latin typeface="+mn-lt"/>
              </a:rPr>
              <a:t>подруга</a:t>
            </a:r>
            <a:r>
              <a:rPr lang="ru-RU" sz="2100" b="0" u="none" strike="noStrike" noProof="0" dirty="0">
                <a:effectLst/>
                <a:latin typeface="+mn-lt"/>
              </a:rPr>
              <a:t> сидит в кино, а я сижу рядом с ............... и смотрю фильм. 15. </a:t>
            </a:r>
            <a:r>
              <a:rPr lang="ru-RU" sz="2100" b="1" u="none" strike="noStrike" noProof="0" dirty="0">
                <a:effectLst/>
                <a:latin typeface="+mn-lt"/>
              </a:rPr>
              <a:t>Кофе</a:t>
            </a:r>
            <a:r>
              <a:rPr lang="ru-RU" sz="2100" b="0" u="none" strike="noStrike" noProof="0" dirty="0">
                <a:effectLst/>
                <a:latin typeface="+mn-lt"/>
              </a:rPr>
              <a:t> уже готов, ты можешь пойти за ............... на кухню. 16. Мой дедушка написал интересную </a:t>
            </a:r>
            <a:r>
              <a:rPr lang="ru-RU" sz="2100" b="1" u="none" strike="noStrike" noProof="0" dirty="0">
                <a:effectLst/>
                <a:latin typeface="+mn-lt"/>
              </a:rPr>
              <a:t>статью</a:t>
            </a:r>
            <a:r>
              <a:rPr lang="ru-RU" sz="2100" b="0" u="none" strike="noStrike" noProof="0" dirty="0">
                <a:effectLst/>
                <a:latin typeface="+mn-lt"/>
              </a:rPr>
              <a:t>, и журнал хочет ............... напечатать. 18. Эта новая </a:t>
            </a:r>
            <a:r>
              <a:rPr lang="ru-RU" sz="2100" b="1" u="none" strike="noStrike" noProof="0" dirty="0">
                <a:effectLst/>
                <a:latin typeface="+mn-lt"/>
              </a:rPr>
              <a:t>игра </a:t>
            </a:r>
            <a:r>
              <a:rPr lang="ru-RU" sz="2100" b="0" u="none" strike="noStrike" noProof="0" dirty="0">
                <a:effectLst/>
                <a:latin typeface="+mn-lt"/>
              </a:rPr>
              <a:t>просто отличная, мы играем в ............... каждый вечер. 19. Если ты встретишь нашего </a:t>
            </a:r>
            <a:r>
              <a:rPr lang="ru-RU" sz="2100" b="1" u="none" strike="noStrike" noProof="0" dirty="0">
                <a:effectLst/>
                <a:latin typeface="+mn-lt"/>
              </a:rPr>
              <a:t>соседа</a:t>
            </a:r>
            <a:r>
              <a:rPr lang="ru-RU" sz="2100" b="0" u="none" strike="noStrike" noProof="0" dirty="0">
                <a:effectLst/>
                <a:latin typeface="+mn-lt"/>
              </a:rPr>
              <a:t>, отдай ............... этот ключ. 20. Этот </a:t>
            </a:r>
            <a:r>
              <a:rPr lang="ru-RU" sz="2100" b="1" u="none" strike="noStrike" noProof="0" dirty="0">
                <a:effectLst/>
                <a:latin typeface="+mn-lt"/>
              </a:rPr>
              <a:t>вопрос</a:t>
            </a:r>
            <a:r>
              <a:rPr lang="ru-RU" sz="2100" b="0" u="none" strike="noStrike" noProof="0" dirty="0">
                <a:effectLst/>
                <a:latin typeface="+mn-lt"/>
              </a:rPr>
              <a:t> очень сложный, давай подумаем о ............... вместе.</a:t>
            </a:r>
            <a:endParaRPr lang="ru-RU" sz="2100" noProof="0" dirty="0"/>
          </a:p>
        </p:txBody>
      </p:sp>
    </p:spTree>
    <p:extLst>
      <p:ext uri="{BB962C8B-B14F-4D97-AF65-F5344CB8AC3E}">
        <p14:creationId xmlns:p14="http://schemas.microsoft.com/office/powerpoint/2010/main" val="22003033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FBBA3AF-4EA1-92B8-7C1C-47DF8DB36E6B}"/>
              </a:ext>
            </a:extLst>
          </p:cNvPr>
          <p:cNvSpPr txBox="1"/>
          <p:nvPr/>
        </p:nvSpPr>
        <p:spPr>
          <a:xfrm>
            <a:off x="177337" y="71683"/>
            <a:ext cx="11853949" cy="6232475"/>
          </a:xfrm>
          <a:prstGeom prst="rect">
            <a:avLst/>
          </a:prstGeom>
          <a:noFill/>
        </p:spPr>
        <p:txBody>
          <a:bodyPr wrap="square">
            <a:spAutoFit/>
          </a:bodyPr>
          <a:lstStyle/>
          <a:p>
            <a:pPr algn="just"/>
            <a:r>
              <a:rPr lang="ru-RU" sz="2100" b="1" noProof="0" dirty="0"/>
              <a:t>Дополните</a:t>
            </a:r>
          </a:p>
          <a:p>
            <a:pPr algn="just"/>
            <a:r>
              <a:rPr lang="ru-RU" sz="2100" noProof="0" dirty="0"/>
              <a:t>1. Саша давно собирался встретиться с Леной, потому что очень скучал по ............... . 2. Он издали увидел Лену и сразу узнал ............... в толпе. 3. Наша фирма наняла новых переводчиц, теперь мы работаем с ............... над международным проектом. 4. Руководитель проверил работу переводчиц и остался очень доволен ............... . 5. Моя подруга купила новую машину, и мы вчера долго катались на ............... по городу. 6. Машина оказалась очень быстрой, и подруга искренне гордится ............... . 7. Вера пригласила на праздник своих школьных подруг, она давно не видела ............... . 8. Гости приготовили для Веры подарки и весело провели время вместе с ............... . 9. Учительница подробно объяснила новое правило, но некоторые студенты не поняли ............... . 10. После уроков школьники подошли к учительнице и вежливо обратились к ............... с вопросом. 11. Наша компания открыла новые дочерние фирмы, перед ............... открылся большой европейский рынок. 12. Директор подписал важные документы и сразу отправил ............... в новые филиалы. 13. Анна — очень талантливая художница, критики часто пишут о ............... в журналах. 14. Новая выставка принесла художнице успех, и мы искренне рады за ............... . 15. Моя мама вырастила в саду красивые розы, я не могу оторвать глаз от ............... . 16. Мама поставила розы в вазу и налила в ............... чистую воду. 17. Вера потеряла свою любимую сумку и уже два дня везде ищет ............... . 18. Вдруг брат вспомнил, что сумка лежит в шкафу, и Вера сразу побежала за ............... . 19. Мои коллеги — очень умные женщины, директор всегда советуется с ............... перед принятием решений. 20. Коллеги предложили отличную идею, и руководство компании полностью согласилось с ............... </a:t>
            </a:r>
          </a:p>
        </p:txBody>
      </p:sp>
    </p:spTree>
    <p:extLst>
      <p:ext uri="{BB962C8B-B14F-4D97-AF65-F5344CB8AC3E}">
        <p14:creationId xmlns:p14="http://schemas.microsoft.com/office/powerpoint/2010/main" val="3168738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DE9CC422-A0E6-558B-99F4-B0C1BB275DD9}"/>
              </a:ext>
            </a:extLst>
          </p:cNvPr>
          <p:cNvSpPr txBox="1"/>
          <p:nvPr/>
        </p:nvSpPr>
        <p:spPr>
          <a:xfrm>
            <a:off x="310342" y="371302"/>
            <a:ext cx="11441083" cy="5816977"/>
          </a:xfrm>
          <a:prstGeom prst="rect">
            <a:avLst/>
          </a:prstGeom>
          <a:noFill/>
        </p:spPr>
        <p:txBody>
          <a:bodyPr wrap="square">
            <a:spAutoFit/>
          </a:bodyPr>
          <a:lstStyle/>
          <a:p>
            <a:pPr marR="0" lvl="0" algn="just">
              <a:spcBef>
                <a:spcPts val="900"/>
              </a:spcBef>
              <a:spcAft>
                <a:spcPts val="900"/>
              </a:spcAft>
            </a:pPr>
            <a:r>
              <a:rPr lang="ru-RU" sz="2100" b="1" u="none" strike="noStrike" noProof="0" dirty="0">
                <a:effectLst/>
                <a:latin typeface="+mn-lt"/>
              </a:rPr>
              <a:t>Дополните:</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Мой брат купил новые кроссовки и вчера показал ............... друзьям. 2. Наш учитель заболел, поэтому сегодня уроков без ............... не будет. 3. Извините, я вас плохо слышу, повторите это для ............... ещё раз, пожалуйста. 4. Моя сестра сейчас в больнице, завтра мы пойдём к ............... . 5. Дети очень любят своего дедушку и часто помогают ............... на даче. 6. Где наши билеты на поезд? Я нигде не вижу ............... . 7. Мы с Марком опоздали на автобус, поэтому он уехал без ............... . 8. Анна пригласила нас в кафе, мы отлично провели время с ............... . 9. Родители прислали мне подарок, и я хочу написать ............... письмо. 10. Мой друг купил новый мотоцикл и сейчас катается на ............... . 11. Если ты увидишь моих коллег, передай ............... эти документы. 12. Погода сегодня отличная, пойдешь погулять с ............... в парке</a:t>
            </a:r>
            <a:r>
              <a:rPr lang="ru-RU" sz="2100" noProof="0" dirty="0"/>
              <a:t>?</a:t>
            </a:r>
            <a:r>
              <a:rPr lang="ru-RU" sz="2100" b="0" u="none" strike="noStrike" noProof="0" dirty="0">
                <a:effectLst/>
                <a:latin typeface="+mn-lt"/>
              </a:rPr>
              <a:t> 13. Я потерял свои ключи около шкафа, посмотри, пожалуйста, под ............... на полу. 14. Татьяна — очень хороший врач, все пациенты говорят о ............... с уважением. 15. Дети, почему вы так громко кричите? Я ............... прекрасно слышу! 16. Антон забыл свой паспорт дома, поэтому ему пришлось вернуться за ............... . 17. Я с друзьями давно не виделся и очень скучал по ............... . 18. Какая красивая картина! Кто нарисовал ............... ? 19. Директор сейчас занят, перед ............... на столе лежит много документов. 20. Студенты успешно сдали экзамен, и профессор был очень доволен ............... .</a:t>
            </a:r>
            <a:endParaRPr lang="ru-RU" sz="2100" noProof="0" dirty="0"/>
          </a:p>
        </p:txBody>
      </p:sp>
    </p:spTree>
    <p:extLst>
      <p:ext uri="{BB962C8B-B14F-4D97-AF65-F5344CB8AC3E}">
        <p14:creationId xmlns:p14="http://schemas.microsoft.com/office/powerpoint/2010/main" val="23245722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C86F911-D222-3132-D690-204DE4774658}"/>
              </a:ext>
            </a:extLst>
          </p:cNvPr>
          <p:cNvSpPr txBox="1"/>
          <p:nvPr/>
        </p:nvSpPr>
        <p:spPr>
          <a:xfrm>
            <a:off x="171796" y="265647"/>
            <a:ext cx="11732030" cy="6232475"/>
          </a:xfrm>
          <a:prstGeom prst="rect">
            <a:avLst/>
          </a:prstGeom>
          <a:noFill/>
        </p:spPr>
        <p:txBody>
          <a:bodyPr wrap="square">
            <a:spAutoFit/>
          </a:bodyPr>
          <a:lstStyle/>
          <a:p>
            <a:pPr algn="just"/>
            <a:r>
              <a:rPr lang="ru-RU" sz="2100" b="1" noProof="0"/>
              <a:t>Домашнее задание</a:t>
            </a:r>
          </a:p>
          <a:p>
            <a:pPr algn="just"/>
            <a:r>
              <a:rPr lang="ru-RU" sz="2100" noProof="0" dirty="0"/>
              <a:t>1. Директор одобрил новый финансовый </a:t>
            </a:r>
            <a:r>
              <a:rPr lang="ru-RU" sz="2100" b="1" noProof="0" dirty="0"/>
              <a:t>отчёт</a:t>
            </a:r>
            <a:r>
              <a:rPr lang="ru-RU" sz="2100" noProof="0" dirty="0"/>
              <a:t> и сразу направил ............... инвесторам. 2. Нам очень нравится концепция этого </a:t>
            </a:r>
            <a:r>
              <a:rPr lang="ru-RU" sz="2100" b="1" noProof="0" dirty="0"/>
              <a:t>парка</a:t>
            </a:r>
            <a:r>
              <a:rPr lang="ru-RU" sz="2100" noProof="0" dirty="0"/>
              <a:t>, мы часто гуляем по (+чему?) ............... вечерами. 3. </a:t>
            </a:r>
            <a:r>
              <a:rPr lang="ru-RU" sz="2100" b="1" noProof="0" dirty="0"/>
              <a:t>Лаборатория </a:t>
            </a:r>
            <a:r>
              <a:rPr lang="ru-RU" sz="2100" noProof="0" dirty="0"/>
              <a:t>получила новую лицензию, что открыло перед ............... большие перспективы. 4. Руководитель ценит инициативу </a:t>
            </a:r>
            <a:r>
              <a:rPr lang="ru-RU" sz="2100" b="1" noProof="0" dirty="0"/>
              <a:t>сотрудников</a:t>
            </a:r>
            <a:r>
              <a:rPr lang="ru-RU" sz="2100" noProof="0" dirty="0"/>
              <a:t> и всегда прислушивается к ............... . 5. Эта статья содержит важные </a:t>
            </a:r>
            <a:r>
              <a:rPr lang="ru-RU" sz="2100" b="1" noProof="0" dirty="0"/>
              <a:t>графики</a:t>
            </a:r>
            <a:r>
              <a:rPr lang="ru-RU" sz="2100" noProof="0" dirty="0"/>
              <a:t>, поэтому не забудь сослаться на ............... в своей работе. 6. Профессор детально изучил </a:t>
            </a:r>
            <a:r>
              <a:rPr lang="ru-RU" sz="2100" b="1" noProof="0" dirty="0"/>
              <a:t>рукопись</a:t>
            </a:r>
            <a:r>
              <a:rPr lang="ru-RU" sz="2100" noProof="0" dirty="0"/>
              <a:t> коллеги и написал о ............... развёрнутый отзыв. 7. </a:t>
            </a:r>
            <a:r>
              <a:rPr lang="ru-RU" sz="2100" b="1" noProof="0" dirty="0"/>
              <a:t>Планшет</a:t>
            </a:r>
            <a:r>
              <a:rPr lang="ru-RU" sz="2100" noProof="0" dirty="0"/>
              <a:t> разрядился, и я положил ............... в сумку до вечера. 8. Мой </a:t>
            </a:r>
            <a:r>
              <a:rPr lang="ru-RU" sz="2100" b="1" noProof="0" dirty="0"/>
              <a:t>коллега</a:t>
            </a:r>
            <a:r>
              <a:rPr lang="ru-RU" sz="2100" noProof="0" dirty="0"/>
              <a:t> успешно защитил диссертацию, и мы искренне гордимся ............... . 9. Новая </a:t>
            </a:r>
            <a:r>
              <a:rPr lang="ru-RU" sz="2100" b="1" noProof="0" dirty="0"/>
              <a:t>сотрудница</a:t>
            </a:r>
            <a:r>
              <a:rPr lang="ru-RU" sz="2100" noProof="0" dirty="0"/>
              <a:t> отлично справляется с задачами, руководство высокого мнения о ............... . 10. </a:t>
            </a:r>
            <a:r>
              <a:rPr lang="ru-RU" sz="2100" b="1" noProof="0" dirty="0"/>
              <a:t>Проект</a:t>
            </a:r>
            <a:r>
              <a:rPr lang="ru-RU" sz="2100" noProof="0" dirty="0"/>
              <a:t> оказался сложным, но благодаря ............... команда получила уникальный опыт. 11. Наша компания купила современное </a:t>
            </a:r>
            <a:r>
              <a:rPr lang="ru-RU" sz="2100" b="1" noProof="0" dirty="0"/>
              <a:t>оборудование</a:t>
            </a:r>
            <a:r>
              <a:rPr lang="ru-RU" sz="2100" noProof="0" dirty="0"/>
              <a:t>, мы работаем на ............... уже месяц. 12. Позвони </a:t>
            </a:r>
            <a:r>
              <a:rPr lang="ru-RU" sz="2100" b="1" noProof="0" dirty="0"/>
              <a:t>секретарю</a:t>
            </a:r>
            <a:r>
              <a:rPr lang="ru-RU" sz="2100" noProof="0" dirty="0"/>
              <a:t>, у ............... должны быть все необходимые бланки. 13. </a:t>
            </a:r>
            <a:r>
              <a:rPr lang="ru-RU" sz="2100" b="1" noProof="0" dirty="0"/>
              <a:t>Докладчик</a:t>
            </a:r>
            <a:r>
              <a:rPr lang="ru-RU" sz="2100" noProof="0" dirty="0"/>
              <a:t> говорил уверенно, и аудитория внимательно слушала ............... . 14. </a:t>
            </a:r>
            <a:r>
              <a:rPr lang="ru-RU" sz="2100" b="1" noProof="0" dirty="0"/>
              <a:t>Фирма</a:t>
            </a:r>
            <a:r>
              <a:rPr lang="ru-RU" sz="2100" noProof="0" dirty="0"/>
              <a:t> расширяет штат, так как перед ............... стоят новые масштабные задачи. 15. </a:t>
            </a:r>
            <a:r>
              <a:rPr lang="ru-RU" sz="2100" b="1" noProof="0" dirty="0"/>
              <a:t>Контракт</a:t>
            </a:r>
            <a:r>
              <a:rPr lang="ru-RU" sz="2100" noProof="0" dirty="0"/>
              <a:t> уже готов, вы можете зайти за ............... в канцелярию. 16. Писательница закончила </a:t>
            </a:r>
            <a:r>
              <a:rPr lang="ru-RU" sz="2100" b="1" noProof="0" dirty="0"/>
              <a:t>роман</a:t>
            </a:r>
            <a:r>
              <a:rPr lang="ru-RU" sz="2100" noProof="0" dirty="0"/>
              <a:t>, издательство планирует выпустить ............... к началу осени. 18. Новая </a:t>
            </a:r>
            <a:r>
              <a:rPr lang="ru-RU" sz="2100" b="1" noProof="0" dirty="0"/>
              <a:t>стратегия</a:t>
            </a:r>
            <a:r>
              <a:rPr lang="ru-RU" sz="2100" noProof="0" dirty="0"/>
              <a:t> развития показала свою эффективность, мы следуем (+чему?) ............... уже второй квартал. 19. Если вы встретите нашего </a:t>
            </a:r>
            <a:r>
              <a:rPr lang="ru-RU" sz="2100" b="1" noProof="0" dirty="0"/>
              <a:t>инженера</a:t>
            </a:r>
            <a:r>
              <a:rPr lang="ru-RU" sz="2100" noProof="0" dirty="0"/>
              <a:t>, передайте ............... эти чертежи. 20. Эта </a:t>
            </a:r>
            <a:r>
              <a:rPr lang="ru-RU" sz="2100" b="1" noProof="0" dirty="0"/>
              <a:t>гипотеза</a:t>
            </a:r>
            <a:r>
              <a:rPr lang="ru-RU" sz="2100" noProof="0" dirty="0"/>
              <a:t> кажется убедительной, но учёные до сих пор спорят о................</a:t>
            </a:r>
          </a:p>
        </p:txBody>
      </p:sp>
    </p:spTree>
    <p:extLst>
      <p:ext uri="{BB962C8B-B14F-4D97-AF65-F5344CB8AC3E}">
        <p14:creationId xmlns:p14="http://schemas.microsoft.com/office/powerpoint/2010/main" val="3214494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D83D20-E226-C31E-1E2B-5FF29FA0C0D6}"/>
              </a:ext>
            </a:extLst>
          </p:cNvPr>
          <p:cNvSpPr txBox="1">
            <a:spLocks/>
          </p:cNvSpPr>
          <p:nvPr/>
        </p:nvSpPr>
        <p:spPr>
          <a:xfrm>
            <a:off x="913774" y="1178241"/>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all" spc="0" normalizeH="0" baseline="0" noProof="0">
                <a:ln>
                  <a:noFill/>
                </a:ln>
                <a:solidFill>
                  <a:srgbClr val="C00000"/>
                </a:solidFill>
                <a:effectLst/>
                <a:uLnTx/>
                <a:uFillTx/>
                <a:ea typeface="+mj-ea"/>
                <a:cs typeface="+mj-cs"/>
              </a:rPr>
              <a:t>Притяжательные местоимения</a:t>
            </a:r>
            <a:endParaRPr kumimoji="0" lang="cs-CZ" sz="3600" b="0" i="0" u="none" strike="noStrike" kern="1200" cap="all" spc="0" normalizeH="0" baseline="0" noProof="0" dirty="0">
              <a:ln>
                <a:noFill/>
              </a:ln>
              <a:solidFill>
                <a:srgbClr val="C00000"/>
              </a:solidFill>
              <a:effectLst/>
              <a:uLnTx/>
              <a:uFillTx/>
              <a:latin typeface="Tw Cen MT" panose="020B0602020104020603"/>
              <a:ea typeface="+mj-ea"/>
              <a:cs typeface="+mj-cs"/>
            </a:endParaRPr>
          </a:p>
        </p:txBody>
      </p:sp>
    </p:spTree>
    <p:extLst>
      <p:ext uri="{BB962C8B-B14F-4D97-AF65-F5344CB8AC3E}">
        <p14:creationId xmlns:p14="http://schemas.microsoft.com/office/powerpoint/2010/main" val="19918780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2" descr="Výsledek obrázku pro склонение притяжательных местоимений в русском языке">
            <a:extLst>
              <a:ext uri="{FF2B5EF4-FFF2-40B4-BE49-F238E27FC236}">
                <a16:creationId xmlns:a16="http://schemas.microsoft.com/office/drawing/2014/main" id="{C05F723A-66A7-B2F0-4BB6-71161E9F7B9C}"/>
              </a:ext>
            </a:extLst>
          </p:cNvPr>
          <p:cNvPicPr/>
          <p:nvPr/>
        </p:nvPicPr>
        <p:blipFill rotWithShape="1">
          <a:blip r:embed="rId2">
            <a:extLst>
              <a:ext uri="{28A0092B-C50C-407E-A947-70E740481C1C}">
                <a14:useLocalDpi xmlns:a14="http://schemas.microsoft.com/office/drawing/2010/main" val="0"/>
              </a:ext>
            </a:extLst>
          </a:blip>
          <a:srcRect t="13404" b="11215"/>
          <a:stretch/>
        </p:blipFill>
        <p:spPr bwMode="auto">
          <a:xfrm>
            <a:off x="3185831" y="44335"/>
            <a:ext cx="8249265" cy="6858000"/>
          </a:xfrm>
          <a:prstGeom prst="rect">
            <a:avLst/>
          </a:prstGeom>
          <a:noFill/>
          <a:ln>
            <a:noFill/>
          </a:ln>
          <a:extLst>
            <a:ext uri="{53640926-AAD7-44D8-BBD7-CCE9431645EC}">
              <a14:shadowObscured xmlns:a14="http://schemas.microsoft.com/office/drawing/2010/main"/>
            </a:ext>
          </a:extLst>
        </p:spPr>
      </p:pic>
      <p:sp>
        <p:nvSpPr>
          <p:cNvPr id="3" name="TextovéPole 2">
            <a:extLst>
              <a:ext uri="{FF2B5EF4-FFF2-40B4-BE49-F238E27FC236}">
                <a16:creationId xmlns:a16="http://schemas.microsoft.com/office/drawing/2014/main" id="{30B6AEBE-5269-0C22-6D34-C0ED1DBEF3C7}"/>
              </a:ext>
            </a:extLst>
          </p:cNvPr>
          <p:cNvSpPr txBox="1"/>
          <p:nvPr/>
        </p:nvSpPr>
        <p:spPr>
          <a:xfrm>
            <a:off x="644459" y="1273903"/>
            <a:ext cx="1504336" cy="1015663"/>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prstClr val="black"/>
                </a:solidFill>
                <a:effectLst/>
                <a:uLnTx/>
                <a:uFillTx/>
              </a:rPr>
              <a:t>ЕГО, ЕЁ, ИХ</a:t>
            </a:r>
          </a:p>
          <a:p>
            <a:pPr marL="0" marR="0" lvl="0" indent="0" defTabSz="4572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rgbClr val="FF0000"/>
                </a:solidFill>
                <a:effectLst/>
                <a:uLnTx/>
                <a:uFillTx/>
              </a:rPr>
              <a:t>Не</a:t>
            </a:r>
            <a:r>
              <a:rPr kumimoji="0" lang="ru-RU" sz="2000" b="1" i="0" u="none" strike="noStrike" kern="0" cap="none" spc="0" normalizeH="0" baseline="0" noProof="0" dirty="0">
                <a:ln>
                  <a:noFill/>
                </a:ln>
                <a:solidFill>
                  <a:prstClr val="black"/>
                </a:solidFill>
                <a:effectLst/>
                <a:uLnTx/>
                <a:uFillTx/>
              </a:rPr>
              <a:t> склоняется!</a:t>
            </a:r>
            <a:endParaRPr kumimoji="0" lang="cs-CZ" sz="2000" b="1" i="0" u="none" strike="noStrike" kern="0" cap="none" spc="0" normalizeH="0" baseline="0" noProof="0" dirty="0">
              <a:ln>
                <a:noFill/>
              </a:ln>
              <a:solidFill>
                <a:prstClr val="black"/>
              </a:solidFill>
              <a:effectLst/>
              <a:uLnTx/>
              <a:uFillTx/>
              <a:latin typeface="Tw Cen MT" panose="020B0602020104020603"/>
            </a:endParaRPr>
          </a:p>
        </p:txBody>
      </p:sp>
      <p:sp>
        <p:nvSpPr>
          <p:cNvPr id="5" name="TextovéPole 4">
            <a:extLst>
              <a:ext uri="{FF2B5EF4-FFF2-40B4-BE49-F238E27FC236}">
                <a16:creationId xmlns:a16="http://schemas.microsoft.com/office/drawing/2014/main" id="{A54936FF-9DB3-6EE0-5109-E8D28F9089F5}"/>
              </a:ext>
            </a:extLst>
          </p:cNvPr>
          <p:cNvSpPr txBox="1"/>
          <p:nvPr/>
        </p:nvSpPr>
        <p:spPr>
          <a:xfrm>
            <a:off x="543187" y="3119392"/>
            <a:ext cx="1706880" cy="707886"/>
          </a:xfrm>
          <a:prstGeom prst="rect">
            <a:avLst/>
          </a:prstGeom>
          <a:noFill/>
        </p:spPr>
        <p:txBody>
          <a:bodyPr wrap="square">
            <a:spAutoFit/>
          </a:bodyPr>
          <a:lstStyle/>
          <a:p>
            <a:r>
              <a:rPr lang="bg-BG" sz="2000" b="1" dirty="0"/>
              <a:t>ЕГО, ЕЁ, ИХ</a:t>
            </a:r>
          </a:p>
          <a:p>
            <a:r>
              <a:rPr lang="cs-CZ" sz="2000" b="1" dirty="0"/>
              <a:t>se neskloňují</a:t>
            </a:r>
            <a:r>
              <a:rPr lang="ru-RU" sz="2000" b="1" dirty="0"/>
              <a:t>!</a:t>
            </a:r>
            <a:endParaRPr lang="cs-CZ" sz="2000" b="1" dirty="0"/>
          </a:p>
        </p:txBody>
      </p:sp>
    </p:spTree>
    <p:extLst>
      <p:ext uri="{BB962C8B-B14F-4D97-AF65-F5344CB8AC3E}">
        <p14:creationId xmlns:p14="http://schemas.microsoft.com/office/powerpoint/2010/main" val="26409295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36DE3B4-FAE3-1EE5-8C1B-193BDF2BE6FB}"/>
              </a:ext>
            </a:extLst>
          </p:cNvPr>
          <p:cNvSpPr txBox="1"/>
          <p:nvPr/>
        </p:nvSpPr>
        <p:spPr>
          <a:xfrm>
            <a:off x="1052945" y="886691"/>
            <a:ext cx="10202488" cy="4416594"/>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1. </a:t>
            </a:r>
            <a:r>
              <a:rPr lang="cs-CZ" sz="2100" b="1" u="none" strike="noStrike" noProof="0" dirty="0">
                <a:effectLst/>
                <a:latin typeface="+mn-lt"/>
              </a:rPr>
              <a:t>Přeložte.</a:t>
            </a:r>
            <a:endParaRPr lang="cs-CZ" sz="2100" b="0" u="none" strike="noStrike" noProof="0" dirty="0">
              <a:effectLst/>
              <a:latin typeface="+mn-lt"/>
            </a:endParaRPr>
          </a:p>
          <a:p>
            <a:pPr marL="342900" marR="0" lvl="0" indent="-342900">
              <a:spcBef>
                <a:spcPts val="900"/>
              </a:spcBef>
              <a:spcAft>
                <a:spcPts val="900"/>
              </a:spcAft>
              <a:buFont typeface="+mj-lt"/>
              <a:buAutoNum type="arabicPeriod"/>
            </a:pPr>
            <a:r>
              <a:rPr lang="cs-CZ" sz="2100" b="0" u="none" strike="noStrike" noProof="0" dirty="0">
                <a:effectLst/>
                <a:latin typeface="+mn-lt"/>
              </a:rPr>
              <a:t>moji a jeho rodiče, 2. tvůj a její dopis, 3. naše a jejich zájmy, 4. můj a jeho pes, 5. váš a její notebook, 6. moje a jeho místo, 7. váš a můj klobouk, 8. naše a jejich kola, 9. naše a vaše přehrávače, 10. moje a tvoje doklady</a:t>
            </a:r>
          </a:p>
          <a:p>
            <a:pPr marL="0" marR="0">
              <a:spcBef>
                <a:spcPts val="900"/>
              </a:spcBef>
              <a:spcAft>
                <a:spcPts val="1200"/>
              </a:spcAft>
              <a:buNone/>
            </a:pPr>
            <a:r>
              <a:rPr lang="cs-CZ" sz="2100" b="1" u="none" strike="noStrike" noProof="0" dirty="0">
                <a:effectLst/>
                <a:latin typeface="+mn-lt"/>
              </a:rPr>
              <a:t>2. Doplňte zájmena přivlastňovací </a:t>
            </a:r>
            <a:r>
              <a:rPr lang="ru-RU" sz="2100" b="1" i="1" u="none" strike="noStrike" noProof="0" dirty="0">
                <a:effectLst/>
                <a:latin typeface="+mn-lt"/>
              </a:rPr>
              <a:t>мой, твой, свой, наш, ваш, его, её, их</a:t>
            </a:r>
            <a:r>
              <a:rPr lang="ru-RU" sz="2100" b="1" u="none" strike="noStrike" noProof="0" dirty="0">
                <a:effectLst/>
                <a:latin typeface="+mn-lt"/>
              </a:rPr>
              <a:t>.</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записать адрес м______ брата, т______ сестры, и ______ дедушки, н______ родителей, 2. дарить подарки с______ дочке, е______ жене, т______ детям, в______ юбилярам, 3. пригласить в гости м______ бабушку, т______ дедушку, е______ мужа, с______ знакомых, 4. думать о с______ сыне, е______ невесте, в______ отце, м______ желании, н______ встречах, 5. разговаривать с м______ тётей, т______ дядей, и ______ учителем, м______ гостями</a:t>
            </a:r>
            <a:endParaRPr lang="ru-RU" sz="2100" b="0" u="none" strike="noStrike" noProof="0" dirty="0">
              <a:effectLst/>
              <a:latin typeface="Google Sans"/>
            </a:endParaRPr>
          </a:p>
        </p:txBody>
      </p:sp>
    </p:spTree>
    <p:extLst>
      <p:ext uri="{BB962C8B-B14F-4D97-AF65-F5344CB8AC3E}">
        <p14:creationId xmlns:p14="http://schemas.microsoft.com/office/powerpoint/2010/main" val="28841994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393826A-C927-EEBB-684F-507F99997978}"/>
              </a:ext>
            </a:extLst>
          </p:cNvPr>
          <p:cNvSpPr txBox="1"/>
          <p:nvPr/>
        </p:nvSpPr>
        <p:spPr>
          <a:xfrm>
            <a:off x="875606" y="1191491"/>
            <a:ext cx="9997440" cy="3593291"/>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err="1">
                <a:effectLst/>
                <a:latin typeface="+mn-lt"/>
              </a:rPr>
              <a:t>Odstraňte</a:t>
            </a:r>
            <a:r>
              <a:rPr lang="ru-RU" sz="2100" b="1" u="none" strike="noStrike" noProof="0" dirty="0">
                <a:effectLst/>
                <a:latin typeface="+mn-lt"/>
              </a:rPr>
              <a:t> </a:t>
            </a:r>
            <a:r>
              <a:rPr lang="ru-RU" sz="2100" b="1" u="none" strike="noStrike" noProof="0" dirty="0" err="1">
                <a:effectLst/>
                <a:latin typeface="+mn-lt"/>
              </a:rPr>
              <a:t>závorky</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Борис Сергеевич просил передать привет (ваш)</a:t>
            </a:r>
            <a:r>
              <a:rPr lang="ru-RU" sz="2100" dirty="0"/>
              <a:t> дедушке</a:t>
            </a:r>
            <a:r>
              <a:rPr lang="ru-RU" sz="2100" b="0" u="none" strike="noStrike" noProof="0" dirty="0">
                <a:effectLst/>
                <a:latin typeface="+mn-lt"/>
              </a:rPr>
              <a:t>. 2. Надя звонила вечером (твоя)</a:t>
            </a:r>
            <a:r>
              <a:rPr lang="ru-RU" sz="2100" dirty="0"/>
              <a:t> сестре</a:t>
            </a:r>
            <a:r>
              <a:rPr lang="ru-RU" sz="2100" b="0" u="none" strike="noStrike" noProof="0" dirty="0">
                <a:effectLst/>
                <a:latin typeface="+mn-lt"/>
              </a:rPr>
              <a:t>. 3. Вчера я встретил (наш)</a:t>
            </a:r>
            <a:r>
              <a:rPr lang="ru-RU" sz="2100" dirty="0"/>
              <a:t> преподавателя</a:t>
            </a:r>
            <a:r>
              <a:rPr lang="ru-RU" sz="2100" b="0" u="none" strike="noStrike" noProof="0" dirty="0">
                <a:effectLst/>
                <a:latin typeface="+mn-lt"/>
              </a:rPr>
              <a:t>. 4. В городе мы видели (ваша)</a:t>
            </a:r>
            <a:r>
              <a:rPr lang="ru-RU" sz="2100" dirty="0"/>
              <a:t> тётю</a:t>
            </a:r>
            <a:r>
              <a:rPr lang="ru-RU" sz="2100" b="0" u="none" strike="noStrike" noProof="0" dirty="0">
                <a:effectLst/>
                <a:latin typeface="+mn-lt"/>
              </a:rPr>
              <a:t>. 5. Я ничего не знаю о (твой)</a:t>
            </a:r>
            <a:r>
              <a:rPr lang="ru-RU" sz="2100" dirty="0"/>
              <a:t> брате</a:t>
            </a:r>
            <a:r>
              <a:rPr lang="ru-RU" sz="2100" b="0" u="none" strike="noStrike" noProof="0" dirty="0">
                <a:effectLst/>
                <a:latin typeface="+mn-lt"/>
              </a:rPr>
              <a:t>. 6. Мы с Ниной говорили о (наша)</a:t>
            </a:r>
            <a:r>
              <a:rPr lang="ru-RU" sz="2100" dirty="0"/>
              <a:t> выставке</a:t>
            </a:r>
            <a:r>
              <a:rPr lang="ru-RU" sz="2100" b="0" u="none" strike="noStrike" noProof="0" dirty="0">
                <a:effectLst/>
                <a:latin typeface="+mn-lt"/>
              </a:rPr>
              <a:t>. 7. Нина Петровна танцевала с (наш)</a:t>
            </a:r>
            <a:r>
              <a:rPr lang="ru-RU" sz="2100" dirty="0"/>
              <a:t> директором</a:t>
            </a:r>
            <a:r>
              <a:rPr lang="ru-RU" sz="2100" b="0" u="none" strike="noStrike" noProof="0" dirty="0">
                <a:effectLst/>
                <a:latin typeface="+mn-lt"/>
              </a:rPr>
              <a:t>. 8. Толя пошёл на дискотеку с (твоя)</a:t>
            </a:r>
            <a:r>
              <a:rPr lang="ru-RU" sz="2100" dirty="0"/>
              <a:t> подружкой</a:t>
            </a:r>
            <a:r>
              <a:rPr lang="ru-RU" sz="2100" b="0" u="none" strike="noStrike" noProof="0" dirty="0">
                <a:effectLst/>
                <a:latin typeface="+mn-lt"/>
              </a:rPr>
              <a:t>. 9. Я очень обрадовался (твой)</a:t>
            </a:r>
            <a:r>
              <a:rPr lang="ru-RU" sz="2100" dirty="0"/>
              <a:t> подарку</a:t>
            </a:r>
            <a:r>
              <a:rPr lang="ru-RU" sz="2100" b="0" u="none" strike="noStrike" noProof="0" dirty="0">
                <a:effectLst/>
                <a:latin typeface="+mn-lt"/>
              </a:rPr>
              <a:t>. 10. Дарья пришла в гости к (наша)</a:t>
            </a:r>
            <a:r>
              <a:rPr lang="ru-RU" sz="2100" dirty="0"/>
              <a:t> бабушке</a:t>
            </a:r>
            <a:r>
              <a:rPr lang="ru-RU" sz="2100" b="0" u="none" strike="noStrike" noProof="0" dirty="0">
                <a:effectLst/>
                <a:latin typeface="+mn-lt"/>
              </a:rPr>
              <a:t>. 11. Словарь ещё вчера лежал на (твой)</a:t>
            </a:r>
            <a:r>
              <a:rPr lang="ru-RU" sz="2100" dirty="0"/>
              <a:t> столе</a:t>
            </a:r>
            <a:r>
              <a:rPr lang="ru-RU" sz="2100" b="0" u="none" strike="noStrike" noProof="0" dirty="0">
                <a:effectLst/>
                <a:latin typeface="+mn-lt"/>
              </a:rPr>
              <a:t>. 12. Компьютер стоит на столике в (моя)</a:t>
            </a:r>
            <a:r>
              <a:rPr lang="ru-RU" sz="2100" dirty="0"/>
              <a:t> комнате</a:t>
            </a:r>
            <a:r>
              <a:rPr lang="ru-RU" sz="2100" b="0" u="none" strike="noStrike" noProof="0" dirty="0">
                <a:effectLst/>
                <a:latin typeface="+mn-lt"/>
              </a:rPr>
              <a:t>. 13. (Мой)</a:t>
            </a:r>
            <a:r>
              <a:rPr lang="ru-RU" sz="2100" dirty="0"/>
              <a:t> сыну</a:t>
            </a:r>
            <a:r>
              <a:rPr lang="ru-RU" sz="2100" b="0" u="none" strike="noStrike" noProof="0" dirty="0">
                <a:effectLst/>
                <a:latin typeface="+mn-lt"/>
              </a:rPr>
              <a:t> два года, а (твоя)</a:t>
            </a:r>
            <a:r>
              <a:rPr lang="ru-RU" sz="2100" dirty="0"/>
              <a:t> дочке</a:t>
            </a:r>
            <a:r>
              <a:rPr lang="ru-RU" sz="2100" b="0" u="none" strike="noStrike" noProof="0" dirty="0">
                <a:effectLst/>
                <a:latin typeface="+mn-lt"/>
              </a:rPr>
              <a:t> – три. 14. Я не могу это сделать без (ваше)</a:t>
            </a:r>
            <a:r>
              <a:rPr lang="ru-RU" sz="2100" dirty="0"/>
              <a:t> согласия</a:t>
            </a:r>
            <a:r>
              <a:rPr lang="ru-RU" sz="2100" b="0" u="none" strike="noStrike" noProof="0" dirty="0">
                <a:effectLst/>
                <a:latin typeface="+mn-lt"/>
              </a:rPr>
              <a:t>. 15. Даша сделала уроки без (наша)</a:t>
            </a:r>
            <a:r>
              <a:rPr lang="ru-RU" sz="2100" dirty="0"/>
              <a:t> помощи</a:t>
            </a:r>
            <a:r>
              <a:rPr lang="ru-RU" sz="2100" b="0" u="none" strike="noStrike" noProof="0" dirty="0">
                <a:effectLst/>
                <a:latin typeface="+mn-lt"/>
              </a:rPr>
              <a:t>. 16. Паспорт, наверно, в (твой)</a:t>
            </a:r>
            <a:r>
              <a:rPr lang="ru-RU" sz="2100" dirty="0"/>
              <a:t> портфеле</a:t>
            </a:r>
            <a:r>
              <a:rPr lang="ru-RU" sz="2100" b="0" u="none" strike="noStrike" noProof="0" dirty="0">
                <a:effectLst/>
                <a:latin typeface="+mn-lt"/>
              </a:rPr>
              <a:t> или в (моя)</a:t>
            </a:r>
            <a:r>
              <a:rPr lang="ru-RU" sz="2100" dirty="0"/>
              <a:t> сумочке</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17385547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68953C1-8CB7-0D08-22AC-E4198014C3BF}"/>
              </a:ext>
            </a:extLst>
          </p:cNvPr>
          <p:cNvSpPr txBox="1"/>
          <p:nvPr/>
        </p:nvSpPr>
        <p:spPr>
          <a:xfrm>
            <a:off x="1094509" y="863197"/>
            <a:ext cx="10002982" cy="4778231"/>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22. </a:t>
            </a:r>
            <a:r>
              <a:rPr lang="ru-RU" sz="2100" b="1" u="none" strike="noStrike" noProof="0" dirty="0" err="1">
                <a:effectLst/>
                <a:latin typeface="+mn-lt"/>
              </a:rPr>
              <a:t>Odpovědte</a:t>
            </a:r>
            <a:r>
              <a:rPr lang="ru-RU" sz="2100" b="1" u="none" strike="noStrike" noProof="0" dirty="0">
                <a:effectLst/>
                <a:latin typeface="+mn-lt"/>
              </a:rPr>
              <a:t> </a:t>
            </a:r>
            <a:r>
              <a:rPr lang="ru-RU" sz="2100" b="1" u="none" strike="noStrike" noProof="0" dirty="0" err="1">
                <a:effectLst/>
                <a:latin typeface="+mn-lt"/>
              </a:rPr>
              <a:t>záporně</a:t>
            </a:r>
            <a:r>
              <a:rPr lang="ru-RU" sz="2100" b="1" u="none" strike="noStrike" noProof="0" dirty="0">
                <a:effectLst/>
                <a:latin typeface="+mn-lt"/>
              </a:rPr>
              <a:t>. V </a:t>
            </a:r>
            <a:r>
              <a:rPr lang="ru-RU" sz="2100" b="1" u="none" strike="noStrike" noProof="0" dirty="0" err="1">
                <a:effectLst/>
                <a:latin typeface="+mn-lt"/>
              </a:rPr>
              <a:t>odpovědích</a:t>
            </a:r>
            <a:r>
              <a:rPr lang="ru-RU" sz="2100" b="1" u="none" strike="noStrike" noProof="0" dirty="0">
                <a:effectLst/>
                <a:latin typeface="+mn-lt"/>
              </a:rPr>
              <a:t> </a:t>
            </a:r>
            <a:r>
              <a:rPr lang="ru-RU" sz="2100" b="1" u="none" strike="noStrike" noProof="0" dirty="0" err="1">
                <a:effectLst/>
                <a:latin typeface="+mn-lt"/>
              </a:rPr>
              <a:t>používejte</a:t>
            </a:r>
            <a:r>
              <a:rPr lang="ru-RU" sz="2100" b="1" u="none" strike="noStrike" noProof="0" dirty="0">
                <a:effectLst/>
                <a:latin typeface="+mn-lt"/>
              </a:rPr>
              <a:t> </a:t>
            </a:r>
            <a:r>
              <a:rPr lang="ru-RU" sz="2100" b="1" u="none" strike="noStrike" noProof="0" dirty="0" err="1">
                <a:effectLst/>
                <a:latin typeface="+mn-lt"/>
              </a:rPr>
              <a:t>přivlastňovací</a:t>
            </a:r>
            <a:r>
              <a:rPr lang="ru-RU" sz="2100" b="1" u="none" strike="noStrike" noProof="0" dirty="0">
                <a:effectLst/>
                <a:latin typeface="+mn-lt"/>
              </a:rPr>
              <a:t> </a:t>
            </a:r>
            <a:r>
              <a:rPr lang="ru-RU" sz="2100" b="1" u="none" strike="noStrike" noProof="0" dirty="0" err="1">
                <a:effectLst/>
                <a:latin typeface="+mn-lt"/>
              </a:rPr>
              <a:t>zájmeno</a:t>
            </a:r>
            <a:r>
              <a:rPr lang="ru-RU" sz="2100" b="1" u="none" strike="noStrike" noProof="0" dirty="0">
                <a:effectLst/>
                <a:latin typeface="+mn-lt"/>
              </a:rPr>
              <a:t> </a:t>
            </a:r>
            <a:r>
              <a:rPr lang="ru-RU" sz="2100" b="1" i="1" u="none" strike="noStrike" noProof="0" dirty="0">
                <a:effectLst/>
                <a:latin typeface="+mn-lt"/>
              </a:rPr>
              <a:t>свой</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Витя сидит на моём месте? – Нет, на своём. </a:t>
            </a:r>
          </a:p>
          <a:p>
            <a:pPr marL="0" marR="0" algn="just">
              <a:spcBef>
                <a:spcPts val="900"/>
              </a:spcBef>
              <a:spcAft>
                <a:spcPts val="1200"/>
              </a:spcAft>
              <a:buNone/>
            </a:pPr>
            <a:r>
              <a:rPr lang="ru-RU" sz="2100" b="0" u="none" strike="noStrike" noProof="0" dirty="0">
                <a:effectLst/>
                <a:latin typeface="+mn-lt"/>
              </a:rPr>
              <a:t>1. Петя уехал на моей машине? 2. Павел выпил моё пиво? 3. Саша работал на моём компьютере? 4. Женя потерял мою книгу? 5. Игорь ждал моих знакомых? 6. Володя катался на моём велосипеде? 7. Дима надел мои кроссовки? 8. Аня играла с моими куклами?</a:t>
            </a:r>
          </a:p>
          <a:p>
            <a:pPr marL="0" marR="0">
              <a:spcBef>
                <a:spcPts val="900"/>
              </a:spcBef>
              <a:spcAft>
                <a:spcPts val="1200"/>
              </a:spcAft>
              <a:buNone/>
            </a:pPr>
            <a:r>
              <a:rPr lang="ru-RU" sz="2100" b="1" u="none" strike="noStrike" noProof="0" dirty="0">
                <a:effectLst/>
                <a:latin typeface="+mn-lt"/>
              </a:rPr>
              <a:t>23. </a:t>
            </a:r>
            <a:r>
              <a:rPr lang="ru-RU" sz="2100" b="1" u="none" strike="noStrike" noProof="0" dirty="0" err="1">
                <a:effectLst/>
                <a:latin typeface="+mn-lt"/>
              </a:rPr>
              <a:t>Předmět</a:t>
            </a:r>
            <a:r>
              <a:rPr lang="ru-RU" sz="2100" b="1" u="none" strike="noStrike" noProof="0" dirty="0">
                <a:effectLst/>
                <a:latin typeface="+mn-lt"/>
              </a:rPr>
              <a:t> v </a:t>
            </a:r>
            <a:r>
              <a:rPr lang="ru-RU" sz="2100" b="1" u="none" strike="noStrike" noProof="0" dirty="0" err="1">
                <a:effectLst/>
                <a:latin typeface="+mn-lt"/>
              </a:rPr>
              <a:t>následujících</a:t>
            </a:r>
            <a:r>
              <a:rPr lang="ru-RU" sz="2100" b="1" u="none" strike="noStrike" noProof="0" dirty="0">
                <a:effectLst/>
                <a:latin typeface="+mn-lt"/>
              </a:rPr>
              <a:t> </a:t>
            </a:r>
            <a:r>
              <a:rPr lang="ru-RU" sz="2100" b="1" u="none" strike="noStrike" noProof="0" dirty="0" err="1">
                <a:effectLst/>
                <a:latin typeface="+mn-lt"/>
              </a:rPr>
              <a:t>větách</a:t>
            </a:r>
            <a:r>
              <a:rPr lang="ru-RU" sz="2100" b="1" u="none" strike="noStrike" noProof="0" dirty="0">
                <a:effectLst/>
                <a:latin typeface="+mn-lt"/>
              </a:rPr>
              <a:t> </a:t>
            </a:r>
            <a:r>
              <a:rPr lang="ru-RU" sz="2100" b="1" u="none" strike="noStrike" noProof="0" dirty="0" err="1">
                <a:effectLst/>
                <a:latin typeface="+mn-lt"/>
              </a:rPr>
              <a:t>vyjádřete</a:t>
            </a:r>
            <a:r>
              <a:rPr lang="ru-RU" sz="2100" b="1" u="none" strike="noStrike" noProof="0" dirty="0">
                <a:effectLst/>
                <a:latin typeface="+mn-lt"/>
              </a:rPr>
              <a:t> v </a:t>
            </a:r>
            <a:r>
              <a:rPr lang="ru-RU" sz="2100" b="1" u="none" strike="noStrike" noProof="0" dirty="0" err="1">
                <a:effectLst/>
                <a:latin typeface="+mn-lt"/>
              </a:rPr>
              <a:t>množném</a:t>
            </a:r>
            <a:r>
              <a:rPr lang="ru-RU" sz="2100" b="1" u="none" strike="noStrike" noProof="0" dirty="0">
                <a:effectLst/>
                <a:latin typeface="+mn-lt"/>
              </a:rPr>
              <a:t> </a:t>
            </a:r>
            <a:r>
              <a:rPr lang="ru-RU" sz="2100" b="1" u="none" strike="noStrike" noProof="0" dirty="0" err="1">
                <a:effectLst/>
                <a:latin typeface="+mn-lt"/>
              </a:rPr>
              <a:t>čísle</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Павел слушает твою кассету. – Павел слушает твои кассеты. </a:t>
            </a:r>
          </a:p>
          <a:p>
            <a:pPr marL="0" marR="0" algn="just">
              <a:spcBef>
                <a:spcPts val="900"/>
              </a:spcBef>
              <a:spcAft>
                <a:spcPts val="1200"/>
              </a:spcAft>
              <a:buNone/>
            </a:pPr>
            <a:r>
              <a:rPr lang="ru-RU" sz="2100" b="0" u="none" strike="noStrike" noProof="0" dirty="0">
                <a:effectLst/>
                <a:latin typeface="+mn-lt"/>
              </a:rPr>
              <a:t>1. Ира дружит с моей подругой. 2. Я слышал/-а о вашем успехе. 3. Отец знает вашу подругу. 4. Боря играет с твоей игрушкой. 5. Я встретил/-а твоего знакомого. 6. Мама гладит твою блузку. 7. Мы любим вашу дочку. 8. Можете пользоваться моим словарём.</a:t>
            </a:r>
            <a:endParaRPr lang="ru-RU" sz="2100" b="0" u="none" strike="noStrike" noProof="0" dirty="0">
              <a:effectLst/>
              <a:latin typeface="Google Sans"/>
            </a:endParaRPr>
          </a:p>
        </p:txBody>
      </p:sp>
    </p:spTree>
    <p:extLst>
      <p:ext uri="{BB962C8B-B14F-4D97-AF65-F5344CB8AC3E}">
        <p14:creationId xmlns:p14="http://schemas.microsoft.com/office/powerpoint/2010/main" val="9687738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29C59A2-D57E-EFF1-21F0-212D87F9246C}"/>
              </a:ext>
            </a:extLst>
          </p:cNvPr>
          <p:cNvSpPr txBox="1"/>
          <p:nvPr/>
        </p:nvSpPr>
        <p:spPr>
          <a:xfrm>
            <a:off x="687185" y="487681"/>
            <a:ext cx="10845339" cy="4739759"/>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24. </a:t>
            </a:r>
            <a:r>
              <a:rPr lang="ru-RU" sz="2100" b="1" u="none" strike="noStrike" noProof="0" dirty="0" err="1">
                <a:effectLst/>
                <a:latin typeface="+mn-lt"/>
              </a:rPr>
              <a:t>Výrazy</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náležitého</a:t>
            </a:r>
            <a:r>
              <a:rPr lang="ru-RU" sz="2100" b="1" u="none" strike="noStrike" noProof="0" dirty="0">
                <a:effectLst/>
                <a:latin typeface="+mn-lt"/>
              </a:rPr>
              <a:t> </a:t>
            </a:r>
            <a:r>
              <a:rPr lang="ru-RU" sz="2100" b="1" u="none" strike="noStrike" noProof="0" dirty="0" err="1">
                <a:effectLst/>
                <a:latin typeface="+mn-lt"/>
              </a:rPr>
              <a:t>tvaru</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Таня играла на (наш рояль, моя гитара, твой саксофон, своя скрипка, его флейта). 2. Сергей Петрович принёс подарок (мой брат, наши дочки, ваша жена, их сын). 3. Он хорошо знает (наши студентки, её дочки, его поэзия, твои подруги, мой дядя, мои родители, ваши картины). 4. Вчера он разговаривал с (наш директор, его секретарь, их клиенты, моя сестра). 5. Нина говорила о (наш город, твой успех, свои родители, их успехи, свой отпуск). 6. Учительница получила цветы от (моя сестра, наши девушки, твой брат, свои ученики). 7. Ручки были в (твой пенал, его портфель, наша комната, мой стол, твои ящики).</a:t>
            </a:r>
          </a:p>
          <a:p>
            <a:pPr marL="0" marR="0" algn="just">
              <a:spcBef>
                <a:spcPts val="900"/>
              </a:spcBef>
              <a:spcAft>
                <a:spcPts val="1200"/>
              </a:spcAft>
              <a:buNone/>
            </a:pPr>
            <a:r>
              <a:rPr lang="ru-RU" sz="2100" b="1" u="none" strike="noStrike" noProof="0" dirty="0">
                <a:effectLst/>
                <a:latin typeface="+mn-lt"/>
              </a:rPr>
              <a:t>25. </a:t>
            </a:r>
            <a:r>
              <a:rPr lang="cs-CZ" sz="2100" b="1" u="none" strike="noStrike" noProof="0" dirty="0">
                <a:effectLst/>
                <a:latin typeface="+mn-lt"/>
              </a:rPr>
              <a:t>Následující sousloví přeložte do ruštiny</a:t>
            </a:r>
            <a:endParaRPr lang="cs-CZ" sz="2100" b="0" u="none" strike="noStrike" noProof="0" dirty="0">
              <a:effectLst/>
              <a:latin typeface="+mn-lt"/>
            </a:endParaRPr>
          </a:p>
          <a:p>
            <a:pPr marL="342900" marR="0" lvl="0" indent="-342900" algn="just">
              <a:spcBef>
                <a:spcPts val="900"/>
              </a:spcBef>
              <a:spcAft>
                <a:spcPts val="900"/>
              </a:spcAft>
              <a:buFont typeface="+mj-lt"/>
              <a:buAutoNum type="arabicPeriod"/>
            </a:pPr>
            <a:r>
              <a:rPr lang="cs-CZ" sz="2100" b="0" u="none" strike="noStrike" noProof="0" dirty="0">
                <a:effectLst/>
                <a:latin typeface="+mn-lt"/>
              </a:rPr>
              <a:t>s jejími knihami, 2. bez tvé pomoci, 3. od mých rodičů, 4. za jejich sadem, 5. ve svém domě, 6. v naší třídě, 7. pod tvou židlí, 8. v jejím pase, 9. ke svým známým, 10. pro tvé kamarádky</a:t>
            </a:r>
            <a:endParaRPr lang="cs-CZ" sz="2100" b="0" u="none" strike="noStrike" noProof="0" dirty="0">
              <a:effectLst/>
              <a:latin typeface="Google Sans"/>
            </a:endParaRPr>
          </a:p>
        </p:txBody>
      </p:sp>
    </p:spTree>
    <p:extLst>
      <p:ext uri="{BB962C8B-B14F-4D97-AF65-F5344CB8AC3E}">
        <p14:creationId xmlns:p14="http://schemas.microsoft.com/office/powerpoint/2010/main" val="26389872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4274CFB-1EF6-5F10-639D-2C0659227378}"/>
              </a:ext>
            </a:extLst>
          </p:cNvPr>
          <p:cNvSpPr txBox="1"/>
          <p:nvPr/>
        </p:nvSpPr>
        <p:spPr>
          <a:xfrm>
            <a:off x="792479" y="881150"/>
            <a:ext cx="10141527" cy="2623795"/>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26.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To je můj názor. 2. Vaše lístky prosím! 3. Jan sedí na svém místě. 4. Průvodce hovořil o historii vašeho města. 5. Psal o tom ve svém dopise. 6. Má velmi ráda své děti. 7. Pavel nese její kufr a tvoji tašku. 8. Jsou to tvoje slovníky? 9. To není naše, ale jejich auto. 10. Potkala jsem naše studentky. 11. Přinesu jejich zavazadla. 12. Už jsme mluvili s vaší sestrou. 13. Tvé knihy leží na stole. 14. Dobře znám tvé rodiče. 15. Byli jsme na výstavě jejích obrazů.</a:t>
            </a:r>
            <a:endParaRPr lang="cs-CZ" sz="2100" b="0" u="none" strike="noStrike" dirty="0">
              <a:effectLst/>
              <a:latin typeface="Google Sans"/>
            </a:endParaRPr>
          </a:p>
        </p:txBody>
      </p:sp>
    </p:spTree>
    <p:extLst>
      <p:ext uri="{BB962C8B-B14F-4D97-AF65-F5344CB8AC3E}">
        <p14:creationId xmlns:p14="http://schemas.microsoft.com/office/powerpoint/2010/main" val="2149523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AF3FC32F-08C7-73BB-A8F2-058D3DB8E820}"/>
              </a:ext>
            </a:extLst>
          </p:cNvPr>
          <p:cNvSpPr txBox="1"/>
          <p:nvPr/>
        </p:nvSpPr>
        <p:spPr>
          <a:xfrm>
            <a:off x="714895" y="896816"/>
            <a:ext cx="10562706" cy="4616648"/>
          </a:xfrm>
          <a:prstGeom prst="rect">
            <a:avLst/>
          </a:prstGeom>
          <a:noFill/>
        </p:spPr>
        <p:txBody>
          <a:bodyPr wrap="square">
            <a:spAutoFit/>
          </a:bodyPr>
          <a:lstStyle/>
          <a:p>
            <a:pPr algn="just"/>
            <a:r>
              <a:rPr lang="ru-RU" sz="2100" b="1" noProof="0" dirty="0"/>
              <a:t>Найдите и исправьте ошибку</a:t>
            </a:r>
          </a:p>
          <a:p>
            <a:pPr algn="just"/>
            <a:endParaRPr lang="ru-RU" sz="2100" b="1" noProof="0" dirty="0"/>
          </a:p>
          <a:p>
            <a:pPr algn="just"/>
            <a:r>
              <a:rPr lang="ru-RU" sz="2100" noProof="0" dirty="0"/>
              <a:t>1. Максим пригласил нас на новоселье в </a:t>
            </a:r>
            <a:r>
              <a:rPr lang="ru-RU" sz="2100" noProof="0" dirty="0" err="1"/>
              <a:t>егоную</a:t>
            </a:r>
            <a:r>
              <a:rPr lang="ru-RU" sz="2100" noProof="0" dirty="0"/>
              <a:t> новую квартиру. 2. Анна весь вечер рассказывала подругам о своего нового парня. 3. Соседи уехали в отпуск и попросили меня поливать </a:t>
            </a:r>
            <a:r>
              <a:rPr lang="ru-RU" sz="2100" noProof="0" dirty="0" err="1"/>
              <a:t>ихние</a:t>
            </a:r>
            <a:r>
              <a:rPr lang="ru-RU" sz="2100" noProof="0" dirty="0"/>
              <a:t> цветы. 4. Антон очень любит свою маму и всегда слушает его советы. 5. Родители гордятся своим сыном и всегда рады её успехам в университете. 6. Лена потеряла паспорт, поэтому полиция сейчас проверяет </a:t>
            </a:r>
            <a:r>
              <a:rPr lang="ru-RU" sz="2100" noProof="0" dirty="0" err="1"/>
              <a:t>еёные</a:t>
            </a:r>
            <a:r>
              <a:rPr lang="ru-RU" sz="2100" noProof="0" dirty="0"/>
              <a:t> документы. 7. Мы вчера долго гуляли по парку с друзьями, а потом пошли к них домой. 8. Иван работает в банке, но он совсем не доволен его зарплатой. 9. Туристы оставили чемоданы в отеле, потому что </a:t>
            </a:r>
            <a:r>
              <a:rPr lang="ru-RU" sz="2100" noProof="0" dirty="0" err="1"/>
              <a:t>ихний</a:t>
            </a:r>
            <a:r>
              <a:rPr lang="ru-RU" sz="2100" noProof="0" dirty="0"/>
              <a:t> гид перепутал время выезда. 10. Мой брат часто берёт мою машину без его разрешения, и меня это очень злит. 11. Марина долго не видела брата и очень соскучилась по него. 12. Это очень успешная компания, его акции постоянно растут в цене. 13. Коллеги попросили Марка помочь им с </a:t>
            </a:r>
            <a:r>
              <a:rPr lang="ru-RU" sz="2100" noProof="0" dirty="0" err="1"/>
              <a:t>ихней</a:t>
            </a:r>
            <a:r>
              <a:rPr lang="ru-RU" sz="2100" noProof="0" dirty="0"/>
              <a:t> сложной презентацией. 14. Ольга уволилась с работы, потому что её отношения с его начальником испортились.</a:t>
            </a:r>
          </a:p>
        </p:txBody>
      </p:sp>
    </p:spTree>
    <p:extLst>
      <p:ext uri="{BB962C8B-B14F-4D97-AF65-F5344CB8AC3E}">
        <p14:creationId xmlns:p14="http://schemas.microsoft.com/office/powerpoint/2010/main" val="20075937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D573664-603A-ADB9-E2AA-488A485BCC82}"/>
              </a:ext>
            </a:extLst>
          </p:cNvPr>
          <p:cNvSpPr txBox="1"/>
          <p:nvPr/>
        </p:nvSpPr>
        <p:spPr>
          <a:xfrm>
            <a:off x="1324494" y="1801092"/>
            <a:ext cx="9421091" cy="2354491"/>
          </a:xfrm>
          <a:prstGeom prst="rect">
            <a:avLst/>
          </a:prstGeom>
          <a:noFill/>
        </p:spPr>
        <p:txBody>
          <a:bodyPr wrap="square">
            <a:spAutoFit/>
          </a:bodyPr>
          <a:lstStyle/>
          <a:p>
            <a:pPr algn="just"/>
            <a:r>
              <a:rPr lang="ru-RU" sz="2100" dirty="0"/>
              <a:t>1. </a:t>
            </a:r>
            <a:r>
              <a:rPr lang="cs-CZ" sz="2100" dirty="0"/>
              <a:t>Jan zapomněl v kanceláři svůj notebook. 2. Znáte už jejich nového kolegu? 3. Hana mluvila o své nové práci velmi nadšeně. 4. Petr potkal v centru města jejího bratra. 5. Rodiče jsou hrdí na své děti a jejich úspěchy. 6. Nemůžu najít své klíče, neviděl jsi je? 7. Šéf byl spokojený s jeho (kolegovou) prezentací. 8. Naše auto je v servisu, proto jedeme jejich autem. 9. Anna včera dlouho telefonovala se svou matkou. 10. Architekt nám ukázal své nejlepší projekty. 11. Ztratil jsem tvé telefonní číslo, můžeš mi ho poslat znovu? 12. Každý zaměstnanec musí znát své povinnosti.</a:t>
            </a:r>
          </a:p>
        </p:txBody>
      </p:sp>
    </p:spTree>
    <p:extLst>
      <p:ext uri="{BB962C8B-B14F-4D97-AF65-F5344CB8AC3E}">
        <p14:creationId xmlns:p14="http://schemas.microsoft.com/office/powerpoint/2010/main" val="31014474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2B991E4-14DB-6F13-D5C2-5E2C8EB91EAB}"/>
              </a:ext>
            </a:extLst>
          </p:cNvPr>
          <p:cNvSpPr txBox="1"/>
          <p:nvPr/>
        </p:nvSpPr>
        <p:spPr>
          <a:xfrm>
            <a:off x="1296785" y="1701339"/>
            <a:ext cx="9598429" cy="3000821"/>
          </a:xfrm>
          <a:prstGeom prst="rect">
            <a:avLst/>
          </a:prstGeom>
          <a:noFill/>
        </p:spPr>
        <p:txBody>
          <a:bodyPr wrap="square">
            <a:spAutoFit/>
          </a:bodyPr>
          <a:lstStyle/>
          <a:p>
            <a:pPr algn="just"/>
            <a:r>
              <a:rPr lang="ru-RU" sz="2100" dirty="0"/>
              <a:t>1. </a:t>
            </a:r>
            <a:r>
              <a:rPr lang="cs-CZ" sz="2100" dirty="0"/>
              <a:t>To je moje vizitka a tamto jsou naši noví klienti. 2. Nemám čas</a:t>
            </a:r>
            <a:r>
              <a:rPr lang="ru-RU" sz="2100" dirty="0"/>
              <a:t>,</a:t>
            </a:r>
            <a:r>
              <a:rPr lang="cs-CZ" sz="2100" dirty="0"/>
              <a:t> kvůli tvým neustálým problémům pořad něco opravuji. 3. Mluvili jsme o našem novém projektu s vaším ředitelem. 4. Jdu na kávu se svou starší sestrou a jejím kamarádem. 5. Viděl jsi moje nové auto? Kde jsi zaparkoval svoji starou motorku? 6. Jsem spokojený s naší spoluprací a vašimi výsledky. 7. Pomůžu tvému bratrovi s jeho stěhováním do Prahy. 8. V našem bytě je zima, ale ve vašem domě je teplo. 9. Hledám tvoji peněženku, nebyla v mé tašce? 10. Myslím na naše společné plány a tvoje nápady. 11. Bez tvého souhlasu nemůžeme podepsat smlouvu s našimi partnery. 12. Děkuji za vaši pomoc s mým výzkumem.</a:t>
            </a:r>
          </a:p>
        </p:txBody>
      </p:sp>
    </p:spTree>
    <p:extLst>
      <p:ext uri="{BB962C8B-B14F-4D97-AF65-F5344CB8AC3E}">
        <p14:creationId xmlns:p14="http://schemas.microsoft.com/office/powerpoint/2010/main" val="12313192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D2D3F3E-7747-4CCF-81D8-220E1219A53A}"/>
              </a:ext>
            </a:extLst>
          </p:cNvPr>
          <p:cNvSpPr txBox="1"/>
          <p:nvPr/>
        </p:nvSpPr>
        <p:spPr>
          <a:xfrm>
            <a:off x="975359" y="1474124"/>
            <a:ext cx="10158153" cy="3139321"/>
          </a:xfrm>
          <a:prstGeom prst="rect">
            <a:avLst/>
          </a:prstGeom>
          <a:noFill/>
        </p:spPr>
        <p:txBody>
          <a:bodyPr wrap="square">
            <a:spAutoFit/>
          </a:bodyPr>
          <a:lstStyle/>
          <a:p>
            <a:pPr marL="342900" marR="0" lvl="0" indent="-342900" algn="just">
              <a:spcBef>
                <a:spcPts val="900"/>
              </a:spcBef>
              <a:spcAft>
                <a:spcPts val="900"/>
              </a:spcAft>
              <a:buFont typeface="+mj-lt"/>
              <a:buAutoNum type="arabicPeriod"/>
            </a:pPr>
            <a:r>
              <a:rPr lang="cs-CZ" sz="2200" b="0" u="none" strike="noStrike" dirty="0">
                <a:effectLst/>
                <a:latin typeface="+mn-lt"/>
              </a:rPr>
              <a:t>Jan prodal svůj byt a teď žije v jejím domě. 2. Často vzpomínám na jejich pohostinnost a její skvělé koláče. 3. Šéf zavolal jeho (kolegovu) sekretářku do své kanceláře. 4. Anna šla do divadla se svým manželem a jeho rodiči. 5. Rodiče darovali jejich synovi peníze na jeho nové auto. 6. Nemůžu uvěřit jejím slovům, protože znám jejich rodinu. 7. Sousedé jsou hrdí na své děti a radují se z jejich úspěchů. 8. Manažer poslal zprávu svým kolegům o jejich společném postupu. 9. Na její svatbě jsme mluvili s jejími příbuznými o jejich tradicích. 10. Firma změnila své logo. 11. Potkal jsem Annu s jejím novým psem blízko jejich domu. 12. Profesor pomohl studentům s jejich úkoly v jeho pracovně.</a:t>
            </a:r>
            <a:endParaRPr lang="cs-CZ" dirty="0"/>
          </a:p>
        </p:txBody>
      </p:sp>
    </p:spTree>
    <p:extLst>
      <p:ext uri="{BB962C8B-B14F-4D97-AF65-F5344CB8AC3E}">
        <p14:creationId xmlns:p14="http://schemas.microsoft.com/office/powerpoint/2010/main" val="32968334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3AB3F36-B5C7-E0DD-ADD3-5959C21D607B}"/>
              </a:ext>
            </a:extLst>
          </p:cNvPr>
          <p:cNvSpPr txBox="1">
            <a:spLocks/>
          </p:cNvSpPr>
          <p:nvPr/>
        </p:nvSpPr>
        <p:spPr>
          <a:xfrm>
            <a:off x="1052320" y="1466415"/>
            <a:ext cx="10364451" cy="15961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3600" b="0" i="0" u="none" strike="noStrike" kern="1200" cap="all" spc="0" normalizeH="0" baseline="0" noProof="0">
                <a:ln>
                  <a:noFill/>
                </a:ln>
                <a:solidFill>
                  <a:srgbClr val="C00000"/>
                </a:solidFill>
                <a:effectLst/>
                <a:uLnTx/>
                <a:uFillTx/>
                <a:ea typeface="+mj-ea"/>
                <a:cs typeface="+mj-cs"/>
              </a:rPr>
              <a:t>Склонение существительных</a:t>
            </a:r>
            <a:endParaRPr kumimoji="0" lang="cs-CZ" sz="3600" b="0" i="0" u="none" strike="noStrike" kern="1200" cap="all" spc="0" normalizeH="0" baseline="0" noProof="0" dirty="0">
              <a:ln>
                <a:noFill/>
              </a:ln>
              <a:solidFill>
                <a:srgbClr val="C00000"/>
              </a:solidFill>
              <a:effectLst/>
              <a:uLnTx/>
              <a:uFillTx/>
              <a:latin typeface="Tw Cen MT" panose="020B0602020104020603"/>
              <a:ea typeface="+mj-ea"/>
              <a:cs typeface="+mj-cs"/>
            </a:endParaRPr>
          </a:p>
        </p:txBody>
      </p:sp>
    </p:spTree>
    <p:extLst>
      <p:ext uri="{BB962C8B-B14F-4D97-AF65-F5344CB8AC3E}">
        <p14:creationId xmlns:p14="http://schemas.microsoft.com/office/powerpoint/2010/main" val="36211241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647F6F48-7149-6454-E96B-8A87FF16B52D}"/>
              </a:ext>
            </a:extLst>
          </p:cNvPr>
          <p:cNvPicPr>
            <a:picLocks noChangeAspect="1"/>
          </p:cNvPicPr>
          <p:nvPr/>
        </p:nvPicPr>
        <p:blipFill>
          <a:blip r:embed="rId2"/>
          <a:stretch>
            <a:fillRect/>
          </a:stretch>
        </p:blipFill>
        <p:spPr>
          <a:xfrm>
            <a:off x="1362045" y="200888"/>
            <a:ext cx="9467909" cy="6456224"/>
          </a:xfrm>
          <a:prstGeom prst="rect">
            <a:avLst/>
          </a:prstGeom>
        </p:spPr>
      </p:pic>
    </p:spTree>
    <p:extLst>
      <p:ext uri="{BB962C8B-B14F-4D97-AF65-F5344CB8AC3E}">
        <p14:creationId xmlns:p14="http://schemas.microsoft.com/office/powerpoint/2010/main" val="7285300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8CF6B161-56B6-A2A7-3A10-A4E13F6E022D}"/>
              </a:ext>
            </a:extLst>
          </p:cNvPr>
          <p:cNvSpPr txBox="1"/>
          <p:nvPr/>
        </p:nvSpPr>
        <p:spPr>
          <a:xfrm>
            <a:off x="1910319" y="60781"/>
            <a:ext cx="8642554" cy="830997"/>
          </a:xfrm>
          <a:prstGeom prst="rect">
            <a:avLst/>
          </a:prstGeom>
          <a:solidFill>
            <a:srgbClr val="2FA3EE"/>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ru-RU" sz="2400" b="1" i="0" u="sng" strike="noStrike" kern="0" cap="none" spc="0" normalizeH="0" baseline="0" noProof="0" dirty="0">
                <a:ln>
                  <a:noFill/>
                </a:ln>
                <a:solidFill>
                  <a:prstClr val="black"/>
                </a:solidFill>
                <a:effectLst/>
                <a:uLnTx/>
                <a:uFillTx/>
              </a:rPr>
              <a:t>СКЛОНЕНИЕ СУЩЕСТВИТЕЛЬНЫХ В РЯ </a:t>
            </a:r>
            <a:r>
              <a:rPr kumimoji="0" lang="ru-RU" sz="2400" b="1" i="0" u="sng" strike="noStrike" kern="0" cap="none" spc="0" normalizeH="0" baseline="0" noProof="0" dirty="0">
                <a:ln>
                  <a:noFill/>
                </a:ln>
                <a:solidFill>
                  <a:srgbClr val="FF0000"/>
                </a:solidFill>
                <a:effectLst/>
                <a:uLnTx/>
                <a:uFillTx/>
              </a:rPr>
              <a:t>не основано на родовом принципе</a:t>
            </a:r>
            <a:endParaRPr kumimoji="0" lang="cs-CZ" sz="2400" b="1" i="0" u="sng" strike="noStrike" kern="0" cap="none" spc="0" normalizeH="0" baseline="0" noProof="0" dirty="0">
              <a:ln>
                <a:noFill/>
              </a:ln>
              <a:solidFill>
                <a:srgbClr val="FF0000"/>
              </a:solidFill>
              <a:effectLst/>
              <a:uLnTx/>
              <a:uFillTx/>
              <a:latin typeface="Tw Cen MT" panose="020B0602020104020603"/>
            </a:endParaRPr>
          </a:p>
        </p:txBody>
      </p:sp>
      <p:sp>
        <p:nvSpPr>
          <p:cNvPr id="5" name="Obdélník 4">
            <a:extLst>
              <a:ext uri="{FF2B5EF4-FFF2-40B4-BE49-F238E27FC236}">
                <a16:creationId xmlns:a16="http://schemas.microsoft.com/office/drawing/2014/main" id="{55BD740D-DEE9-5785-A505-EC2CEE0EECE0}"/>
              </a:ext>
            </a:extLst>
          </p:cNvPr>
          <p:cNvSpPr/>
          <p:nvPr/>
        </p:nvSpPr>
        <p:spPr>
          <a:xfrm>
            <a:off x="410095" y="973735"/>
            <a:ext cx="11432770" cy="5586145"/>
          </a:xfrm>
          <a:prstGeom prst="rect">
            <a:avLst/>
          </a:prstGeom>
        </p:spPr>
        <p:txBody>
          <a:bodyPr wrap="square">
            <a:spAutoFit/>
          </a:bodyPr>
          <a:lstStyle/>
          <a:p>
            <a:pPr defTabSz="457200"/>
            <a:r>
              <a:rPr lang="ru-RU" sz="2100" b="1" dirty="0">
                <a:solidFill>
                  <a:srgbClr val="0000FF"/>
                </a:solidFill>
                <a:latin typeface="Arial" panose="020B0604020202020204" pitchFamily="34" charset="0"/>
                <a:cs typeface="Arial" panose="020B0604020202020204" pitchFamily="34" charset="0"/>
              </a:rPr>
              <a:t>Первое склонение</a:t>
            </a:r>
            <a:endParaRPr lang="ru-RU" sz="2100" b="1" dirty="0">
              <a:solidFill>
                <a:srgbClr val="000000"/>
              </a:solidFill>
              <a:latin typeface="Arial" panose="020B0604020202020204" pitchFamily="34" charset="0"/>
              <a:cs typeface="Arial" panose="020B0604020202020204" pitchFamily="34" charset="0"/>
            </a:endParaRPr>
          </a:p>
          <a:p>
            <a:pPr defTabSz="457200"/>
            <a:r>
              <a:rPr lang="ru-RU" sz="2100" dirty="0">
                <a:solidFill>
                  <a:srgbClr val="000000"/>
                </a:solidFill>
                <a:latin typeface="Arial" panose="020B0604020202020204" pitchFamily="34" charset="0"/>
                <a:cs typeface="Arial" panose="020B0604020202020204" pitchFamily="34" charset="0"/>
              </a:rPr>
              <a:t>К первому склонению относятся существительные женского и мужского рода с окончаниями </a:t>
            </a:r>
            <a:r>
              <a:rPr lang="ru-RU" sz="2100" dirty="0">
                <a:solidFill>
                  <a:srgbClr val="FF0000"/>
                </a:solidFill>
                <a:latin typeface="Arial" panose="020B0604020202020204" pitchFamily="34" charset="0"/>
                <a:cs typeface="Arial" panose="020B0604020202020204" pitchFamily="34" charset="0"/>
              </a:rPr>
              <a:t>–а</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FF0000"/>
                </a:solidFill>
                <a:latin typeface="Arial" panose="020B0604020202020204" pitchFamily="34" charset="0"/>
                <a:cs typeface="Arial" panose="020B0604020202020204" pitchFamily="34" charset="0"/>
              </a:rPr>
              <a:t>–я</a:t>
            </a:r>
            <a:r>
              <a:rPr lang="ru-RU" sz="2100" dirty="0">
                <a:solidFill>
                  <a:srgbClr val="000000"/>
                </a:solidFill>
                <a:latin typeface="Arial" panose="020B0604020202020204" pitchFamily="34" charset="0"/>
                <a:cs typeface="Arial" panose="020B0604020202020204" pitchFamily="34" charset="0"/>
              </a:rPr>
              <a:t> в именительном падеже.</a:t>
            </a:r>
            <a:br>
              <a:rPr lang="ru-RU" sz="2100" dirty="0">
                <a:solidFill>
                  <a:srgbClr val="000000"/>
                </a:solidFill>
                <a:latin typeface="Arial" panose="020B0604020202020204" pitchFamily="34" charset="0"/>
                <a:cs typeface="Arial" panose="020B0604020202020204" pitchFamily="34" charset="0"/>
              </a:rPr>
            </a:br>
            <a:r>
              <a:rPr lang="ru-RU" sz="2100" dirty="0">
                <a:solidFill>
                  <a:srgbClr val="000000"/>
                </a:solidFill>
                <a:latin typeface="Arial" panose="020B0604020202020204" pitchFamily="34" charset="0"/>
                <a:cs typeface="Arial" panose="020B0604020202020204" pitchFamily="34" charset="0"/>
              </a:rPr>
              <a:t>Пример: </a:t>
            </a:r>
            <a:r>
              <a:rPr lang="ru-RU" sz="2100" dirty="0">
                <a:solidFill>
                  <a:srgbClr val="008000"/>
                </a:solidFill>
                <a:latin typeface="Arial" panose="020B0604020202020204" pitchFamily="34" charset="0"/>
                <a:cs typeface="Arial" panose="020B0604020202020204" pitchFamily="34" charset="0"/>
              </a:rPr>
              <a:t>весточк</a:t>
            </a:r>
            <a:r>
              <a:rPr lang="ru-RU" sz="2100" dirty="0">
                <a:solidFill>
                  <a:srgbClr val="FF0000"/>
                </a:solidFill>
                <a:latin typeface="Arial" panose="020B0604020202020204" pitchFamily="34" charset="0"/>
                <a:cs typeface="Arial" panose="020B0604020202020204" pitchFamily="34" charset="0"/>
              </a:rPr>
              <a:t>а</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008000"/>
                </a:solidFill>
                <a:latin typeface="Arial" panose="020B0604020202020204" pitchFamily="34" charset="0"/>
                <a:cs typeface="Arial" panose="020B0604020202020204" pitchFamily="34" charset="0"/>
              </a:rPr>
              <a:t>яблон</a:t>
            </a:r>
            <a:r>
              <a:rPr lang="ru-RU" sz="2100" dirty="0">
                <a:solidFill>
                  <a:srgbClr val="FF0000"/>
                </a:solidFill>
                <a:latin typeface="Arial" panose="020B0604020202020204" pitchFamily="34" charset="0"/>
                <a:cs typeface="Arial" panose="020B0604020202020204" pitchFamily="34" charset="0"/>
              </a:rPr>
              <a:t>я</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008000"/>
                </a:solidFill>
                <a:latin typeface="Arial" panose="020B0604020202020204" pitchFamily="34" charset="0"/>
                <a:cs typeface="Arial" panose="020B0604020202020204" pitchFamily="34" charset="0"/>
              </a:rPr>
              <a:t>юнош</a:t>
            </a:r>
            <a:r>
              <a:rPr lang="ru-RU" sz="2100" dirty="0">
                <a:solidFill>
                  <a:srgbClr val="FF0000"/>
                </a:solidFill>
                <a:latin typeface="Arial" panose="020B0604020202020204" pitchFamily="34" charset="0"/>
                <a:cs typeface="Arial" panose="020B0604020202020204" pitchFamily="34" charset="0"/>
              </a:rPr>
              <a:t>а</a:t>
            </a:r>
            <a:r>
              <a:rPr lang="ru-RU" sz="2100" dirty="0">
                <a:solidFill>
                  <a:srgbClr val="000000"/>
                </a:solidFill>
                <a:latin typeface="Arial" panose="020B0604020202020204" pitchFamily="34" charset="0"/>
                <a:cs typeface="Arial" panose="020B0604020202020204" pitchFamily="34" charset="0"/>
              </a:rPr>
              <a:t>.</a:t>
            </a:r>
          </a:p>
          <a:p>
            <a:pPr defTabSz="457200"/>
            <a:endParaRPr lang="ru-RU" sz="2100" dirty="0">
              <a:solidFill>
                <a:srgbClr val="000000"/>
              </a:solidFill>
              <a:latin typeface="Arial" panose="020B0604020202020204" pitchFamily="34" charset="0"/>
              <a:cs typeface="Arial" panose="020B0604020202020204" pitchFamily="34" charset="0"/>
            </a:endParaRPr>
          </a:p>
          <a:p>
            <a:pPr defTabSz="457200"/>
            <a:r>
              <a:rPr lang="ru-RU" sz="2100" b="1" dirty="0">
                <a:solidFill>
                  <a:srgbClr val="0000FF"/>
                </a:solidFill>
                <a:latin typeface="Arial" panose="020B0604020202020204" pitchFamily="34" charset="0"/>
                <a:cs typeface="Arial" panose="020B0604020202020204" pitchFamily="34" charset="0"/>
              </a:rPr>
              <a:t>Второе склонение</a:t>
            </a:r>
            <a:endParaRPr lang="ru-RU" sz="2100" b="1" dirty="0">
              <a:solidFill>
                <a:srgbClr val="000000"/>
              </a:solidFill>
              <a:latin typeface="Arial" panose="020B0604020202020204" pitchFamily="34" charset="0"/>
              <a:cs typeface="Arial" panose="020B0604020202020204" pitchFamily="34" charset="0"/>
            </a:endParaRPr>
          </a:p>
          <a:p>
            <a:pPr defTabSz="457200"/>
            <a:r>
              <a:rPr lang="ru-RU" sz="2100" dirty="0">
                <a:solidFill>
                  <a:srgbClr val="000000"/>
                </a:solidFill>
                <a:latin typeface="Arial" panose="020B0604020202020204" pitchFamily="34" charset="0"/>
                <a:cs typeface="Arial" panose="020B0604020202020204" pitchFamily="34" charset="0"/>
              </a:rPr>
              <a:t>Ко второму склонению относятся существительные мужского рода с нулевым окончанием и среднего рода с окончаниями </a:t>
            </a:r>
            <a:r>
              <a:rPr lang="ru-RU" sz="2100" dirty="0">
                <a:solidFill>
                  <a:srgbClr val="FF0000"/>
                </a:solidFill>
                <a:latin typeface="Arial" panose="020B0604020202020204" pitchFamily="34" charset="0"/>
                <a:cs typeface="Arial" panose="020B0604020202020204" pitchFamily="34" charset="0"/>
              </a:rPr>
              <a:t>–о</a:t>
            </a:r>
            <a:r>
              <a:rPr lang="ru-RU" sz="2100" dirty="0">
                <a:solidFill>
                  <a:srgbClr val="000000"/>
                </a:solidFill>
                <a:latin typeface="Arial" panose="020B0604020202020204" pitchFamily="34" charset="0"/>
                <a:cs typeface="Arial" panose="020B0604020202020204" pitchFamily="34" charset="0"/>
              </a:rPr>
              <a:t> и </a:t>
            </a:r>
            <a:r>
              <a:rPr lang="ru-RU" sz="2100" dirty="0">
                <a:solidFill>
                  <a:srgbClr val="FF0000"/>
                </a:solidFill>
                <a:latin typeface="Arial" panose="020B0604020202020204" pitchFamily="34" charset="0"/>
                <a:cs typeface="Arial" panose="020B0604020202020204" pitchFamily="34" charset="0"/>
              </a:rPr>
              <a:t>–е</a:t>
            </a:r>
            <a:r>
              <a:rPr lang="ru-RU" sz="2100" dirty="0">
                <a:solidFill>
                  <a:srgbClr val="000000"/>
                </a:solidFill>
                <a:latin typeface="Arial" panose="020B0604020202020204" pitchFamily="34" charset="0"/>
                <a:cs typeface="Arial" panose="020B0604020202020204" pitchFamily="34" charset="0"/>
              </a:rPr>
              <a:t> в именительном падеже.</a:t>
            </a:r>
          </a:p>
          <a:p>
            <a:pPr defTabSz="457200"/>
            <a:r>
              <a:rPr lang="ru-RU" sz="2100" dirty="0">
                <a:solidFill>
                  <a:srgbClr val="000000"/>
                </a:solidFill>
                <a:latin typeface="Arial" panose="020B0604020202020204" pitchFamily="34" charset="0"/>
                <a:cs typeface="Arial" panose="020B0604020202020204" pitchFamily="34" charset="0"/>
              </a:rPr>
              <a:t>Пример: </a:t>
            </a:r>
            <a:r>
              <a:rPr lang="ru-RU" sz="2100" dirty="0">
                <a:solidFill>
                  <a:srgbClr val="008000"/>
                </a:solidFill>
                <a:latin typeface="Arial" panose="020B0604020202020204" pitchFamily="34" charset="0"/>
                <a:cs typeface="Arial" panose="020B0604020202020204" pitchFamily="34" charset="0"/>
              </a:rPr>
              <a:t>ученик</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008000"/>
                </a:solidFill>
                <a:latin typeface="Arial" panose="020B0604020202020204" pitchFamily="34" charset="0"/>
                <a:cs typeface="Arial" panose="020B0604020202020204" pitchFamily="34" charset="0"/>
              </a:rPr>
              <a:t>герой</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008000"/>
                </a:solidFill>
                <a:latin typeface="Arial" panose="020B0604020202020204" pitchFamily="34" charset="0"/>
                <a:cs typeface="Arial" panose="020B0604020202020204" pitchFamily="34" charset="0"/>
              </a:rPr>
              <a:t>звен</a:t>
            </a:r>
            <a:r>
              <a:rPr lang="ru-RU" sz="2100" dirty="0">
                <a:solidFill>
                  <a:srgbClr val="FF0000"/>
                </a:solidFill>
                <a:latin typeface="Arial" panose="020B0604020202020204" pitchFamily="34" charset="0"/>
                <a:cs typeface="Arial" panose="020B0604020202020204" pitchFamily="34" charset="0"/>
              </a:rPr>
              <a:t>о</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008000"/>
                </a:solidFill>
                <a:latin typeface="Arial" panose="020B0604020202020204" pitchFamily="34" charset="0"/>
                <a:cs typeface="Arial" panose="020B0604020202020204" pitchFamily="34" charset="0"/>
              </a:rPr>
              <a:t>сердц</a:t>
            </a:r>
            <a:r>
              <a:rPr lang="ru-RU" sz="2100" dirty="0">
                <a:solidFill>
                  <a:srgbClr val="FF0000"/>
                </a:solidFill>
                <a:latin typeface="Arial" panose="020B0604020202020204" pitchFamily="34" charset="0"/>
                <a:cs typeface="Arial" panose="020B0604020202020204" pitchFamily="34" charset="0"/>
              </a:rPr>
              <a:t>е</a:t>
            </a:r>
            <a:r>
              <a:rPr lang="ru-RU" sz="2100" dirty="0">
                <a:solidFill>
                  <a:srgbClr val="000000"/>
                </a:solidFill>
                <a:latin typeface="Arial" panose="020B0604020202020204" pitchFamily="34" charset="0"/>
                <a:cs typeface="Arial" panose="020B0604020202020204" pitchFamily="34" charset="0"/>
              </a:rPr>
              <a:t>.</a:t>
            </a:r>
          </a:p>
          <a:p>
            <a:pPr defTabSz="457200"/>
            <a:endParaRPr lang="ru-RU" sz="2100" dirty="0">
              <a:solidFill>
                <a:srgbClr val="000000"/>
              </a:solidFill>
              <a:latin typeface="Arial" panose="020B0604020202020204" pitchFamily="34" charset="0"/>
              <a:cs typeface="Arial" panose="020B0604020202020204" pitchFamily="34" charset="0"/>
            </a:endParaRPr>
          </a:p>
          <a:p>
            <a:pPr defTabSz="457200"/>
            <a:r>
              <a:rPr lang="ru-RU" sz="2100" b="1" dirty="0">
                <a:solidFill>
                  <a:srgbClr val="0000FF"/>
                </a:solidFill>
                <a:latin typeface="Arial" panose="020B0604020202020204" pitchFamily="34" charset="0"/>
                <a:cs typeface="Arial" panose="020B0604020202020204" pitchFamily="34" charset="0"/>
              </a:rPr>
              <a:t>Третье склонение</a:t>
            </a:r>
            <a:endParaRPr lang="ru-RU" sz="2100" b="1" dirty="0">
              <a:solidFill>
                <a:srgbClr val="000000"/>
              </a:solidFill>
              <a:latin typeface="Arial" panose="020B0604020202020204" pitchFamily="34" charset="0"/>
              <a:cs typeface="Arial" panose="020B0604020202020204" pitchFamily="34" charset="0"/>
            </a:endParaRPr>
          </a:p>
          <a:p>
            <a:pPr defTabSz="457200"/>
            <a:r>
              <a:rPr lang="ru-RU" sz="2100" dirty="0">
                <a:solidFill>
                  <a:srgbClr val="000000"/>
                </a:solidFill>
                <a:latin typeface="Arial" panose="020B0604020202020204" pitchFamily="34" charset="0"/>
                <a:cs typeface="Arial" panose="020B0604020202020204" pitchFamily="34" charset="0"/>
              </a:rPr>
              <a:t>К третьему склонению относятся существительные женского рода с </a:t>
            </a:r>
            <a:r>
              <a:rPr lang="ru-RU" sz="2100" dirty="0">
                <a:solidFill>
                  <a:srgbClr val="FF0000"/>
                </a:solidFill>
                <a:latin typeface="Arial" panose="020B0604020202020204" pitchFamily="34" charset="0"/>
                <a:cs typeface="Arial" panose="020B0604020202020204" pitchFamily="34" charset="0"/>
              </a:rPr>
              <a:t>мягким знаком</a:t>
            </a:r>
            <a:r>
              <a:rPr lang="ru-RU" sz="2100" dirty="0">
                <a:solidFill>
                  <a:srgbClr val="000000"/>
                </a:solidFill>
                <a:latin typeface="Arial" panose="020B0604020202020204" pitchFamily="34" charset="0"/>
                <a:cs typeface="Arial" panose="020B0604020202020204" pitchFamily="34" charset="0"/>
              </a:rPr>
              <a:t> на конце в именительном падеже. Пример: </a:t>
            </a:r>
            <a:r>
              <a:rPr lang="ru-RU" sz="2100" dirty="0">
                <a:solidFill>
                  <a:srgbClr val="008000"/>
                </a:solidFill>
                <a:latin typeface="Arial" panose="020B0604020202020204" pitchFamily="34" charset="0"/>
                <a:cs typeface="Arial" panose="020B0604020202020204" pitchFamily="34" charset="0"/>
              </a:rPr>
              <a:t>площад</a:t>
            </a:r>
            <a:r>
              <a:rPr lang="ru-RU" sz="2100" dirty="0">
                <a:solidFill>
                  <a:srgbClr val="FF0000"/>
                </a:solidFill>
                <a:latin typeface="Arial" panose="020B0604020202020204" pitchFamily="34" charset="0"/>
                <a:cs typeface="Arial" panose="020B0604020202020204" pitchFamily="34" charset="0"/>
              </a:rPr>
              <a:t>ь</a:t>
            </a:r>
            <a:r>
              <a:rPr lang="ru-RU" sz="2100" dirty="0">
                <a:solidFill>
                  <a:srgbClr val="000000"/>
                </a:solidFill>
                <a:latin typeface="Arial" panose="020B0604020202020204" pitchFamily="34" charset="0"/>
                <a:cs typeface="Arial" panose="020B0604020202020204" pitchFamily="34" charset="0"/>
              </a:rPr>
              <a:t>, </a:t>
            </a:r>
            <a:r>
              <a:rPr lang="ru-RU" sz="2100" dirty="0">
                <a:solidFill>
                  <a:srgbClr val="008000"/>
                </a:solidFill>
                <a:latin typeface="Arial" panose="020B0604020202020204" pitchFamily="34" charset="0"/>
                <a:cs typeface="Arial" panose="020B0604020202020204" pitchFamily="34" charset="0"/>
              </a:rPr>
              <a:t>ел</a:t>
            </a:r>
            <a:r>
              <a:rPr lang="ru-RU" sz="2100" dirty="0">
                <a:solidFill>
                  <a:srgbClr val="FF0000"/>
                </a:solidFill>
                <a:latin typeface="Arial" panose="020B0604020202020204" pitchFamily="34" charset="0"/>
                <a:cs typeface="Arial" panose="020B0604020202020204" pitchFamily="34" charset="0"/>
              </a:rPr>
              <a:t>ь.</a:t>
            </a:r>
          </a:p>
          <a:p>
            <a:pPr defTabSz="457200"/>
            <a:endParaRPr lang="ru-RU" sz="2100" dirty="0">
              <a:solidFill>
                <a:srgbClr val="000000"/>
              </a:solidFill>
              <a:latin typeface="Arial" panose="020B0604020202020204" pitchFamily="34" charset="0"/>
              <a:cs typeface="Arial" panose="020B0604020202020204" pitchFamily="34" charset="0"/>
            </a:endParaRPr>
          </a:p>
          <a:p>
            <a:pPr defTabSz="457200"/>
            <a:r>
              <a:rPr lang="ru-RU" sz="2100" dirty="0">
                <a:solidFill>
                  <a:srgbClr val="FF0000"/>
                </a:solidFill>
                <a:latin typeface="Arial" panose="020B0604020202020204" pitchFamily="34" charset="0"/>
                <a:cs typeface="Arial" panose="020B0604020202020204" pitchFamily="34" charset="0"/>
              </a:rPr>
              <a:t>Существительные женского рода, единственного числа в именительном падеже, которые оканчиваются на шипящий звук, пишутся с мягким знаком на конце слова. </a:t>
            </a:r>
            <a:r>
              <a:rPr lang="ru-RU" sz="2100" dirty="0">
                <a:solidFill>
                  <a:srgbClr val="000000"/>
                </a:solidFill>
                <a:latin typeface="Arial" panose="020B0604020202020204" pitchFamily="34" charset="0"/>
                <a:cs typeface="Arial" panose="020B0604020202020204" pitchFamily="34" charset="0"/>
              </a:rPr>
              <a:t>Пример: </a:t>
            </a:r>
            <a:r>
              <a:rPr lang="ru-RU" sz="2100" dirty="0">
                <a:solidFill>
                  <a:srgbClr val="008000"/>
                </a:solidFill>
                <a:latin typeface="Arial" panose="020B0604020202020204" pitchFamily="34" charset="0"/>
                <a:cs typeface="Arial" panose="020B0604020202020204" pitchFamily="34" charset="0"/>
              </a:rPr>
              <a:t>ноч</a:t>
            </a:r>
            <a:r>
              <a:rPr lang="ru-RU" sz="2100" dirty="0">
                <a:solidFill>
                  <a:srgbClr val="FF0000"/>
                </a:solidFill>
                <a:latin typeface="Arial" panose="020B0604020202020204" pitchFamily="34" charset="0"/>
                <a:cs typeface="Arial" panose="020B0604020202020204" pitchFamily="34" charset="0"/>
              </a:rPr>
              <a:t>ь, </a:t>
            </a:r>
            <a:r>
              <a:rPr lang="ru-RU" sz="2100" dirty="0">
                <a:solidFill>
                  <a:srgbClr val="008000"/>
                </a:solidFill>
                <a:latin typeface="Arial" panose="020B0604020202020204" pitchFamily="34" charset="0"/>
                <a:cs typeface="Arial" panose="020B0604020202020204" pitchFamily="34" charset="0"/>
              </a:rPr>
              <a:t>брош</a:t>
            </a:r>
            <a:r>
              <a:rPr lang="ru-RU" sz="2100" dirty="0">
                <a:solidFill>
                  <a:srgbClr val="FF0000"/>
                </a:solidFill>
                <a:latin typeface="Arial" panose="020B0604020202020204" pitchFamily="34" charset="0"/>
                <a:cs typeface="Arial" panose="020B0604020202020204" pitchFamily="34" charset="0"/>
              </a:rPr>
              <a:t>ь, </a:t>
            </a:r>
            <a:r>
              <a:rPr lang="ru-RU" sz="2100" dirty="0">
                <a:solidFill>
                  <a:srgbClr val="008000"/>
                </a:solidFill>
                <a:latin typeface="Arial" panose="020B0604020202020204" pitchFamily="34" charset="0"/>
                <a:cs typeface="Arial" panose="020B0604020202020204" pitchFamily="34" charset="0"/>
              </a:rPr>
              <a:t>рож</a:t>
            </a:r>
            <a:r>
              <a:rPr lang="ru-RU" sz="2100" dirty="0">
                <a:solidFill>
                  <a:srgbClr val="FF0000"/>
                </a:solidFill>
                <a:latin typeface="Arial" panose="020B0604020202020204" pitchFamily="34" charset="0"/>
                <a:cs typeface="Arial" panose="020B0604020202020204" pitchFamily="34" charset="0"/>
              </a:rPr>
              <a:t>ь</a:t>
            </a:r>
            <a:r>
              <a:rPr lang="ru-RU" sz="2100" dirty="0">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142409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7FBDFA54-A878-A6A9-A6FF-9BCE7B832539}"/>
              </a:ext>
            </a:extLst>
          </p:cNvPr>
          <p:cNvSpPr/>
          <p:nvPr/>
        </p:nvSpPr>
        <p:spPr>
          <a:xfrm>
            <a:off x="1631046" y="315883"/>
            <a:ext cx="9136707" cy="5735544"/>
          </a:xfrm>
          <a:prstGeom prst="rect">
            <a:avLst/>
          </a:prstGeom>
        </p:spPr>
        <p:txBody>
          <a:bodyPr wrap="square">
            <a:spAutoFit/>
          </a:bodyPr>
          <a:lstStyle/>
          <a:p>
            <a:pPr algn="ctr" defTabSz="457200">
              <a:lnSpc>
                <a:spcPct val="107000"/>
              </a:lnSpc>
              <a:spcAft>
                <a:spcPts val="800"/>
              </a:spcAft>
            </a:pPr>
            <a:r>
              <a:rPr lang="ru-RU" sz="2400" b="1" u="sng" dirty="0">
                <a:ea typeface="Calibri" panose="020F0502020204030204" pitchFamily="34" charset="0"/>
                <a:cs typeface="Times New Roman" panose="02020603050405020304" pitchFamily="18" charset="0"/>
              </a:rPr>
              <a:t>ТВЕРДЫЕ И МЯГКИЕ</a:t>
            </a:r>
          </a:p>
          <a:p>
            <a:pPr defTabSz="457200">
              <a:lnSpc>
                <a:spcPct val="107000"/>
              </a:lnSpc>
              <a:spcAft>
                <a:spcPts val="800"/>
              </a:spcAft>
            </a:pPr>
            <a:endParaRPr lang="ru-RU" sz="2400" b="1" dirty="0">
              <a:solidFill>
                <a:prstClr val="black"/>
              </a:solidFill>
              <a:ea typeface="Calibri" panose="020F0502020204030204" pitchFamily="34" charset="0"/>
              <a:cs typeface="Times New Roman" panose="02020603050405020304" pitchFamily="18" charset="0"/>
            </a:endParaRPr>
          </a:p>
          <a:p>
            <a:pPr defTabSz="457200">
              <a:lnSpc>
                <a:spcPct val="107000"/>
              </a:lnSpc>
              <a:spcAft>
                <a:spcPts val="800"/>
              </a:spcAft>
            </a:pPr>
            <a:r>
              <a:rPr lang="ru-RU" sz="2400" b="1" dirty="0">
                <a:solidFill>
                  <a:prstClr val="black"/>
                </a:solidFill>
                <a:ea typeface="Calibri" panose="020F0502020204030204" pitchFamily="34" charset="0"/>
                <a:cs typeface="Times New Roman" panose="02020603050405020304" pitchFamily="18" charset="0"/>
              </a:rPr>
              <a:t>В зависимости от основы (оканчивается на твердую или мягкую фонему) выделяются твердая (напр. </a:t>
            </a:r>
            <a:r>
              <a:rPr lang="ru-RU" sz="2400" b="1" dirty="0">
                <a:solidFill>
                  <a:srgbClr val="0070C0"/>
                </a:solidFill>
                <a:ea typeface="Calibri" panose="020F0502020204030204" pitchFamily="34" charset="0"/>
                <a:cs typeface="Times New Roman" panose="02020603050405020304" pitchFamily="18" charset="0"/>
              </a:rPr>
              <a:t>страна</a:t>
            </a:r>
            <a:r>
              <a:rPr lang="ru-RU" sz="2400" b="1" dirty="0">
                <a:solidFill>
                  <a:prstClr val="black"/>
                </a:solidFill>
                <a:ea typeface="Calibri" panose="020F0502020204030204" pitchFamily="34" charset="0"/>
                <a:cs typeface="Times New Roman" panose="02020603050405020304" pitchFamily="18" charset="0"/>
              </a:rPr>
              <a:t>) и мягкая (напр. </a:t>
            </a:r>
            <a:r>
              <a:rPr lang="ru-RU" sz="2400" b="1" dirty="0">
                <a:solidFill>
                  <a:srgbClr val="0070C0"/>
                </a:solidFill>
                <a:ea typeface="Calibri" panose="020F0502020204030204" pitchFamily="34" charset="0"/>
                <a:cs typeface="Times New Roman" panose="02020603050405020304" pitchFamily="18" charset="0"/>
              </a:rPr>
              <a:t>земля</a:t>
            </a:r>
            <a:r>
              <a:rPr lang="ru-RU" sz="2400" b="1" dirty="0">
                <a:solidFill>
                  <a:prstClr val="black"/>
                </a:solidFill>
                <a:ea typeface="Calibri" panose="020F0502020204030204" pitchFamily="34" charset="0"/>
                <a:cs typeface="Times New Roman" panose="02020603050405020304" pitchFamily="18" charset="0"/>
              </a:rPr>
              <a:t>, армия) разновидности склонения. </a:t>
            </a:r>
            <a:r>
              <a:rPr lang="ru-RU" sz="2400" b="1" dirty="0">
                <a:solidFill>
                  <a:srgbClr val="FF0000"/>
                </a:solidFill>
                <a:ea typeface="Calibri" panose="020F0502020204030204" pitchFamily="34" charset="0"/>
                <a:cs typeface="Times New Roman" panose="02020603050405020304" pitchFamily="18" charset="0"/>
              </a:rPr>
              <a:t>Эти отличия – графические</a:t>
            </a:r>
            <a:r>
              <a:rPr lang="ru-RU" sz="2400" b="1" dirty="0">
                <a:solidFill>
                  <a:prstClr val="black"/>
                </a:solidFill>
                <a:ea typeface="Calibri" panose="020F0502020204030204" pitchFamily="34" charset="0"/>
                <a:cs typeface="Times New Roman" panose="02020603050405020304" pitchFamily="18" charset="0"/>
              </a:rPr>
              <a:t>, состав окончаний одинаков:</a:t>
            </a:r>
          </a:p>
          <a:p>
            <a:pPr defTabSz="457200">
              <a:lnSpc>
                <a:spcPct val="107000"/>
              </a:lnSpc>
              <a:spcAft>
                <a:spcPts val="800"/>
              </a:spcAft>
            </a:pPr>
            <a:endParaRPr lang="ru-RU" sz="2400" b="1" dirty="0">
              <a:solidFill>
                <a:prstClr val="black"/>
              </a:solidFill>
              <a:ea typeface="Calibri" panose="020F0502020204030204" pitchFamily="34" charset="0"/>
              <a:cs typeface="Times New Roman" panose="02020603050405020304" pitchFamily="18" charset="0"/>
            </a:endParaRPr>
          </a:p>
          <a:p>
            <a:pPr defTabSz="457200">
              <a:lnSpc>
                <a:spcPct val="107000"/>
              </a:lnSpc>
              <a:spcAft>
                <a:spcPts val="800"/>
              </a:spcAft>
            </a:pPr>
            <a:r>
              <a:rPr lang="ru-RU" sz="2400" dirty="0">
                <a:solidFill>
                  <a:prstClr val="black"/>
                </a:solidFill>
                <a:ea typeface="Calibri" panose="020F0502020204030204" pitchFamily="34" charset="0"/>
                <a:cs typeface="Times New Roman" panose="02020603050405020304" pitchFamily="18" charset="0"/>
              </a:rPr>
              <a:t>И.(1) </a:t>
            </a:r>
            <a:r>
              <a:rPr lang="ru-RU" sz="2400" b="1" dirty="0">
                <a:solidFill>
                  <a:prstClr val="black"/>
                </a:solidFill>
                <a:ea typeface="Calibri" panose="020F0502020204030204" pitchFamily="34" charset="0"/>
                <a:cs typeface="Times New Roman" panose="02020603050405020304" pitchFamily="18" charset="0"/>
              </a:rPr>
              <a:t>стран-</a:t>
            </a:r>
            <a:r>
              <a:rPr lang="ru-RU" sz="2400" b="1" dirty="0">
                <a:solidFill>
                  <a:srgbClr val="FF0000"/>
                </a:solidFill>
                <a:ea typeface="Calibri" panose="020F0502020204030204" pitchFamily="34" charset="0"/>
                <a:cs typeface="Times New Roman" panose="02020603050405020304" pitchFamily="18" charset="0"/>
              </a:rPr>
              <a:t>а</a:t>
            </a:r>
            <a:r>
              <a:rPr lang="ru-RU" sz="2400" b="1" dirty="0">
                <a:solidFill>
                  <a:prstClr val="black"/>
                </a:solidFill>
                <a:ea typeface="Calibri" panose="020F0502020204030204" pitchFamily="34" charset="0"/>
                <a:cs typeface="Times New Roman" panose="02020603050405020304" pitchFamily="18" charset="0"/>
              </a:rPr>
              <a:t> </a:t>
            </a:r>
            <a:r>
              <a:rPr lang="ru-RU" sz="2400" b="1" dirty="0" err="1">
                <a:solidFill>
                  <a:prstClr val="black"/>
                </a:solidFill>
                <a:ea typeface="Calibri" panose="020F0502020204030204" pitchFamily="34" charset="0"/>
                <a:cs typeface="Times New Roman" panose="02020603050405020304" pitchFamily="18" charset="0"/>
              </a:rPr>
              <a:t>земл</a:t>
            </a:r>
            <a:r>
              <a:rPr lang="ru-RU" sz="2400" b="1" dirty="0">
                <a:solidFill>
                  <a:prstClr val="black"/>
                </a:solidFill>
                <a:ea typeface="Calibri" panose="020F0502020204030204" pitchFamily="34" charset="0"/>
                <a:cs typeface="Times New Roman" panose="02020603050405020304" pitchFamily="18" charset="0"/>
              </a:rPr>
              <a:t>-</a:t>
            </a:r>
            <a:r>
              <a:rPr lang="ru-RU" sz="2400" b="1" dirty="0">
                <a:solidFill>
                  <a:srgbClr val="FF0000"/>
                </a:solidFill>
                <a:ea typeface="Calibri" panose="020F0502020204030204" pitchFamily="34" charset="0"/>
                <a:cs typeface="Times New Roman" panose="02020603050405020304" pitchFamily="18" charset="0"/>
              </a:rPr>
              <a:t>я</a:t>
            </a:r>
            <a:r>
              <a:rPr lang="ru-RU" sz="2400" b="1" dirty="0">
                <a:solidFill>
                  <a:prstClr val="black"/>
                </a:solidFill>
                <a:ea typeface="Calibri" panose="020F0502020204030204" pitchFamily="34" charset="0"/>
                <a:cs typeface="Times New Roman" panose="02020603050405020304" pitchFamily="18" charset="0"/>
              </a:rPr>
              <a:t> → </a:t>
            </a:r>
            <a:r>
              <a:rPr lang="cs-CZ" sz="2400" b="1" dirty="0">
                <a:solidFill>
                  <a:prstClr val="black"/>
                </a:solidFill>
                <a:ea typeface="Calibri" panose="020F0502020204030204" pitchFamily="34" charset="0"/>
                <a:cs typeface="Times New Roman" panose="02020603050405020304" pitchFamily="18" charset="0"/>
              </a:rPr>
              <a:t>stran-</a:t>
            </a:r>
            <a:r>
              <a:rPr lang="cs-CZ" sz="2400" b="1" dirty="0">
                <a:solidFill>
                  <a:srgbClr val="FF0000"/>
                </a:solidFill>
                <a:ea typeface="Calibri" panose="020F0502020204030204" pitchFamily="34" charset="0"/>
                <a:cs typeface="Times New Roman" panose="02020603050405020304" pitchFamily="18" charset="0"/>
              </a:rPr>
              <a:t>a</a:t>
            </a:r>
            <a:r>
              <a:rPr lang="cs-CZ" sz="2400" b="1" dirty="0">
                <a:solidFill>
                  <a:prstClr val="black"/>
                </a:solidFill>
                <a:ea typeface="Calibri" panose="020F0502020204030204" pitchFamily="34" charset="0"/>
                <a:cs typeface="Times New Roman" panose="02020603050405020304" pitchFamily="18" charset="0"/>
              </a:rPr>
              <a:t> </a:t>
            </a:r>
            <a:r>
              <a:rPr lang="cs-CZ" sz="2400" b="1" dirty="0" err="1">
                <a:solidFill>
                  <a:prstClr val="black"/>
                </a:solidFill>
                <a:ea typeface="Calibri" panose="020F0502020204030204" pitchFamily="34" charset="0"/>
                <a:cs typeface="Times New Roman" panose="02020603050405020304" pitchFamily="18" charset="0"/>
              </a:rPr>
              <a:t>zeml</a:t>
            </a:r>
            <a:r>
              <a:rPr lang="cs-CZ" sz="2400" b="1" dirty="0">
                <a:solidFill>
                  <a:prstClr val="black"/>
                </a:solidFill>
                <a:ea typeface="Calibri" panose="020F0502020204030204" pitchFamily="34" charset="0"/>
                <a:cs typeface="Times New Roman" panose="02020603050405020304" pitchFamily="18" charset="0"/>
              </a:rPr>
              <a:t>’-</a:t>
            </a:r>
            <a:r>
              <a:rPr lang="cs-CZ" sz="2400" b="1" dirty="0">
                <a:solidFill>
                  <a:srgbClr val="FF0000"/>
                </a:solidFill>
                <a:ea typeface="Calibri" panose="020F0502020204030204" pitchFamily="34" charset="0"/>
                <a:cs typeface="Times New Roman" panose="02020603050405020304" pitchFamily="18" charset="0"/>
              </a:rPr>
              <a:t>a</a:t>
            </a:r>
            <a:endParaRPr lang="ru-RU" sz="2400" b="1" dirty="0">
              <a:solidFill>
                <a:srgbClr val="FF0000"/>
              </a:solidFill>
              <a:ea typeface="Calibri" panose="020F0502020204030204" pitchFamily="34" charset="0"/>
              <a:cs typeface="Times New Roman" panose="02020603050405020304" pitchFamily="18" charset="0"/>
            </a:endParaRPr>
          </a:p>
          <a:p>
            <a:pPr defTabSz="457200">
              <a:lnSpc>
                <a:spcPct val="107000"/>
              </a:lnSpc>
              <a:spcAft>
                <a:spcPts val="800"/>
              </a:spcAft>
            </a:pPr>
            <a:r>
              <a:rPr lang="ru-RU" sz="2400" dirty="0">
                <a:solidFill>
                  <a:prstClr val="black"/>
                </a:solidFill>
                <a:ea typeface="Calibri" panose="020F0502020204030204" pitchFamily="34" charset="0"/>
                <a:cs typeface="Times New Roman" panose="02020603050405020304" pitchFamily="18" charset="0"/>
              </a:rPr>
              <a:t>Т. (7) </a:t>
            </a:r>
            <a:r>
              <a:rPr lang="ru-RU" sz="2400" b="1" dirty="0">
                <a:solidFill>
                  <a:prstClr val="black"/>
                </a:solidFill>
                <a:ea typeface="Calibri" panose="020F0502020204030204" pitchFamily="34" charset="0"/>
                <a:cs typeface="Times New Roman" panose="02020603050405020304" pitchFamily="18" charset="0"/>
              </a:rPr>
              <a:t>стран-</a:t>
            </a:r>
            <a:r>
              <a:rPr lang="ru-RU" sz="2400" b="1" dirty="0">
                <a:solidFill>
                  <a:srgbClr val="FF0000"/>
                </a:solidFill>
                <a:ea typeface="Calibri" panose="020F0502020204030204" pitchFamily="34" charset="0"/>
                <a:cs typeface="Times New Roman" panose="02020603050405020304" pitchFamily="18" charset="0"/>
              </a:rPr>
              <a:t>ой</a:t>
            </a:r>
            <a:r>
              <a:rPr lang="ru-RU" sz="2400" b="1" dirty="0">
                <a:solidFill>
                  <a:prstClr val="black"/>
                </a:solidFill>
                <a:ea typeface="Calibri" panose="020F0502020204030204" pitchFamily="34" charset="0"/>
                <a:cs typeface="Times New Roman" panose="02020603050405020304" pitchFamily="18" charset="0"/>
              </a:rPr>
              <a:t> </a:t>
            </a:r>
            <a:r>
              <a:rPr lang="ru-RU" sz="2400" b="1" dirty="0" err="1">
                <a:solidFill>
                  <a:prstClr val="black"/>
                </a:solidFill>
                <a:ea typeface="Calibri" panose="020F0502020204030204" pitchFamily="34" charset="0"/>
                <a:cs typeface="Times New Roman" panose="02020603050405020304" pitchFamily="18" charset="0"/>
              </a:rPr>
              <a:t>земл-</a:t>
            </a:r>
            <a:r>
              <a:rPr lang="ru-RU" sz="2400" b="1" dirty="0" err="1">
                <a:solidFill>
                  <a:srgbClr val="FF0000"/>
                </a:solidFill>
                <a:ea typeface="Calibri" panose="020F0502020204030204" pitchFamily="34" charset="0"/>
                <a:cs typeface="Times New Roman" panose="02020603050405020304" pitchFamily="18" charset="0"/>
              </a:rPr>
              <a:t>ёй</a:t>
            </a:r>
            <a:r>
              <a:rPr lang="ru-RU" sz="2400" b="1" dirty="0">
                <a:solidFill>
                  <a:prstClr val="black"/>
                </a:solidFill>
                <a:ea typeface="Calibri" panose="020F0502020204030204" pitchFamily="34" charset="0"/>
                <a:cs typeface="Times New Roman" panose="02020603050405020304" pitchFamily="18" charset="0"/>
              </a:rPr>
              <a:t> → </a:t>
            </a:r>
            <a:r>
              <a:rPr lang="cs-CZ" sz="2400" b="1" dirty="0">
                <a:solidFill>
                  <a:prstClr val="black"/>
                </a:solidFill>
                <a:ea typeface="Calibri" panose="020F0502020204030204" pitchFamily="34" charset="0"/>
                <a:cs typeface="Times New Roman" panose="02020603050405020304" pitchFamily="18" charset="0"/>
              </a:rPr>
              <a:t>stran-</a:t>
            </a:r>
            <a:r>
              <a:rPr lang="cs-CZ" sz="2400" b="1" dirty="0">
                <a:solidFill>
                  <a:srgbClr val="FF0000"/>
                </a:solidFill>
                <a:ea typeface="Calibri" panose="020F0502020204030204" pitchFamily="34" charset="0"/>
                <a:cs typeface="Times New Roman" panose="02020603050405020304" pitchFamily="18" charset="0"/>
              </a:rPr>
              <a:t>oj</a:t>
            </a:r>
            <a:r>
              <a:rPr lang="cs-CZ" sz="2400" b="1" dirty="0">
                <a:solidFill>
                  <a:prstClr val="black"/>
                </a:solidFill>
                <a:ea typeface="Calibri" panose="020F0502020204030204" pitchFamily="34" charset="0"/>
                <a:cs typeface="Times New Roman" panose="02020603050405020304" pitchFamily="18" charset="0"/>
              </a:rPr>
              <a:t> </a:t>
            </a:r>
            <a:r>
              <a:rPr lang="cs-CZ" sz="2400" b="1" dirty="0" err="1">
                <a:solidFill>
                  <a:prstClr val="black"/>
                </a:solidFill>
                <a:ea typeface="Calibri" panose="020F0502020204030204" pitchFamily="34" charset="0"/>
                <a:cs typeface="Times New Roman" panose="02020603050405020304" pitchFamily="18" charset="0"/>
              </a:rPr>
              <a:t>zeml</a:t>
            </a:r>
            <a:r>
              <a:rPr lang="cs-CZ" sz="2400" b="1" dirty="0">
                <a:solidFill>
                  <a:prstClr val="black"/>
                </a:solidFill>
                <a:ea typeface="Calibri" panose="020F0502020204030204" pitchFamily="34" charset="0"/>
                <a:cs typeface="Times New Roman" panose="02020603050405020304" pitchFamily="18" charset="0"/>
              </a:rPr>
              <a:t>’-</a:t>
            </a:r>
            <a:r>
              <a:rPr lang="cs-CZ" sz="2400" b="1" dirty="0">
                <a:solidFill>
                  <a:srgbClr val="FF0000"/>
                </a:solidFill>
                <a:ea typeface="Calibri" panose="020F0502020204030204" pitchFamily="34" charset="0"/>
                <a:cs typeface="Times New Roman" panose="02020603050405020304" pitchFamily="18" charset="0"/>
              </a:rPr>
              <a:t>oj</a:t>
            </a:r>
            <a:endParaRPr lang="ru-RU" sz="2400" b="1" dirty="0">
              <a:solidFill>
                <a:srgbClr val="FF0000"/>
              </a:solidFill>
              <a:ea typeface="Calibri" panose="020F0502020204030204" pitchFamily="34" charset="0"/>
              <a:cs typeface="Times New Roman" panose="02020603050405020304" pitchFamily="18" charset="0"/>
            </a:endParaRPr>
          </a:p>
          <a:p>
            <a:pPr defTabSz="457200">
              <a:lnSpc>
                <a:spcPct val="107000"/>
              </a:lnSpc>
              <a:spcAft>
                <a:spcPts val="800"/>
              </a:spcAft>
            </a:pPr>
            <a:endParaRPr lang="ru-RU" sz="2400" b="1" dirty="0">
              <a:solidFill>
                <a:srgbClr val="FF0000"/>
              </a:solidFill>
              <a:ea typeface="Calibri" panose="020F0502020204030204" pitchFamily="34" charset="0"/>
              <a:cs typeface="Times New Roman" panose="02020603050405020304" pitchFamily="18" charset="0"/>
            </a:endParaRPr>
          </a:p>
          <a:p>
            <a:pPr defTabSz="457200">
              <a:lnSpc>
                <a:spcPct val="107000"/>
              </a:lnSpc>
              <a:spcAft>
                <a:spcPts val="800"/>
              </a:spcAft>
            </a:pPr>
            <a:r>
              <a:rPr lang="cs-CZ" sz="2000" dirty="0">
                <a:ea typeface="Calibri" panose="020F0502020204030204" pitchFamily="34" charset="0"/>
                <a:cs typeface="Times New Roman" panose="02020603050405020304" pitchFamily="18" charset="0"/>
              </a:rPr>
              <a:t>Z gramatického hlediska mají obě slova v daných pádech stejnou koncovku. Rozdíl je jen grafický: po tvrdé souhlásce se píše písmeno </a:t>
            </a:r>
            <a:r>
              <a:rPr lang="bg-BG" sz="2000" dirty="0">
                <a:ea typeface="Calibri" panose="020F0502020204030204" pitchFamily="34" charset="0"/>
                <a:cs typeface="Times New Roman" panose="02020603050405020304" pitchFamily="18" charset="0"/>
              </a:rPr>
              <a:t>а / ой, </a:t>
            </a:r>
            <a:r>
              <a:rPr lang="cs-CZ" sz="2000" dirty="0">
                <a:ea typeface="Calibri" panose="020F0502020204030204" pitchFamily="34" charset="0"/>
                <a:cs typeface="Times New Roman" panose="02020603050405020304" pitchFamily="18" charset="0"/>
              </a:rPr>
              <a:t>zatímco po měkké souhlásce se píše písmeno </a:t>
            </a:r>
            <a:r>
              <a:rPr lang="bg-BG" sz="2000" dirty="0">
                <a:ea typeface="Calibri" panose="020F0502020204030204" pitchFamily="34" charset="0"/>
                <a:cs typeface="Times New Roman" panose="02020603050405020304" pitchFamily="18" charset="0"/>
              </a:rPr>
              <a:t>я / ей</a:t>
            </a:r>
            <a:r>
              <a:rPr lang="cs-CZ" sz="2000" dirty="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0392664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30F7F897-B681-421B-E7A3-98B6CED1C191}"/>
              </a:ext>
            </a:extLst>
          </p:cNvPr>
          <p:cNvSpPr/>
          <p:nvPr/>
        </p:nvSpPr>
        <p:spPr>
          <a:xfrm>
            <a:off x="566765" y="201718"/>
            <a:ext cx="11337059" cy="6171882"/>
          </a:xfrm>
          <a:prstGeom prst="rect">
            <a:avLst/>
          </a:prstGeom>
        </p:spPr>
        <p:txBody>
          <a:bodyPr wrap="square">
            <a:spAutoFit/>
          </a:bodyPr>
          <a:lstStyle/>
          <a:p>
            <a:pPr defTabSz="457200">
              <a:lnSpc>
                <a:spcPct val="107000"/>
              </a:lnSpc>
              <a:spcAft>
                <a:spcPts val="800"/>
              </a:spcAft>
            </a:pPr>
            <a:r>
              <a:rPr lang="ru-RU" sz="2400" b="1" u="sng" dirty="0">
                <a:solidFill>
                  <a:srgbClr val="FF0000"/>
                </a:solidFill>
                <a:highlight>
                  <a:srgbClr val="FFFF00"/>
                </a:highlight>
                <a:ea typeface="Calibri" panose="020F0502020204030204" pitchFamily="34" charset="0"/>
                <a:cs typeface="Times New Roman" panose="02020603050405020304" pitchFamily="18" charset="0"/>
              </a:rPr>
              <a:t>ОДУШЕВЛЕННОСТЬ</a:t>
            </a:r>
            <a:r>
              <a:rPr lang="ru-RU" sz="2400" b="1" dirty="0">
                <a:solidFill>
                  <a:srgbClr val="FF0000"/>
                </a:solidFill>
                <a:highlight>
                  <a:srgbClr val="FFFF00"/>
                </a:highlight>
                <a:ea typeface="Calibri" panose="020F0502020204030204" pitchFamily="34" charset="0"/>
                <a:cs typeface="Times New Roman" panose="02020603050405020304" pitchFamily="18" charset="0"/>
              </a:rPr>
              <a:t> проявляется в РЯ во всех родах</a:t>
            </a:r>
            <a:r>
              <a:rPr lang="ru-RU" sz="2400" b="1" dirty="0">
                <a:solidFill>
                  <a:srgbClr val="FF0000"/>
                </a:solidFill>
                <a:ea typeface="Calibri" panose="020F0502020204030204" pitchFamily="34" charset="0"/>
                <a:cs typeface="Times New Roman" panose="02020603050405020304" pitchFamily="18" charset="0"/>
              </a:rPr>
              <a:t> в винительном падеже множественного числа, у мужского рода также в единственном числе!</a:t>
            </a:r>
          </a:p>
          <a:p>
            <a:pPr defTabSz="457200">
              <a:lnSpc>
                <a:spcPct val="107000"/>
              </a:lnSpc>
              <a:spcAft>
                <a:spcPts val="800"/>
              </a:spcAft>
            </a:pPr>
            <a:endParaRPr lang="cs-CZ" sz="2400" dirty="0">
              <a:solidFill>
                <a:prstClr val="black"/>
              </a:solidFill>
              <a:ea typeface="Calibri" panose="020F0502020204030204" pitchFamily="34" charset="0"/>
              <a:cs typeface="Times New Roman" panose="02020603050405020304" pitchFamily="18" charset="0"/>
            </a:endParaRPr>
          </a:p>
          <a:p>
            <a:pPr marL="342900" indent="-342900" defTabSz="457200">
              <a:lnSpc>
                <a:spcPct val="107000"/>
              </a:lnSpc>
              <a:spcAft>
                <a:spcPts val="800"/>
              </a:spcAft>
              <a:buFont typeface="Arial" panose="020B0604020202020204" pitchFamily="34" charset="0"/>
              <a:buChar char="•"/>
            </a:pPr>
            <a:r>
              <a:rPr lang="ru-RU" sz="2400" b="1" dirty="0">
                <a:solidFill>
                  <a:prstClr val="black"/>
                </a:solidFill>
                <a:ea typeface="Calibri" panose="020F0502020204030204" pitchFamily="34" charset="0"/>
                <a:cs typeface="Times New Roman" panose="02020603050405020304" pitchFamily="18" charset="0"/>
              </a:rPr>
              <a:t>Это дом, дома, друг, друзья. Я вижу дом, дома, </a:t>
            </a:r>
            <a:r>
              <a:rPr lang="ru-RU" sz="2400" b="1" dirty="0">
                <a:solidFill>
                  <a:srgbClr val="FF0000"/>
                </a:solidFill>
                <a:ea typeface="Calibri" panose="020F0502020204030204" pitchFamily="34" charset="0"/>
                <a:cs typeface="Times New Roman" panose="02020603050405020304" pitchFamily="18" charset="0"/>
              </a:rPr>
              <a:t>друга</a:t>
            </a:r>
            <a:r>
              <a:rPr lang="ru-RU" sz="2400" b="1" dirty="0">
                <a:solidFill>
                  <a:prstClr val="black"/>
                </a:solidFill>
                <a:ea typeface="Calibri" panose="020F0502020204030204" pitchFamily="34" charset="0"/>
                <a:cs typeface="Times New Roman" panose="02020603050405020304" pitchFamily="18" charset="0"/>
              </a:rPr>
              <a:t>, </a:t>
            </a:r>
            <a:r>
              <a:rPr lang="ru-RU" sz="2400" b="1" dirty="0">
                <a:solidFill>
                  <a:srgbClr val="FF0000"/>
                </a:solidFill>
                <a:ea typeface="Calibri" panose="020F0502020204030204" pitchFamily="34" charset="0"/>
                <a:cs typeface="Times New Roman" panose="02020603050405020304" pitchFamily="18" charset="0"/>
              </a:rPr>
              <a:t>друзей</a:t>
            </a:r>
            <a:r>
              <a:rPr lang="ru-RU" sz="2400" b="1" dirty="0">
                <a:solidFill>
                  <a:prstClr val="black"/>
                </a:solidFill>
                <a:ea typeface="Calibri" panose="020F0502020204030204" pitchFamily="34" charset="0"/>
                <a:cs typeface="Times New Roman" panose="02020603050405020304" pitchFamily="18" charset="0"/>
              </a:rPr>
              <a:t>.</a:t>
            </a:r>
            <a:endParaRPr lang="cs-CZ" sz="2400" dirty="0">
              <a:solidFill>
                <a:prstClr val="black"/>
              </a:solidFill>
              <a:ea typeface="Calibri" panose="020F0502020204030204" pitchFamily="34" charset="0"/>
              <a:cs typeface="Times New Roman" panose="02020603050405020304" pitchFamily="18" charset="0"/>
            </a:endParaRPr>
          </a:p>
          <a:p>
            <a:pPr marL="342900" indent="-342900" defTabSz="457200">
              <a:lnSpc>
                <a:spcPct val="107000"/>
              </a:lnSpc>
              <a:spcAft>
                <a:spcPts val="800"/>
              </a:spcAft>
              <a:buFont typeface="Arial" panose="020B0604020202020204" pitchFamily="34" charset="0"/>
              <a:buChar char="•"/>
            </a:pPr>
            <a:r>
              <a:rPr lang="ru-RU" sz="2400" b="1" dirty="0">
                <a:solidFill>
                  <a:prstClr val="black"/>
                </a:solidFill>
                <a:ea typeface="Calibri" panose="020F0502020204030204" pitchFamily="34" charset="0"/>
                <a:cs typeface="Times New Roman" panose="02020603050405020304" pitchFamily="18" charset="0"/>
              </a:rPr>
              <a:t>Это окно, окна, лицо, лица. Я вижу окно, лицо, окна (официальных) </a:t>
            </a:r>
            <a:r>
              <a:rPr lang="ru-RU" sz="2400" b="1" dirty="0">
                <a:solidFill>
                  <a:srgbClr val="FF0000"/>
                </a:solidFill>
                <a:ea typeface="Calibri" panose="020F0502020204030204" pitchFamily="34" charset="0"/>
                <a:cs typeface="Times New Roman" panose="02020603050405020304" pitchFamily="18" charset="0"/>
              </a:rPr>
              <a:t>лиц</a:t>
            </a:r>
            <a:r>
              <a:rPr lang="ru-RU" sz="2400" b="1" dirty="0">
                <a:solidFill>
                  <a:prstClr val="black"/>
                </a:solidFill>
                <a:ea typeface="Calibri" panose="020F0502020204030204" pitchFamily="34" charset="0"/>
                <a:cs typeface="Times New Roman" panose="02020603050405020304" pitchFamily="18" charset="0"/>
              </a:rPr>
              <a:t>.</a:t>
            </a:r>
            <a:endParaRPr lang="cs-CZ" sz="2400" dirty="0">
              <a:solidFill>
                <a:prstClr val="black"/>
              </a:solidFill>
              <a:ea typeface="Calibri" panose="020F0502020204030204" pitchFamily="34" charset="0"/>
              <a:cs typeface="Times New Roman" panose="02020603050405020304" pitchFamily="18" charset="0"/>
            </a:endParaRPr>
          </a:p>
          <a:p>
            <a:pPr marL="342900" indent="-342900" defTabSz="457200">
              <a:buFont typeface="Arial" panose="020B0604020202020204" pitchFamily="34" charset="0"/>
              <a:buChar char="•"/>
            </a:pPr>
            <a:r>
              <a:rPr lang="ru-RU" sz="2400" b="1" dirty="0">
                <a:solidFill>
                  <a:prstClr val="black"/>
                </a:solidFill>
                <a:ea typeface="Calibri" panose="020F0502020204030204" pitchFamily="34" charset="0"/>
                <a:cs typeface="Times New Roman" panose="02020603050405020304" pitchFamily="18" charset="0"/>
              </a:rPr>
              <a:t>Это гора, горы, студентка, студентки, тетрадь, тетради, мышь, мыши. Я вижу гору, горы, студентку, </a:t>
            </a:r>
            <a:r>
              <a:rPr lang="ru-RU" sz="2400" b="1" dirty="0">
                <a:solidFill>
                  <a:srgbClr val="FF0000"/>
                </a:solidFill>
                <a:ea typeface="Calibri" panose="020F0502020204030204" pitchFamily="34" charset="0"/>
                <a:cs typeface="Times New Roman" panose="02020603050405020304" pitchFamily="18" charset="0"/>
              </a:rPr>
              <a:t>студенток</a:t>
            </a:r>
            <a:r>
              <a:rPr lang="ru-RU" sz="2400" b="1" dirty="0">
                <a:solidFill>
                  <a:prstClr val="black"/>
                </a:solidFill>
                <a:ea typeface="Calibri" panose="020F0502020204030204" pitchFamily="34" charset="0"/>
                <a:cs typeface="Times New Roman" panose="02020603050405020304" pitchFamily="18" charset="0"/>
              </a:rPr>
              <a:t>, тетрадь, тетради, мышь, </a:t>
            </a:r>
            <a:r>
              <a:rPr lang="ru-RU" sz="2400" b="1" dirty="0">
                <a:solidFill>
                  <a:srgbClr val="FF0000"/>
                </a:solidFill>
                <a:ea typeface="Calibri" panose="020F0502020204030204" pitchFamily="34" charset="0"/>
                <a:cs typeface="Times New Roman" panose="02020603050405020304" pitchFamily="18" charset="0"/>
              </a:rPr>
              <a:t>мышей</a:t>
            </a:r>
            <a:r>
              <a:rPr lang="ru-RU" sz="2400" b="1" dirty="0">
                <a:solidFill>
                  <a:prstClr val="black"/>
                </a:solidFill>
                <a:ea typeface="Calibri" panose="020F0502020204030204" pitchFamily="34" charset="0"/>
                <a:cs typeface="Times New Roman" panose="02020603050405020304" pitchFamily="18" charset="0"/>
              </a:rPr>
              <a:t>.</a:t>
            </a:r>
            <a:endParaRPr lang="cs-CZ" sz="2400" b="1" dirty="0">
              <a:solidFill>
                <a:prstClr val="black"/>
              </a:solidFill>
              <a:ea typeface="Calibri" panose="020F0502020204030204" pitchFamily="34" charset="0"/>
              <a:cs typeface="Times New Roman" panose="02020603050405020304" pitchFamily="18" charset="0"/>
            </a:endParaRPr>
          </a:p>
          <a:p>
            <a:pPr marL="342900" indent="-342900" defTabSz="457200">
              <a:buFont typeface="Arial" panose="020B0604020202020204" pitchFamily="34" charset="0"/>
              <a:buChar char="•"/>
            </a:pPr>
            <a:endParaRPr lang="cs-CZ" sz="2400" b="1" dirty="0">
              <a:solidFill>
                <a:prstClr val="black"/>
              </a:solidFill>
              <a:latin typeface="Tw Cen MT" panose="020B0602020104020603"/>
              <a:ea typeface="Calibri" panose="020F0502020204030204" pitchFamily="34" charset="0"/>
              <a:cs typeface="Times New Roman" panose="02020603050405020304" pitchFamily="18" charset="0"/>
            </a:endParaRPr>
          </a:p>
          <a:p>
            <a:pPr marL="342900" indent="-342900" defTabSz="457200">
              <a:buFont typeface="Wingdings" panose="05000000000000000000" pitchFamily="2" charset="2"/>
              <a:buChar char="q"/>
            </a:pPr>
            <a:r>
              <a:rPr lang="ru-RU" sz="2400" b="1" dirty="0">
                <a:solidFill>
                  <a:prstClr val="black"/>
                </a:solidFill>
                <a:latin typeface="Tw Cen MT" panose="020B0602020104020603"/>
                <a:ea typeface="Calibri" panose="020F0502020204030204" pitchFamily="34" charset="0"/>
                <a:cs typeface="Times New Roman" panose="02020603050405020304" pitchFamily="18" charset="0"/>
              </a:rPr>
              <a:t>У одушевленных </a:t>
            </a:r>
            <a:r>
              <a:rPr lang="ru-RU" sz="2400" b="1" dirty="0" err="1">
                <a:solidFill>
                  <a:prstClr val="black"/>
                </a:solidFill>
                <a:latin typeface="Tw Cen MT" panose="020B0602020104020603"/>
                <a:ea typeface="Calibri" panose="020F0502020204030204" pitchFamily="34" charset="0"/>
                <a:cs typeface="Times New Roman" panose="02020603050405020304" pitchFamily="18" charset="0"/>
              </a:rPr>
              <a:t>Вин.п</a:t>
            </a:r>
            <a:r>
              <a:rPr lang="ru-RU" sz="2400" b="1" dirty="0">
                <a:solidFill>
                  <a:prstClr val="black"/>
                </a:solidFill>
                <a:latin typeface="Tw Cen MT" panose="020B0602020104020603"/>
                <a:ea typeface="Calibri" panose="020F0502020204030204" pitchFamily="34" charset="0"/>
                <a:cs typeface="Times New Roman" panose="02020603050405020304" pitchFamily="18" charset="0"/>
              </a:rPr>
              <a:t>. (4) = </a:t>
            </a:r>
            <a:r>
              <a:rPr lang="ru-RU" sz="2400" b="1" dirty="0" err="1">
                <a:solidFill>
                  <a:prstClr val="black"/>
                </a:solidFill>
                <a:latin typeface="Tw Cen MT" panose="020B0602020104020603"/>
                <a:ea typeface="Calibri" panose="020F0502020204030204" pitchFamily="34" charset="0"/>
                <a:cs typeface="Times New Roman" panose="02020603050405020304" pitchFamily="18" charset="0"/>
              </a:rPr>
              <a:t>Род.п</a:t>
            </a:r>
            <a:r>
              <a:rPr lang="ru-RU" sz="2400" b="1" dirty="0">
                <a:solidFill>
                  <a:prstClr val="black"/>
                </a:solidFill>
                <a:latin typeface="Tw Cen MT" panose="020B0602020104020603"/>
                <a:ea typeface="Calibri" panose="020F0502020204030204" pitchFamily="34" charset="0"/>
                <a:cs typeface="Times New Roman" panose="02020603050405020304" pitchFamily="18" charset="0"/>
              </a:rPr>
              <a:t>. (2)</a:t>
            </a:r>
          </a:p>
          <a:p>
            <a:pPr marL="342900" indent="-342900" defTabSz="457200">
              <a:buFont typeface="Wingdings" panose="05000000000000000000" pitchFamily="2" charset="2"/>
              <a:buChar char="q"/>
            </a:pPr>
            <a:r>
              <a:rPr lang="ru-RU" sz="2400" b="1" dirty="0">
                <a:solidFill>
                  <a:prstClr val="black"/>
                </a:solidFill>
                <a:latin typeface="Tw Cen MT" panose="020B0602020104020603"/>
                <a:ea typeface="Calibri" panose="020F0502020204030204" pitchFamily="34" charset="0"/>
                <a:cs typeface="Times New Roman" panose="02020603050405020304" pitchFamily="18" charset="0"/>
              </a:rPr>
              <a:t>У неодушевленных </a:t>
            </a:r>
            <a:r>
              <a:rPr lang="ru-RU" sz="2400" b="1" dirty="0" err="1">
                <a:solidFill>
                  <a:prstClr val="black"/>
                </a:solidFill>
                <a:latin typeface="Tw Cen MT" panose="020B0602020104020603"/>
                <a:ea typeface="Calibri" panose="020F0502020204030204" pitchFamily="34" charset="0"/>
                <a:cs typeface="Times New Roman" panose="02020603050405020304" pitchFamily="18" charset="0"/>
              </a:rPr>
              <a:t>Вин.п</a:t>
            </a:r>
            <a:r>
              <a:rPr lang="ru-RU" sz="2400" b="1" dirty="0">
                <a:solidFill>
                  <a:prstClr val="black"/>
                </a:solidFill>
                <a:latin typeface="Tw Cen MT" panose="020B0602020104020603"/>
                <a:ea typeface="Calibri" panose="020F0502020204030204" pitchFamily="34" charset="0"/>
                <a:cs typeface="Times New Roman" panose="02020603050405020304" pitchFamily="18" charset="0"/>
              </a:rPr>
              <a:t>. (4) = </a:t>
            </a:r>
            <a:r>
              <a:rPr lang="ru-RU" sz="2400" b="1" dirty="0" err="1">
                <a:solidFill>
                  <a:prstClr val="black"/>
                </a:solidFill>
                <a:latin typeface="Tw Cen MT" panose="020B0602020104020603"/>
                <a:ea typeface="Calibri" panose="020F0502020204030204" pitchFamily="34" charset="0"/>
                <a:cs typeface="Times New Roman" panose="02020603050405020304" pitchFamily="18" charset="0"/>
              </a:rPr>
              <a:t>Им.п</a:t>
            </a:r>
            <a:r>
              <a:rPr lang="ru-RU" sz="2400" b="1" dirty="0">
                <a:solidFill>
                  <a:prstClr val="black"/>
                </a:solidFill>
                <a:latin typeface="Tw Cen MT" panose="020B0602020104020603"/>
                <a:ea typeface="Calibri" panose="020F0502020204030204" pitchFamily="34" charset="0"/>
                <a:cs typeface="Times New Roman" panose="02020603050405020304" pitchFamily="18" charset="0"/>
              </a:rPr>
              <a:t>. (1)</a:t>
            </a:r>
          </a:p>
          <a:p>
            <a:pPr marL="342900" indent="-342900" defTabSz="457200">
              <a:buFont typeface="Wingdings" panose="05000000000000000000" pitchFamily="2" charset="2"/>
              <a:buChar char="q"/>
            </a:pPr>
            <a:endParaRPr lang="ru-RU" sz="2400" b="1" dirty="0">
              <a:solidFill>
                <a:prstClr val="black"/>
              </a:solidFill>
              <a:latin typeface="Tw Cen MT" panose="020B0602020104020603"/>
              <a:ea typeface="Calibri" panose="020F0502020204030204" pitchFamily="34" charset="0"/>
              <a:cs typeface="Times New Roman" panose="02020603050405020304" pitchFamily="18" charset="0"/>
            </a:endParaRPr>
          </a:p>
          <a:p>
            <a:pPr defTabSz="457200"/>
            <a:r>
              <a:rPr lang="cs-CZ" sz="2400" dirty="0">
                <a:solidFill>
                  <a:prstClr val="black"/>
                </a:solidFill>
                <a:latin typeface="Tw Cen MT" panose="020B0602020104020603"/>
              </a:rPr>
              <a:t>Životnost se v ruštině projevuje u všech rodů v akuzativu množného čísla, u mužského rodu také v jednotném čísle</a:t>
            </a:r>
            <a:r>
              <a:rPr lang="ru-RU" sz="2400" dirty="0">
                <a:solidFill>
                  <a:prstClr val="black"/>
                </a:solidFill>
                <a:latin typeface="Tw Cen MT" panose="020B0602020104020603"/>
              </a:rPr>
              <a:t> </a:t>
            </a:r>
            <a:r>
              <a:rPr lang="cs-CZ" sz="2400" dirty="0">
                <a:solidFill>
                  <a:prstClr val="black"/>
                </a:solidFill>
                <a:latin typeface="Tw Cen MT" panose="020B0602020104020603"/>
              </a:rPr>
              <a:t>akuzativu</a:t>
            </a:r>
            <a:r>
              <a:rPr lang="ru-RU" sz="2400" dirty="0">
                <a:solidFill>
                  <a:prstClr val="black"/>
                </a:solidFill>
                <a:latin typeface="Tw Cen MT" panose="020B0602020104020603"/>
              </a:rPr>
              <a:t>.</a:t>
            </a:r>
          </a:p>
          <a:p>
            <a:pPr defTabSz="457200"/>
            <a:r>
              <a:rPr lang="cs-CZ" sz="2400" dirty="0">
                <a:solidFill>
                  <a:prstClr val="black"/>
                </a:solidFill>
                <a:latin typeface="Tw Cen MT" panose="020B0602020104020603"/>
              </a:rPr>
              <a:t>U životných: 4. pád = 2. pád (genitiv)</a:t>
            </a:r>
          </a:p>
          <a:p>
            <a:pPr defTabSz="457200"/>
            <a:r>
              <a:rPr lang="cs-CZ" sz="2400" dirty="0">
                <a:solidFill>
                  <a:prstClr val="black"/>
                </a:solidFill>
                <a:latin typeface="Tw Cen MT" panose="020B0602020104020603"/>
              </a:rPr>
              <a:t>U neživotných: 4. pád = 1. pád (nominativ)</a:t>
            </a:r>
          </a:p>
        </p:txBody>
      </p:sp>
    </p:spTree>
    <p:extLst>
      <p:ext uri="{BB962C8B-B14F-4D97-AF65-F5344CB8AC3E}">
        <p14:creationId xmlns:p14="http://schemas.microsoft.com/office/powerpoint/2010/main" val="4871864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DB08258-79B9-795A-2B08-FC519A3EB752}"/>
              </a:ext>
            </a:extLst>
          </p:cNvPr>
          <p:cNvSpPr txBox="1"/>
          <p:nvPr/>
        </p:nvSpPr>
        <p:spPr>
          <a:xfrm>
            <a:off x="321425" y="293717"/>
            <a:ext cx="11421688" cy="6083717"/>
          </a:xfrm>
          <a:prstGeom prst="rect">
            <a:avLst/>
          </a:prstGeom>
          <a:noFill/>
        </p:spPr>
        <p:txBody>
          <a:bodyPr wrap="square">
            <a:spAutoFit/>
          </a:bodyPr>
          <a:lstStyle/>
          <a:p>
            <a:pPr algn="ctr">
              <a:lnSpc>
                <a:spcPct val="115000"/>
              </a:lnSpc>
              <a:spcAft>
                <a:spcPts val="800"/>
              </a:spcAft>
              <a:buNone/>
            </a:pP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СКЛОНЕНИЕ В МНОЖЕСТВЕННОМ ЧИСЛЕ</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Многие формы множественного числа разных склонений в РЯ унифицировались, поэтому в форме множественного числа у слов разных склонений окончания:</a:t>
            </a:r>
          </a:p>
          <a:p>
            <a:pPr>
              <a:lnSpc>
                <a:spcPct val="115000"/>
              </a:lnSpc>
              <a:spcAft>
                <a:spcPts val="800"/>
              </a:spcAft>
              <a:buNone/>
            </a:pP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Могут совпадать </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И. </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страны (I </a:t>
            </a:r>
            <a:r>
              <a:rPr lang="ru-RU" sz="2000" b="1" kern="100" dirty="0" err="1">
                <a:effectLst/>
                <a:latin typeface="Aptos" panose="020B0004020202020204" pitchFamily="34" charset="0"/>
                <a:ea typeface="DengXian" panose="02010600030101010101" pitchFamily="2" charset="-122"/>
                <a:cs typeface="Times New Roman" panose="02020603050405020304" pitchFamily="18" charset="0"/>
              </a:rPr>
              <a:t>скл</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студенты (II </a:t>
            </a:r>
            <a:r>
              <a:rPr lang="ru-RU" sz="2000" b="1" kern="100" dirty="0" err="1">
                <a:effectLst/>
                <a:latin typeface="Aptos" panose="020B0004020202020204" pitchFamily="34" charset="0"/>
                <a:ea typeface="DengXian" panose="02010600030101010101" pitchFamily="2" charset="-122"/>
                <a:cs typeface="Times New Roman" panose="02020603050405020304" pitchFamily="18" charset="0"/>
              </a:rPr>
              <a:t>скл</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Р. </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степей (III </a:t>
            </a:r>
            <a:r>
              <a:rPr lang="ru-RU" sz="2000" b="1" kern="100" dirty="0" err="1">
                <a:effectLst/>
                <a:latin typeface="Aptos" panose="020B0004020202020204" pitchFamily="34" charset="0"/>
                <a:ea typeface="DengXian" panose="02010600030101010101" pitchFamily="2" charset="-122"/>
                <a:cs typeface="Times New Roman" panose="02020603050405020304" pitchFamily="18" charset="0"/>
              </a:rPr>
              <a:t>скл</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полей (II </a:t>
            </a:r>
            <a:r>
              <a:rPr lang="ru-RU" sz="2000" b="1" kern="100" dirty="0" err="1">
                <a:effectLst/>
                <a:latin typeface="Aptos" panose="020B0004020202020204" pitchFamily="34" charset="0"/>
                <a:ea typeface="DengXian" panose="02010600030101010101" pitchFamily="2" charset="-122"/>
                <a:cs typeface="Times New Roman" panose="02020603050405020304" pitchFamily="18" charset="0"/>
              </a:rPr>
              <a:t>скл</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Всегда совпадают </a:t>
            </a: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(в дательном, творительном, предложном)</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Д. </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стран</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ам</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студент</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ам</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степ</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ям</a:t>
            </a:r>
            <a:endParaRPr lang="cs-CZ"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Т. </a:t>
            </a:r>
            <a:r>
              <a:rPr lang="ru-RU" sz="2000" b="1" kern="100" dirty="0">
                <a:latin typeface="Aptos" panose="020B0004020202020204" pitchFamily="34" charset="0"/>
                <a:ea typeface="DengXian" panose="02010600030101010101" pitchFamily="2" charset="-122"/>
                <a:cs typeface="Times New Roman" panose="02020603050405020304" pitchFamily="18" charset="0"/>
              </a:rPr>
              <a:t>с</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тран</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ами</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студент</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ами</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степ</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ями</a:t>
            </a:r>
            <a:endParaRPr lang="cs-CZ"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endParaRPr>
          </a:p>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П. (о) </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стран</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ах</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студент</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ах</a:t>
            </a:r>
            <a:r>
              <a:rPr lang="ru-RU" sz="2000" b="1" kern="100" dirty="0">
                <a:effectLst/>
                <a:latin typeface="Aptos" panose="020B0004020202020204" pitchFamily="34" charset="0"/>
                <a:ea typeface="DengXian" panose="02010600030101010101" pitchFamily="2" charset="-122"/>
                <a:cs typeface="Times New Roman" panose="02020603050405020304" pitchFamily="18" charset="0"/>
              </a:rPr>
              <a:t>, степ</a:t>
            </a:r>
            <a:r>
              <a:rPr lang="ru-RU"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rPr>
              <a:t>ях</a:t>
            </a:r>
          </a:p>
          <a:p>
            <a:pPr>
              <a:lnSpc>
                <a:spcPct val="115000"/>
              </a:lnSpc>
              <a:spcAft>
                <a:spcPts val="800"/>
              </a:spcAft>
              <a:buNone/>
            </a:pPr>
            <a:endParaRPr lang="ru-RU" sz="2000" b="1" kern="100" dirty="0">
              <a:solidFill>
                <a:srgbClr val="FF0000"/>
              </a:solidFill>
              <a:latin typeface="Aptos" panose="020B0004020202020204" pitchFamily="34" charset="0"/>
              <a:ea typeface="DengXian" panose="02010600030101010101" pitchFamily="2" charset="-122"/>
              <a:cs typeface="Times New Roman" panose="02020603050405020304" pitchFamily="18" charset="0"/>
            </a:endParaRPr>
          </a:p>
          <a:p>
            <a:pPr>
              <a:lnSpc>
                <a:spcPct val="100000"/>
              </a:lnSpc>
              <a:spcAft>
                <a:spcPts val="800"/>
              </a:spcAft>
              <a:buNone/>
            </a:pPr>
            <a:r>
              <a:rPr lang="cs-CZ" sz="2000" dirty="0"/>
              <a:t>Mnoho tvarů množného čísla různých skloňování se v ruském jazyce unifikovalo, proto se v tvaru množného čísla u slov různých skloňování koncovky mohou shodovat, a v dativu, instrumentálu a lokálu se shodují vždy.</a:t>
            </a:r>
            <a:endParaRPr lang="cs-CZ" sz="2000" b="1" kern="100" dirty="0">
              <a:solidFill>
                <a:srgbClr val="FF0000"/>
              </a:solidFill>
              <a:effectLst/>
              <a:latin typeface="Aptos" panose="020B000402020202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127803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92ED8FB3-1461-38EB-FEEE-E408478D5387}"/>
              </a:ext>
            </a:extLst>
          </p:cNvPr>
          <p:cNvPicPr>
            <a:picLocks noChangeAspect="1"/>
          </p:cNvPicPr>
          <p:nvPr/>
        </p:nvPicPr>
        <p:blipFill>
          <a:blip r:embed="rId2"/>
          <a:stretch>
            <a:fillRect/>
          </a:stretch>
        </p:blipFill>
        <p:spPr>
          <a:xfrm>
            <a:off x="2056368" y="0"/>
            <a:ext cx="8079263" cy="6858000"/>
          </a:xfrm>
          <a:prstGeom prst="rect">
            <a:avLst/>
          </a:prstGeom>
        </p:spPr>
      </p:pic>
    </p:spTree>
    <p:extLst>
      <p:ext uri="{BB962C8B-B14F-4D97-AF65-F5344CB8AC3E}">
        <p14:creationId xmlns:p14="http://schemas.microsoft.com/office/powerpoint/2010/main" val="42267977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76B497C-A783-4144-9BCA-6192D68F5B23}"/>
              </a:ext>
            </a:extLst>
          </p:cNvPr>
          <p:cNvSpPr txBox="1"/>
          <p:nvPr/>
        </p:nvSpPr>
        <p:spPr>
          <a:xfrm>
            <a:off x="5161935" y="182422"/>
            <a:ext cx="3204838" cy="461665"/>
          </a:xfrm>
          <a:prstGeom prst="rect">
            <a:avLst/>
          </a:prstGeom>
          <a:noFill/>
        </p:spPr>
        <p:txBody>
          <a:bodyPr wrap="square" rtlCol="0">
            <a:spAutoFit/>
          </a:bodyPr>
          <a:lstStyle/>
          <a:p>
            <a:r>
              <a:rPr lang="ru-RU" sz="2400" dirty="0">
                <a:solidFill>
                  <a:srgbClr val="FF0000"/>
                </a:solidFill>
                <a:latin typeface="Arial" panose="020B0604020202020204" pitchFamily="34" charset="0"/>
                <a:cs typeface="Arial" panose="020B0604020202020204" pitchFamily="34" charset="0"/>
              </a:rPr>
              <a:t>МУЖСКОЙ РОД</a:t>
            </a:r>
            <a:endParaRPr lang="cs-CZ" sz="2400" dirty="0">
              <a:solidFill>
                <a:srgbClr val="FF0000"/>
              </a:solidFill>
              <a:latin typeface="Arial" panose="020B0604020202020204" pitchFamily="34" charset="0"/>
              <a:cs typeface="Arial" panose="020B0604020202020204" pitchFamily="34" charset="0"/>
            </a:endParaRPr>
          </a:p>
        </p:txBody>
      </p:sp>
      <p:graphicFrame>
        <p:nvGraphicFramePr>
          <p:cNvPr id="5" name="Tabulka 4">
            <a:extLst>
              <a:ext uri="{FF2B5EF4-FFF2-40B4-BE49-F238E27FC236}">
                <a16:creationId xmlns:a16="http://schemas.microsoft.com/office/drawing/2014/main" id="{8A61394F-90E1-4BD3-88D4-866C818E204E}"/>
              </a:ext>
            </a:extLst>
          </p:cNvPr>
          <p:cNvGraphicFramePr>
            <a:graphicFrameLocks noGrp="1"/>
          </p:cNvGraphicFramePr>
          <p:nvPr/>
        </p:nvGraphicFramePr>
        <p:xfrm>
          <a:off x="0" y="713714"/>
          <a:ext cx="6479459" cy="4635977"/>
        </p:xfrm>
        <a:graphic>
          <a:graphicData uri="http://schemas.openxmlformats.org/drawingml/2006/table">
            <a:tbl>
              <a:tblPr firstRow="1" firstCol="1" bandRow="1">
                <a:tableStyleId>{5C22544A-7EE6-4342-B048-85BDC9FD1C3A}</a:tableStyleId>
              </a:tblPr>
              <a:tblGrid>
                <a:gridCol w="373102">
                  <a:extLst>
                    <a:ext uri="{9D8B030D-6E8A-4147-A177-3AD203B41FA5}">
                      <a16:colId xmlns:a16="http://schemas.microsoft.com/office/drawing/2014/main" val="435392239"/>
                    </a:ext>
                  </a:extLst>
                </a:gridCol>
                <a:gridCol w="1483347">
                  <a:extLst>
                    <a:ext uri="{9D8B030D-6E8A-4147-A177-3AD203B41FA5}">
                      <a16:colId xmlns:a16="http://schemas.microsoft.com/office/drawing/2014/main" val="1894456231"/>
                    </a:ext>
                  </a:extLst>
                </a:gridCol>
                <a:gridCol w="1637299">
                  <a:extLst>
                    <a:ext uri="{9D8B030D-6E8A-4147-A177-3AD203B41FA5}">
                      <a16:colId xmlns:a16="http://schemas.microsoft.com/office/drawing/2014/main" val="3101707904"/>
                    </a:ext>
                  </a:extLst>
                </a:gridCol>
                <a:gridCol w="1495119">
                  <a:extLst>
                    <a:ext uri="{9D8B030D-6E8A-4147-A177-3AD203B41FA5}">
                      <a16:colId xmlns:a16="http://schemas.microsoft.com/office/drawing/2014/main" val="889999661"/>
                    </a:ext>
                  </a:extLst>
                </a:gridCol>
                <a:gridCol w="1490592">
                  <a:extLst>
                    <a:ext uri="{9D8B030D-6E8A-4147-A177-3AD203B41FA5}">
                      <a16:colId xmlns:a16="http://schemas.microsoft.com/office/drawing/2014/main" val="1002242095"/>
                    </a:ext>
                  </a:extLst>
                </a:gridCol>
              </a:tblGrid>
              <a:tr h="560089">
                <a:tc gridSpan="5">
                  <a:txBody>
                    <a:bodyPr/>
                    <a:lstStyle/>
                    <a:p>
                      <a:pPr algn="ctr">
                        <a:lnSpc>
                          <a:spcPct val="107000"/>
                        </a:lnSpc>
                        <a:spcBef>
                          <a:spcPts val="1200"/>
                        </a:spcBef>
                        <a:spcAft>
                          <a:spcPts val="1200"/>
                        </a:spcAft>
                      </a:pPr>
                      <a:r>
                        <a:rPr lang="ru-RU" sz="2400" noProof="0" dirty="0">
                          <a:effectLst/>
                        </a:rPr>
                        <a:t>Единственное число</a:t>
                      </a:r>
                      <a:endParaRPr lang="ru-RU" sz="2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785903060"/>
                  </a:ext>
                </a:extLst>
              </a:tr>
              <a:tr h="560089">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конь</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бо-й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285343237"/>
                  </a:ext>
                </a:extLst>
              </a:tr>
              <a:tr h="560089">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ученик-á</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кон</a:t>
                      </a:r>
                      <a:r>
                        <a:rPr lang="cs-CZ" sz="2400" dirty="0">
                          <a:effectLst/>
                        </a:rPr>
                        <a:t>-я</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бó</a:t>
                      </a:r>
                      <a:r>
                        <a:rPr lang="cs-CZ" sz="2400" dirty="0">
                          <a:effectLst/>
                        </a:rPr>
                        <a:t>-я</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201774348"/>
                  </a:ext>
                </a:extLst>
              </a:tr>
              <a:tr h="560089">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стол-у</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ученик</a:t>
                      </a:r>
                      <a:r>
                        <a:rPr lang="cs-CZ" sz="2400" dirty="0">
                          <a:effectLst/>
                        </a:rPr>
                        <a:t>-у</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бó</a:t>
                      </a:r>
                      <a:r>
                        <a:rPr lang="cs-CZ" sz="2400" dirty="0">
                          <a:effectLst/>
                        </a:rPr>
                        <a:t>-ю</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415571"/>
                  </a:ext>
                </a:extLst>
              </a:tr>
              <a:tr h="560089">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бо</a:t>
                      </a:r>
                      <a:r>
                        <a:rPr lang="cs-CZ" sz="2400" dirty="0">
                          <a:effectLst/>
                        </a:rPr>
                        <a:t>-й</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29875841"/>
                  </a:ext>
                </a:extLst>
              </a:tr>
              <a:tr h="793519">
                <a:tc>
                  <a:txBody>
                    <a:bodyPr/>
                    <a:lstStyle/>
                    <a:p>
                      <a:pPr>
                        <a:lnSpc>
                          <a:spcPct val="107000"/>
                        </a:lnSpc>
                        <a:spcBef>
                          <a:spcPts val="1200"/>
                        </a:spcBef>
                        <a:spcAft>
                          <a:spcPts val="1200"/>
                        </a:spcAft>
                      </a:pPr>
                      <a:r>
                        <a:rPr lang="cs-CZ" sz="2400">
                          <a:effectLst/>
                        </a:rPr>
                        <a:t>Т.</a:t>
                      </a:r>
                    </a:p>
                    <a:p>
                      <a:pPr>
                        <a:lnSpc>
                          <a:spcPct val="107000"/>
                        </a:lnSpc>
                        <a:spcBef>
                          <a:spcPts val="1200"/>
                        </a:spcBef>
                        <a:spcAft>
                          <a:spcPts val="1200"/>
                        </a:spcAft>
                      </a:pPr>
                      <a:r>
                        <a:rPr lang="cs-CZ" sz="2400">
                          <a:effectLst/>
                        </a:rPr>
                        <a:t> </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стол-óм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ученик-óм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кон-ём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бó-ем</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94855615"/>
                  </a:ext>
                </a:extLst>
              </a:tr>
              <a:tr h="560089">
                <a:tc>
                  <a:txBody>
                    <a:bodyPr/>
                    <a:lstStyle/>
                    <a:p>
                      <a:pPr>
                        <a:lnSpc>
                          <a:spcPct val="107000"/>
                        </a:lnSpc>
                        <a:spcBef>
                          <a:spcPts val="1200"/>
                        </a:spcBef>
                        <a:spcAft>
                          <a:spcPts val="1200"/>
                        </a:spcAft>
                      </a:pPr>
                      <a:r>
                        <a:rPr lang="cs-CZ" sz="2400">
                          <a:effectLst/>
                        </a:rPr>
                        <a:t>П.</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стол-е</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(об) ученик-é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кон-é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бó</a:t>
                      </a:r>
                      <a:r>
                        <a:rPr lang="cs-CZ" sz="2400" dirty="0">
                          <a:effectLst/>
                        </a:rPr>
                        <a:t>-е</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851481445"/>
                  </a:ext>
                </a:extLst>
              </a:tr>
            </a:tbl>
          </a:graphicData>
        </a:graphic>
      </p:graphicFrame>
      <p:graphicFrame>
        <p:nvGraphicFramePr>
          <p:cNvPr id="6" name="Tabulka 5">
            <a:extLst>
              <a:ext uri="{FF2B5EF4-FFF2-40B4-BE49-F238E27FC236}">
                <a16:creationId xmlns:a16="http://schemas.microsoft.com/office/drawing/2014/main" id="{D09A3642-B757-4BB3-A256-38CA523A66BC}"/>
              </a:ext>
            </a:extLst>
          </p:cNvPr>
          <p:cNvGraphicFramePr>
            <a:graphicFrameLocks noGrp="1"/>
          </p:cNvGraphicFramePr>
          <p:nvPr/>
        </p:nvGraphicFramePr>
        <p:xfrm>
          <a:off x="6479458" y="713714"/>
          <a:ext cx="5712542" cy="4604661"/>
        </p:xfrm>
        <a:graphic>
          <a:graphicData uri="http://schemas.openxmlformats.org/drawingml/2006/table">
            <a:tbl>
              <a:tblPr firstRow="1" firstCol="1" bandRow="1">
                <a:tableStyleId>{5C22544A-7EE6-4342-B048-85BDC9FD1C3A}</a:tableStyleId>
              </a:tblPr>
              <a:tblGrid>
                <a:gridCol w="326250">
                  <a:extLst>
                    <a:ext uri="{9D8B030D-6E8A-4147-A177-3AD203B41FA5}">
                      <a16:colId xmlns:a16="http://schemas.microsoft.com/office/drawing/2014/main" val="4072934979"/>
                    </a:ext>
                  </a:extLst>
                </a:gridCol>
                <a:gridCol w="1299458">
                  <a:extLst>
                    <a:ext uri="{9D8B030D-6E8A-4147-A177-3AD203B41FA5}">
                      <a16:colId xmlns:a16="http://schemas.microsoft.com/office/drawing/2014/main" val="3661906979"/>
                    </a:ext>
                  </a:extLst>
                </a:gridCol>
                <a:gridCol w="1432490">
                  <a:extLst>
                    <a:ext uri="{9D8B030D-6E8A-4147-A177-3AD203B41FA5}">
                      <a16:colId xmlns:a16="http://schemas.microsoft.com/office/drawing/2014/main" val="1436561443"/>
                    </a:ext>
                  </a:extLst>
                </a:gridCol>
                <a:gridCol w="1306583">
                  <a:extLst>
                    <a:ext uri="{9D8B030D-6E8A-4147-A177-3AD203B41FA5}">
                      <a16:colId xmlns:a16="http://schemas.microsoft.com/office/drawing/2014/main" val="478937773"/>
                    </a:ext>
                  </a:extLst>
                </a:gridCol>
                <a:gridCol w="1347761">
                  <a:extLst>
                    <a:ext uri="{9D8B030D-6E8A-4147-A177-3AD203B41FA5}">
                      <a16:colId xmlns:a16="http://schemas.microsoft.com/office/drawing/2014/main" val="3794756288"/>
                    </a:ext>
                  </a:extLst>
                </a:gridCol>
              </a:tblGrid>
              <a:tr h="608735">
                <a:tc gridSpan="5">
                  <a:txBody>
                    <a:bodyPr/>
                    <a:lstStyle/>
                    <a:p>
                      <a:pPr algn="ctr">
                        <a:lnSpc>
                          <a:spcPct val="107000"/>
                        </a:lnSpc>
                        <a:spcBef>
                          <a:spcPts val="1200"/>
                        </a:spcBef>
                        <a:spcAft>
                          <a:spcPts val="1200"/>
                        </a:spcAft>
                      </a:pPr>
                      <a:r>
                        <a:rPr lang="ru-RU" sz="2400" noProof="0" dirty="0">
                          <a:effectLst/>
                        </a:rPr>
                        <a:t>Множественное число</a:t>
                      </a:r>
                      <a:endParaRPr lang="ru-RU" sz="2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839475173"/>
                  </a:ext>
                </a:extLst>
              </a:tr>
              <a:tr h="608735">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ученик</a:t>
                      </a:r>
                      <a:r>
                        <a:rPr lang="cs-CZ" sz="2400" dirty="0">
                          <a:effectLst/>
                        </a:rPr>
                        <a:t>-</a:t>
                      </a:r>
                      <a:r>
                        <a:rPr lang="ru-RU"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бо</a:t>
                      </a:r>
                      <a:r>
                        <a:rPr lang="cs-CZ" sz="2400" dirty="0">
                          <a:effectLst/>
                        </a:rPr>
                        <a:t>-</a:t>
                      </a:r>
                      <a:r>
                        <a:rPr lang="ru-RU"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537093860"/>
                  </a:ext>
                </a:extLst>
              </a:tr>
              <a:tr h="608735">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стол-óв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ученик-óв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кон-éй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бо-ёв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177577708"/>
                  </a:ext>
                </a:extLst>
              </a:tr>
              <a:tr h="608735">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стол-ам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ученик-ам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бо-ям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577750447"/>
                  </a:ext>
                </a:extLst>
              </a:tr>
              <a:tr h="608735">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ученик-ов</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 éй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бо-й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56406466"/>
                  </a:ext>
                </a:extLst>
              </a:tr>
              <a:tr h="780493">
                <a:tc>
                  <a:txBody>
                    <a:bodyPr/>
                    <a:lstStyle/>
                    <a:p>
                      <a:pPr>
                        <a:lnSpc>
                          <a:spcPct val="107000"/>
                        </a:lnSpc>
                        <a:spcBef>
                          <a:spcPts val="1200"/>
                        </a:spcBef>
                        <a:spcAft>
                          <a:spcPts val="1200"/>
                        </a:spcAft>
                      </a:pPr>
                      <a:r>
                        <a:rPr lang="cs-CZ" sz="2400">
                          <a:effectLst/>
                        </a:rPr>
                        <a:t>Т.</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стол-ами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ученик-ами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кон-ями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бо-ями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094827772"/>
                  </a:ext>
                </a:extLst>
              </a:tr>
              <a:tr h="780493">
                <a:tc>
                  <a:txBody>
                    <a:bodyPr/>
                    <a:lstStyle/>
                    <a:p>
                      <a:pPr>
                        <a:lnSpc>
                          <a:spcPct val="107000"/>
                        </a:lnSpc>
                        <a:spcBef>
                          <a:spcPts val="1200"/>
                        </a:spcBef>
                        <a:spcAft>
                          <a:spcPts val="1200"/>
                        </a:spcAft>
                      </a:pPr>
                      <a:r>
                        <a:rPr lang="cs-CZ" sz="2400" dirty="0">
                          <a:effectLst/>
                        </a:rPr>
                        <a:t>П.</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стол-ах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(об) ученик-ах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кон-ях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бо-ях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565446391"/>
                  </a:ext>
                </a:extLst>
              </a:tr>
            </a:tbl>
          </a:graphicData>
        </a:graphic>
      </p:graphicFrame>
      <p:sp>
        <p:nvSpPr>
          <p:cNvPr id="7" name="TextovéPole 6">
            <a:extLst>
              <a:ext uri="{FF2B5EF4-FFF2-40B4-BE49-F238E27FC236}">
                <a16:creationId xmlns:a16="http://schemas.microsoft.com/office/drawing/2014/main" id="{059C42F1-D05C-4EA0-B35B-632D0CB9049B}"/>
              </a:ext>
            </a:extLst>
          </p:cNvPr>
          <p:cNvSpPr txBox="1"/>
          <p:nvPr/>
        </p:nvSpPr>
        <p:spPr>
          <a:xfrm>
            <a:off x="363793" y="5525729"/>
            <a:ext cx="9901083" cy="1015663"/>
          </a:xfrm>
          <a:prstGeom prst="rect">
            <a:avLst/>
          </a:prstGeom>
          <a:noFill/>
        </p:spPr>
        <p:txBody>
          <a:bodyPr wrap="square" rtlCol="0">
            <a:spAutoFit/>
          </a:bodyPr>
          <a:lstStyle/>
          <a:p>
            <a:r>
              <a:rPr lang="ru-RU" sz="2000" dirty="0">
                <a:solidFill>
                  <a:srgbClr val="FF0000"/>
                </a:solidFill>
                <a:latin typeface="Arial" panose="020B0604020202020204" pitchFamily="34" charset="0"/>
                <a:cs typeface="Arial" panose="020B0604020202020204" pitchFamily="34" charset="0"/>
              </a:rPr>
              <a:t>+ тип англичан</a:t>
            </a:r>
            <a:r>
              <a:rPr lang="ru-RU" sz="2000" u="sng" dirty="0">
                <a:solidFill>
                  <a:srgbClr val="FF0000"/>
                </a:solidFill>
                <a:latin typeface="Arial" panose="020B0604020202020204" pitchFamily="34" charset="0"/>
                <a:cs typeface="Arial" panose="020B0604020202020204" pitchFamily="34" charset="0"/>
              </a:rPr>
              <a:t>ин</a:t>
            </a:r>
            <a:r>
              <a:rPr lang="ru-RU" sz="2000" dirty="0">
                <a:solidFill>
                  <a:srgbClr val="FF0000"/>
                </a:solidFill>
                <a:latin typeface="Arial" panose="020B0604020202020204" pitchFamily="34" charset="0"/>
                <a:cs typeface="Arial" panose="020B0604020202020204" pitchFamily="34" charset="0"/>
              </a:rPr>
              <a:t> – сужение основы</a:t>
            </a:r>
            <a:r>
              <a:rPr lang="ru-RU" sz="2000" dirty="0">
                <a:latin typeface="Arial" panose="020B0604020202020204" pitchFamily="34" charset="0"/>
                <a:cs typeface="Arial" panose="020B0604020202020204" pitchFamily="34" charset="0"/>
              </a:rPr>
              <a:t>, напр. англичане, без англичан</a:t>
            </a:r>
          </a:p>
          <a:p>
            <a:r>
              <a:rPr lang="ru-RU" sz="2000" dirty="0">
                <a:solidFill>
                  <a:srgbClr val="FF0000"/>
                </a:solidFill>
                <a:latin typeface="Arial" panose="020B0604020202020204" pitchFamily="34" charset="0"/>
                <a:cs typeface="Arial" panose="020B0604020202020204" pitchFamily="34" charset="0"/>
              </a:rPr>
              <a:t>+ тип кот</a:t>
            </a:r>
            <a:r>
              <a:rPr lang="ru-RU" sz="2000" u="sng" dirty="0">
                <a:solidFill>
                  <a:srgbClr val="FF0000"/>
                </a:solidFill>
                <a:latin typeface="Arial" panose="020B0604020202020204" pitchFamily="34" charset="0"/>
                <a:cs typeface="Arial" panose="020B0604020202020204" pitchFamily="34" charset="0"/>
              </a:rPr>
              <a:t>енок</a:t>
            </a:r>
            <a:r>
              <a:rPr lang="ru-RU" sz="2000" dirty="0">
                <a:solidFill>
                  <a:srgbClr val="FF0000"/>
                </a:solidFill>
                <a:latin typeface="Arial" panose="020B0604020202020204" pitchFamily="34" charset="0"/>
                <a:cs typeface="Arial" panose="020B0604020202020204" pitchFamily="34" charset="0"/>
              </a:rPr>
              <a:t> – изменение основы</a:t>
            </a:r>
            <a:r>
              <a:rPr lang="ru-RU" sz="2000" dirty="0">
                <a:latin typeface="Arial" panose="020B0604020202020204" pitchFamily="34" charset="0"/>
                <a:cs typeface="Arial" panose="020B0604020202020204" pitchFamily="34" charset="0"/>
              </a:rPr>
              <a:t>, напр. кот</a:t>
            </a:r>
            <a:r>
              <a:rPr lang="ru-RU" sz="2000" u="sng" dirty="0">
                <a:latin typeface="Arial" panose="020B0604020202020204" pitchFamily="34" charset="0"/>
                <a:cs typeface="Arial" panose="020B0604020202020204" pitchFamily="34" charset="0"/>
              </a:rPr>
              <a:t>ята</a:t>
            </a:r>
            <a:r>
              <a:rPr lang="ru-RU" sz="2000" dirty="0">
                <a:latin typeface="Arial" panose="020B0604020202020204" pitchFamily="34" charset="0"/>
                <a:cs typeface="Arial" panose="020B0604020202020204" pitchFamily="34" charset="0"/>
              </a:rPr>
              <a:t>, без кот</a:t>
            </a:r>
            <a:r>
              <a:rPr lang="ru-RU" sz="2000" u="sng" dirty="0">
                <a:latin typeface="Arial" panose="020B0604020202020204" pitchFamily="34" charset="0"/>
                <a:cs typeface="Arial" panose="020B0604020202020204" pitchFamily="34" charset="0"/>
              </a:rPr>
              <a:t>ят</a:t>
            </a:r>
          </a:p>
          <a:p>
            <a:r>
              <a:rPr lang="ru-RU" sz="2000" dirty="0">
                <a:solidFill>
                  <a:srgbClr val="FF0000"/>
                </a:solidFill>
                <a:latin typeface="Arial" panose="020B0604020202020204" pitchFamily="34" charset="0"/>
                <a:cs typeface="Arial" panose="020B0604020202020204" pitchFamily="34" charset="0"/>
              </a:rPr>
              <a:t>+ слово сосед – смягчение основы</a:t>
            </a:r>
            <a:r>
              <a:rPr lang="ru-RU" sz="2000" dirty="0">
                <a:latin typeface="Arial" panose="020B0604020202020204" pitchFamily="34" charset="0"/>
                <a:cs typeface="Arial" panose="020B0604020202020204" pitchFamily="34" charset="0"/>
              </a:rPr>
              <a:t>, напр. сосед</a:t>
            </a:r>
            <a:r>
              <a:rPr lang="ru-RU" sz="2000" u="sng" dirty="0">
                <a:latin typeface="Arial" panose="020B0604020202020204" pitchFamily="34" charset="0"/>
                <a:cs typeface="Arial" panose="020B0604020202020204" pitchFamily="34" charset="0"/>
              </a:rPr>
              <a:t>и</a:t>
            </a:r>
            <a:r>
              <a:rPr lang="ru-RU" sz="2000" dirty="0">
                <a:latin typeface="Arial" panose="020B0604020202020204" pitchFamily="34" charset="0"/>
                <a:cs typeface="Arial" panose="020B0604020202020204" pitchFamily="34" charset="0"/>
              </a:rPr>
              <a:t>, сосед</a:t>
            </a:r>
            <a:r>
              <a:rPr lang="ru-RU" sz="2000" u="sng" dirty="0">
                <a:latin typeface="Arial" panose="020B0604020202020204" pitchFamily="34" charset="0"/>
                <a:cs typeface="Arial" panose="020B0604020202020204" pitchFamily="34" charset="0"/>
              </a:rPr>
              <a:t>ей</a:t>
            </a:r>
            <a:endParaRPr lang="cs-CZ" sz="20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62238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E7522F0-BE7D-08D6-E42B-8A29D3E9EF5C}"/>
              </a:ext>
            </a:extLst>
          </p:cNvPr>
          <p:cNvSpPr txBox="1"/>
          <p:nvPr/>
        </p:nvSpPr>
        <p:spPr>
          <a:xfrm>
            <a:off x="184265" y="270166"/>
            <a:ext cx="11823469" cy="618630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Формы родительного и винительного падежа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одушевленных</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существительных совпадают.</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В родительном падеже единственного числа </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наряду с типичным окончанием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а/-я </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некоторые существительные мужского рода могут иметь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-у/-ю</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обычно при обозначении </a:t>
            </a:r>
            <a:r>
              <a:rPr kumimoji="0" lang="ru-RU" sz="21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меры, количества</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ru-RU" sz="21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мнóго</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ru-RU" sz="21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снéгу</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стакан чаю</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cs-CZ"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cs-CZ" sz="2100" dirty="0">
                <a:solidFill>
                  <a:srgbClr val="000000"/>
                </a:solidFill>
                <a:latin typeface="Arial" panose="020B0604020202020204" pitchFamily="34" charset="0"/>
                <a:cs typeface="Arial" panose="020B0604020202020204" pitchFamily="34" charset="0"/>
              </a:rPr>
              <a:t>B</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ли в сочетании </a:t>
            </a:r>
            <a:r>
              <a:rPr kumimoji="0" lang="ru-RU" sz="21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с отдельными предлогами </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дойти до дому, выйти из лесу,  закричать со </a:t>
            </a:r>
            <a:r>
              <a:rPr kumimoji="0" lang="ru-RU" sz="21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стрáху</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В этих случаях вместо окончания -у /-ю всегда можно употребить окончание -а/-я.</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В предложном падеже с предлогами «в», «на»</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при обозначении места, некоторые существительные мужского рода имеют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-у/ю</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(всегда под ударением:  </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в лес</a:t>
            </a:r>
            <a:r>
              <a:rPr kumimoji="0" lang="ru-RU"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у</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в порт</a:t>
            </a:r>
            <a:r>
              <a:rPr kumimoji="0" lang="ru-RU"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у</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в стро</a:t>
            </a:r>
            <a:r>
              <a:rPr kumimoji="0" lang="ru-RU"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ю</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на мост</a:t>
            </a:r>
            <a:r>
              <a:rPr kumimoji="0" lang="ru-RU"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у</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в этих случаях окончание -е не употребляется, хотя оно обычно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с предлогом «о» </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(ср. </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на снег</a:t>
            </a:r>
            <a:r>
              <a:rPr kumimoji="0" lang="ru-RU"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у</a:t>
            </a:r>
            <a:r>
              <a:rPr kumimoji="0" lang="ru-RU"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но:  о снег</a:t>
            </a:r>
            <a:r>
              <a:rPr kumimoji="0" lang="ru-RU"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е</a:t>
            </a:r>
            <a:r>
              <a:rPr kumimoji="0" lang="ru-RU"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endParaRPr lang="cs-CZ" dirty="0"/>
          </a:p>
          <a:p>
            <a:endParaRPr lang="cs-CZ" dirty="0"/>
          </a:p>
          <a:p>
            <a:pPr marL="285750" indent="-285750">
              <a:buFont typeface="Arial" panose="020B0604020202020204" pitchFamily="34" charset="0"/>
              <a:buChar char="•"/>
            </a:pPr>
            <a:r>
              <a:rPr lang="cs-CZ" dirty="0"/>
              <a:t>Tvary genitivu a akuzativu životných podstatných jmen se shodují.</a:t>
            </a:r>
          </a:p>
          <a:p>
            <a:pPr marL="285750" indent="-285750">
              <a:buFont typeface="Arial" panose="020B0604020202020204" pitchFamily="34" charset="0"/>
              <a:buChar char="•"/>
            </a:pPr>
            <a:r>
              <a:rPr lang="cs-CZ" dirty="0"/>
              <a:t>V genitivu singuláru mohou mít některá podstatná jména mužského rodu vedle typické koncovky -</a:t>
            </a:r>
            <a:r>
              <a:rPr lang="bg-BG" dirty="0"/>
              <a:t>а/-я </a:t>
            </a:r>
            <a:r>
              <a:rPr lang="cs-CZ" dirty="0"/>
              <a:t>také koncovku -</a:t>
            </a:r>
            <a:r>
              <a:rPr lang="bg-BG" dirty="0"/>
              <a:t>у/-ю, </a:t>
            </a:r>
            <a:r>
              <a:rPr lang="cs-CZ" dirty="0"/>
              <a:t>obvykle při vyjádření míry, množství nebo ve spojení s některými předložkami. V těchto případech lze namísto koncovky -</a:t>
            </a:r>
            <a:r>
              <a:rPr lang="bg-BG" dirty="0"/>
              <a:t>у/-ю </a:t>
            </a:r>
            <a:r>
              <a:rPr lang="cs-CZ" dirty="0"/>
              <a:t>vždy použít koncovku -a/-</a:t>
            </a:r>
            <a:r>
              <a:rPr lang="bg-BG" dirty="0"/>
              <a:t>я.</a:t>
            </a:r>
          </a:p>
          <a:p>
            <a:pPr marL="285750" indent="-285750">
              <a:buFont typeface="Arial" panose="020B0604020202020204" pitchFamily="34" charset="0"/>
              <a:buChar char="•"/>
            </a:pPr>
            <a:r>
              <a:rPr lang="cs-CZ" dirty="0"/>
              <a:t>V lokálu po předložkách „</a:t>
            </a:r>
            <a:r>
              <a:rPr lang="bg-BG" dirty="0"/>
              <a:t>в“ </a:t>
            </a:r>
            <a:r>
              <a:rPr lang="cs-CZ" dirty="0"/>
              <a:t>a „</a:t>
            </a:r>
            <a:r>
              <a:rPr lang="bg-BG" dirty="0"/>
              <a:t>на“ </a:t>
            </a:r>
            <a:r>
              <a:rPr lang="cs-CZ" dirty="0"/>
              <a:t>při označení místa mají některá podstatná jména mužského rodu koncovku -</a:t>
            </a:r>
            <a:r>
              <a:rPr lang="bg-BG" dirty="0"/>
              <a:t>у/-ю (</a:t>
            </a:r>
            <a:r>
              <a:rPr lang="cs-CZ" dirty="0"/>
              <a:t>vždy přízvučná). V těchto případech se koncovka -</a:t>
            </a:r>
            <a:r>
              <a:rPr lang="bg-BG" dirty="0"/>
              <a:t>е </a:t>
            </a:r>
            <a:r>
              <a:rPr lang="cs-CZ" dirty="0"/>
              <a:t>nepoužívá, ačkoli s předložkou „</a:t>
            </a:r>
            <a:r>
              <a:rPr lang="bg-BG" dirty="0"/>
              <a:t>о“ </a:t>
            </a:r>
            <a:r>
              <a:rPr lang="cs-CZ" dirty="0"/>
              <a:t>je běžná.</a:t>
            </a:r>
          </a:p>
        </p:txBody>
      </p:sp>
    </p:spTree>
    <p:extLst>
      <p:ext uri="{BB962C8B-B14F-4D97-AF65-F5344CB8AC3E}">
        <p14:creationId xmlns:p14="http://schemas.microsoft.com/office/powerpoint/2010/main" val="32650906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D05B2D8-5BBF-1D66-40F9-9D1EB2C4DBC6}"/>
              </a:ext>
            </a:extLst>
          </p:cNvPr>
          <p:cNvSpPr txBox="1"/>
          <p:nvPr/>
        </p:nvSpPr>
        <p:spPr>
          <a:xfrm>
            <a:off x="266006" y="594696"/>
            <a:ext cx="11659987" cy="4931093"/>
          </a:xfrm>
          <a:prstGeom prst="rect">
            <a:avLst/>
          </a:prstGeom>
          <a:noFill/>
        </p:spPr>
        <p:txBody>
          <a:bodyPr wrap="square">
            <a:spAutoFit/>
          </a:bodyPr>
          <a:lstStyle/>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ahoma" panose="020B0604030504040204" pitchFamily="34" charset="0"/>
                <a:cs typeface="Arial" panose="020B0604020202020204" pitchFamily="34" charset="0"/>
              </a:rPr>
              <a:t>У существительных </a:t>
            </a:r>
            <a:r>
              <a:rPr kumimoji="0" lang="ru-RU" sz="2100" b="0" i="0" u="sng"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ahoma" panose="020B0604030504040204" pitchFamily="34" charset="0"/>
                <a:cs typeface="Arial" panose="020B0604020202020204" pitchFamily="34" charset="0"/>
              </a:rPr>
              <a:t>на ж, ш, ч, щ</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 творительном падеже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под ударением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-ом</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без ударения</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-ем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нож</a:t>
            </a:r>
            <a:r>
              <a:rPr kumimoji="0" lang="ru-RU" sz="2100" b="0" i="1" u="sng"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врач</a:t>
            </a:r>
            <a:r>
              <a:rPr kumimoji="0" lang="ru-RU" sz="2100" b="0" i="1" u="sng"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муж</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плач</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 родительном падеже у тех же существительных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-ей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вне зависимости от ударения (нож</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ей</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врач</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ей</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p>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cs-CZ"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ahoma" panose="020B0604030504040204" pitchFamily="34" charset="0"/>
                <a:cs typeface="Arial" panose="020B0604020202020204" pitchFamily="34" charset="0"/>
              </a:rPr>
              <a:t>У существительных на </a:t>
            </a:r>
            <a:r>
              <a:rPr kumimoji="0" lang="ru-RU" sz="2100" b="0" i="0" u="sng"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ahoma" panose="020B0604030504040204" pitchFamily="34" charset="0"/>
                <a:cs typeface="Arial" panose="020B0604020202020204" pitchFamily="34" charset="0"/>
              </a:rPr>
              <a:t>ц</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 творительном падеже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под ударением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-ом</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без ударения</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-ем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отц</a:t>
            </a:r>
            <a:r>
              <a:rPr kumimoji="0" lang="ru-RU" sz="2100" b="0" i="1" u="sng"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купц</a:t>
            </a:r>
            <a:r>
              <a:rPr kumimoji="0" lang="ru-RU" sz="2100" b="0" i="1" u="sng"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немц</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японц</a:t>
            </a:r>
            <a:r>
              <a:rPr kumimoji="0" lang="ru-RU" sz="2100" b="0" i="1"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ем</a:t>
            </a:r>
            <a:r>
              <a:rPr kumimoji="0" lang="ru-RU" sz="2100" b="0" i="1"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 родительном падеже у тех же существительных под ударением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0" u="none" strike="noStrike" kern="1200" cap="none" spc="0" normalizeH="0" baseline="0" noProof="0" dirty="0" err="1">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ов</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(отц</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ов</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без ударения</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-ев</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(немц</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ев</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p>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lang="ru-RU" sz="2100" dirty="0">
              <a:solidFill>
                <a:prstClr val="black"/>
              </a:solidFill>
              <a:latin typeface="Arial" panose="020B0604020202020204" pitchFamily="34" charset="0"/>
              <a:ea typeface="Tahoma" panose="020B0604030504040204" pitchFamily="34" charset="0"/>
              <a:cs typeface="Arial" panose="020B0604020202020204" pitchFamily="34" charset="0"/>
            </a:endParaRPr>
          </a:p>
          <a:p>
            <a:pPr lvl="0"/>
            <a:r>
              <a:rPr lang="cs-CZ" b="1" dirty="0"/>
              <a:t>U podstatných jmen zakončených na ж, ш, ч, щ</a:t>
            </a:r>
            <a:r>
              <a:rPr lang="cs-CZ" dirty="0"/>
              <a:t> je v </a:t>
            </a:r>
            <a:r>
              <a:rPr lang="cs-CZ" b="1" dirty="0"/>
              <a:t>instrumentálu</a:t>
            </a:r>
            <a:r>
              <a:rPr lang="cs-CZ" dirty="0"/>
              <a:t> pod přízvukem koncovka </a:t>
            </a:r>
            <a:r>
              <a:rPr lang="cs-CZ" b="1" dirty="0"/>
              <a:t>-</a:t>
            </a:r>
            <a:r>
              <a:rPr lang="cs-CZ" b="1" dirty="0" err="1"/>
              <a:t>ом</a:t>
            </a:r>
            <a:r>
              <a:rPr lang="cs-CZ" dirty="0"/>
              <a:t>, bez přízvuku koncovka </a:t>
            </a:r>
            <a:r>
              <a:rPr lang="cs-CZ" b="1" dirty="0"/>
              <a:t>-</a:t>
            </a:r>
            <a:r>
              <a:rPr lang="cs-CZ" b="1" dirty="0" err="1"/>
              <a:t>ем</a:t>
            </a:r>
            <a:r>
              <a:rPr lang="cs-CZ" dirty="0"/>
              <a:t>.</a:t>
            </a:r>
            <a:r>
              <a:rPr lang="ru-RU" dirty="0"/>
              <a:t> </a:t>
            </a:r>
            <a:r>
              <a:rPr lang="cs-CZ" dirty="0"/>
              <a:t>V </a:t>
            </a:r>
            <a:r>
              <a:rPr lang="cs-CZ" b="1" dirty="0"/>
              <a:t>genitivu</a:t>
            </a:r>
            <a:r>
              <a:rPr lang="cs-CZ" dirty="0"/>
              <a:t> (2. pádě) mají tato podstatná jména koncovku </a:t>
            </a:r>
            <a:r>
              <a:rPr lang="cs-CZ" b="1" dirty="0"/>
              <a:t>-</a:t>
            </a:r>
            <a:r>
              <a:rPr lang="cs-CZ" b="1" dirty="0" err="1"/>
              <a:t>ей</a:t>
            </a:r>
            <a:r>
              <a:rPr lang="cs-CZ" dirty="0"/>
              <a:t> bez ohledu na přízvuk</a:t>
            </a:r>
            <a:r>
              <a:rPr lang="ru-RU" dirty="0"/>
              <a:t>.</a:t>
            </a:r>
          </a:p>
          <a:p>
            <a:pPr lvl="0"/>
            <a:endParaRPr lang="ru-RU" dirty="0"/>
          </a:p>
          <a:p>
            <a:pPr lvl="0"/>
            <a:r>
              <a:rPr lang="cs-CZ" b="1" dirty="0"/>
              <a:t>U podstatných jmen zakončených na ц</a:t>
            </a:r>
            <a:r>
              <a:rPr lang="cs-CZ" dirty="0"/>
              <a:t> je v </a:t>
            </a:r>
            <a:r>
              <a:rPr lang="cs-CZ" b="1" dirty="0"/>
              <a:t>instrumentálu</a:t>
            </a:r>
            <a:r>
              <a:rPr lang="cs-CZ" dirty="0"/>
              <a:t> pod přízvukem koncovka </a:t>
            </a:r>
            <a:r>
              <a:rPr lang="cs-CZ" b="1" dirty="0"/>
              <a:t>-</a:t>
            </a:r>
            <a:r>
              <a:rPr lang="cs-CZ" b="1" dirty="0" err="1"/>
              <a:t>ом</a:t>
            </a:r>
            <a:r>
              <a:rPr lang="cs-CZ" dirty="0"/>
              <a:t>, bez přízvuku koncovka </a:t>
            </a:r>
            <a:r>
              <a:rPr lang="cs-CZ" b="1" dirty="0"/>
              <a:t>–</a:t>
            </a:r>
            <a:r>
              <a:rPr lang="cs-CZ" b="1" dirty="0" err="1"/>
              <a:t>ем</a:t>
            </a:r>
            <a:r>
              <a:rPr lang="ru-RU" b="1" dirty="0"/>
              <a:t>.</a:t>
            </a:r>
            <a:r>
              <a:rPr lang="cs-CZ" dirty="0"/>
              <a:t> V </a:t>
            </a:r>
            <a:r>
              <a:rPr lang="cs-CZ" b="1" dirty="0"/>
              <a:t>genitivu</a:t>
            </a:r>
            <a:r>
              <a:rPr lang="cs-CZ" dirty="0"/>
              <a:t> (2. pádě) mají tato podstatná jména pod přízvukem koncovku </a:t>
            </a:r>
            <a:r>
              <a:rPr lang="cs-CZ" b="1" dirty="0"/>
              <a:t>-</a:t>
            </a:r>
            <a:r>
              <a:rPr lang="cs-CZ" b="1" dirty="0" err="1"/>
              <a:t>ов</a:t>
            </a:r>
            <a:r>
              <a:rPr lang="cs-CZ" dirty="0"/>
              <a:t> (</a:t>
            </a:r>
            <a:r>
              <a:rPr lang="cs-CZ" i="1" dirty="0" err="1"/>
              <a:t>отцо́в</a:t>
            </a:r>
            <a:r>
              <a:rPr lang="cs-CZ" dirty="0"/>
              <a:t> – otců), bez přízvuku koncovku </a:t>
            </a:r>
            <a:r>
              <a:rPr lang="cs-CZ" b="1" dirty="0"/>
              <a:t>-</a:t>
            </a:r>
            <a:r>
              <a:rPr lang="cs-CZ" b="1" dirty="0" err="1"/>
              <a:t>ев</a:t>
            </a:r>
            <a:r>
              <a:rPr lang="cs-CZ" dirty="0"/>
              <a:t> (</a:t>
            </a:r>
            <a:r>
              <a:rPr lang="cs-CZ" i="1" dirty="0" err="1"/>
              <a:t>не́мцев</a:t>
            </a:r>
            <a:r>
              <a:rPr lang="cs-CZ" dirty="0"/>
              <a:t> – Němců).</a:t>
            </a:r>
            <a:endParaRPr kumimoji="0" lang="cs-CZ"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26230738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E147069-1F6C-5DCF-F36C-1EB1E4C12B95}"/>
              </a:ext>
            </a:extLst>
          </p:cNvPr>
          <p:cNvSpPr txBox="1"/>
          <p:nvPr/>
        </p:nvSpPr>
        <p:spPr>
          <a:xfrm>
            <a:off x="617912" y="724955"/>
            <a:ext cx="10956175" cy="5197833"/>
          </a:xfrm>
          <a:prstGeom prst="rect">
            <a:avLst/>
          </a:prstGeom>
          <a:noFill/>
        </p:spPr>
        <p:txBody>
          <a:bodyPr wrap="square">
            <a:spAutoFit/>
          </a:bodyPr>
          <a:lstStyle/>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В именительном падеже множественного числа у многих существительных </a:t>
            </a:r>
            <a:r>
              <a:rPr kumimoji="0" lang="ru-RU" sz="2100" b="0" i="0" u="sng"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ударное</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-а</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(город – город</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а</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дом, дом</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а</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endParaRPr kumimoji="0" lang="cs-CZ"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У некоторых существительных в именительном падеже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0" u="none" strike="noStrike" kern="1200" cap="none" spc="0" normalizeH="0" baseline="0" noProof="0" dirty="0" err="1">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ья</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(брат – брат</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ья</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друг – друз</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ья</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 </a:t>
            </a:r>
            <a:r>
              <a:rPr kumimoji="0" lang="ru-RU" sz="21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Tahoma" panose="020B0604030504040204" pitchFamily="34" charset="0"/>
                <a:cs typeface="Arial" panose="020B0604020202020204" pitchFamily="34" charset="0"/>
              </a:rPr>
              <a:t>чередование!</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 родительном падеже: если ударение на корне –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a:t>
            </a:r>
            <a:r>
              <a:rPr kumimoji="0" lang="ru-RU" sz="2100" b="0" i="0" u="none" strike="noStrike" kern="1200" cap="none" spc="0" normalizeH="0" baseline="0" noProof="0" dirty="0" err="1">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ьев</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(брат</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ьев</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лист</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ьев</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если ударение на окончании – окончание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-ей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(друз</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ей</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муж</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ей</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endParaRPr kumimoji="0" lang="cs-CZ"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a:p>
            <a:pPr marL="342900" marR="0" lvl="0" indent="-34290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Слово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человек</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имеет множественное число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люди</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(без людей, к людям, о людях, людьми).</a:t>
            </a:r>
            <a:endParaRPr kumimoji="0" lang="cs-CZ"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Слово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год </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имеет множественное число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годы</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но, например, </a:t>
            </a:r>
            <a:r>
              <a:rPr kumimoji="0" lang="ru-RU" sz="2100" b="0" i="0" u="none" strike="noStrike" kern="1200" cap="none" spc="0" normalizeH="0" baseline="0" noProof="0" dirty="0">
                <a:ln>
                  <a:noFill/>
                </a:ln>
                <a:solidFill>
                  <a:srgbClr val="FF0000"/>
                </a:solidFill>
                <a:effectLst/>
                <a:uLnTx/>
                <a:uFillTx/>
                <a:latin typeface="Arial" panose="020B0604020202020204" pitchFamily="34" charset="0"/>
                <a:ea typeface="Tahoma" panose="020B0604030504040204" pitchFamily="34" charset="0"/>
                <a:cs typeface="Arial" panose="020B0604020202020204" pitchFamily="34" charset="0"/>
              </a:rPr>
              <a:t>5 лет, 100 лет</a:t>
            </a:r>
            <a:r>
              <a:rPr kumimoji="0" lang="ru-RU" sz="21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ru-RU" sz="2100" dirty="0">
              <a:solidFill>
                <a:prstClr val="black"/>
              </a:solidFill>
              <a:latin typeface="Arial" panose="020B0604020202020204" pitchFamily="34" charset="0"/>
              <a:ea typeface="Tahoma" panose="020B0604030504040204" pitchFamily="34" charset="0"/>
              <a:cs typeface="Arial" panose="020B0604020202020204" pitchFamily="34" charset="0"/>
            </a:endParaRPr>
          </a:p>
          <a:p>
            <a:pPr lvl="0"/>
            <a:r>
              <a:rPr lang="cs-CZ" b="1" dirty="0"/>
              <a:t>V nominativu plurálu </a:t>
            </a:r>
            <a:r>
              <a:rPr lang="cs-CZ" dirty="0"/>
              <a:t>má mnoho podstatných jmen přízvučnou koncovku </a:t>
            </a:r>
            <a:r>
              <a:rPr lang="cs-CZ" b="1" dirty="0"/>
              <a:t>–а</a:t>
            </a:r>
            <a:r>
              <a:rPr lang="ru-RU" b="1" dirty="0"/>
              <a:t>.</a:t>
            </a:r>
            <a:endParaRPr lang="cs-CZ" dirty="0"/>
          </a:p>
          <a:p>
            <a:pPr lvl="0"/>
            <a:r>
              <a:rPr lang="cs-CZ" b="1" dirty="0"/>
              <a:t>Některá podstatná jména mají v nominativu koncovku –</a:t>
            </a:r>
            <a:r>
              <a:rPr lang="cs-CZ" b="1" dirty="0" err="1"/>
              <a:t>ья</a:t>
            </a:r>
            <a:r>
              <a:rPr lang="ru-RU" b="1" dirty="0"/>
              <a:t>.</a:t>
            </a:r>
            <a:r>
              <a:rPr lang="cs-CZ" dirty="0"/>
              <a:t> V </a:t>
            </a:r>
            <a:r>
              <a:rPr lang="cs-CZ" b="1" dirty="0"/>
              <a:t>genitivu</a:t>
            </a:r>
            <a:r>
              <a:rPr lang="cs-CZ" dirty="0"/>
              <a:t>: pokud je přízvuk na kořeni slova, je koncovka </a:t>
            </a:r>
            <a:r>
              <a:rPr lang="cs-CZ" b="1" dirty="0"/>
              <a:t>-</a:t>
            </a:r>
            <a:r>
              <a:rPr lang="cs-CZ" b="1" dirty="0" err="1"/>
              <a:t>ьев</a:t>
            </a:r>
            <a:r>
              <a:rPr lang="cs-CZ" dirty="0"/>
              <a:t>; pokud je přízvuk na koncovce, je koncovka </a:t>
            </a:r>
            <a:r>
              <a:rPr lang="cs-CZ" b="1" dirty="0"/>
              <a:t>–</a:t>
            </a:r>
            <a:r>
              <a:rPr lang="cs-CZ" b="1" dirty="0" err="1"/>
              <a:t>ей</a:t>
            </a:r>
            <a:r>
              <a:rPr lang="ru-RU" b="1" dirty="0"/>
              <a:t>.</a:t>
            </a:r>
            <a:endParaRPr lang="cs-CZ" dirty="0"/>
          </a:p>
          <a:p>
            <a:pPr lvl="0"/>
            <a:r>
              <a:rPr lang="cs-CZ" b="1" dirty="0"/>
              <a:t>Slovo </a:t>
            </a:r>
            <a:r>
              <a:rPr lang="cs-CZ" b="1" dirty="0" err="1"/>
              <a:t>человек</a:t>
            </a:r>
            <a:r>
              <a:rPr lang="cs-CZ" b="1" dirty="0"/>
              <a:t> má v množném čísle tvar </a:t>
            </a:r>
            <a:r>
              <a:rPr lang="cs-CZ" b="1" dirty="0" err="1"/>
              <a:t>люди</a:t>
            </a:r>
            <a:r>
              <a:rPr lang="ru-RU" b="1" dirty="0"/>
              <a:t>.</a:t>
            </a:r>
            <a:endParaRPr lang="cs-CZ" dirty="0"/>
          </a:p>
          <a:p>
            <a:pPr lvl="0"/>
            <a:r>
              <a:rPr lang="cs-CZ" b="1" dirty="0"/>
              <a:t>Slovo </a:t>
            </a:r>
            <a:r>
              <a:rPr lang="cs-CZ" b="1" dirty="0" err="1"/>
              <a:t>год</a:t>
            </a:r>
            <a:r>
              <a:rPr lang="cs-CZ" b="1" dirty="0"/>
              <a:t> má v množném čísle tvar </a:t>
            </a:r>
            <a:r>
              <a:rPr lang="cs-CZ" b="1" dirty="0" err="1"/>
              <a:t>годы</a:t>
            </a:r>
            <a:r>
              <a:rPr lang="cs-CZ" dirty="0"/>
              <a:t>, avšak ve spojení s číslovkami se používá tvar </a:t>
            </a:r>
            <a:r>
              <a:rPr lang="cs-CZ" b="1" dirty="0" err="1"/>
              <a:t>лет</a:t>
            </a:r>
            <a:r>
              <a:rPr lang="ru-RU" b="1" dirty="0"/>
              <a:t>, </a:t>
            </a:r>
            <a:r>
              <a:rPr lang="cs-CZ" dirty="0"/>
              <a:t>např. </a:t>
            </a:r>
            <a:r>
              <a:rPr lang="cs-CZ" i="1" dirty="0"/>
              <a:t>5 </a:t>
            </a:r>
            <a:r>
              <a:rPr lang="cs-CZ" i="1" dirty="0" err="1"/>
              <a:t>лет</a:t>
            </a:r>
            <a:r>
              <a:rPr lang="ru-RU" i="1" dirty="0"/>
              <a:t>.</a:t>
            </a:r>
            <a:endParaRPr kumimoji="0" lang="cs-CZ" sz="2000" b="0"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1247290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63FDD54-DA2C-AB22-C097-37832BB4481F}"/>
              </a:ext>
            </a:extLst>
          </p:cNvPr>
          <p:cNvSpPr txBox="1"/>
          <p:nvPr/>
        </p:nvSpPr>
        <p:spPr>
          <a:xfrm>
            <a:off x="1064029" y="1321937"/>
            <a:ext cx="10357658" cy="4110164"/>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Чередование гласных </a:t>
            </a:r>
            <a:r>
              <a:rPr kumimoji="0" lang="ru-RU" sz="24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о, е </a:t>
            </a:r>
            <a:r>
              <a:rPr kumimoji="0" lang="ru-RU"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у существительных мужского рода с нулем:</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cs-CZ"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а) на </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ru-RU" sz="2400" b="0" i="0" u="none" strike="noStrike" kern="1200" cap="none" spc="0" normalizeH="0" baseline="0" noProof="0" dirty="0" err="1">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ок</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зам</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о</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к — </a:t>
            </a:r>
            <a:r>
              <a:rPr kumimoji="0" lang="ru-RU" sz="24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замкá</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замки; </a:t>
            </a:r>
            <a:r>
              <a:rPr kumimoji="0" lang="ru-RU" sz="24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плат</a:t>
            </a:r>
            <a:r>
              <a:rPr kumimoji="0" lang="ru-RU" sz="2400" b="0" i="0" u="none" strike="noStrike" kern="1200" cap="none" spc="0" normalizeH="0" baseline="0" noProof="0" dirty="0" err="1">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ó</a:t>
            </a:r>
            <a:r>
              <a:rPr kumimoji="0" lang="ru-RU" sz="24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к</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 </a:t>
            </a:r>
            <a:r>
              <a:rPr kumimoji="0" lang="ru-RU" sz="24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платкá</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платки; </a:t>
            </a:r>
            <a:endParaRPr kumimoji="0" lang="cs-CZ"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б) на </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ru-RU" sz="2400" b="0" i="0" u="none" strike="noStrike" kern="1200" cap="none" spc="0" normalizeH="0" baseline="0" noProof="0" dirty="0" err="1">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ец</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от</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е</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ц — отца, отцы;  </a:t>
            </a:r>
            <a:endParaRPr kumimoji="0" lang="cs-CZ"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в) с некоторыми другими основами: уг</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о</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л - угла, углы; ор</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ё</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л — орла, орлы; кам</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е</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нь — камня, камни;  </a:t>
            </a:r>
            <a:endParaRPr kumimoji="0" lang="cs-CZ"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г) в некоторых односложных словах: д</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е</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нь — дня, дни; л</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о</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б — лба, лбы; с</a:t>
            </a:r>
            <a:r>
              <a:rPr kumimoji="0" lang="ru-RU" sz="24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о</a:t>
            </a:r>
            <a:r>
              <a:rPr kumimoji="0" lang="ru-RU"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н — сна, сны.</a:t>
            </a:r>
            <a:endParaRPr kumimoji="0" lang="cs-CZ"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986182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45CC8C2-F1F5-6C75-9E85-8CAAD8A470FA}"/>
              </a:ext>
            </a:extLst>
          </p:cNvPr>
          <p:cNvSpPr txBox="1"/>
          <p:nvPr/>
        </p:nvSpPr>
        <p:spPr>
          <a:xfrm>
            <a:off x="415636" y="311974"/>
            <a:ext cx="11449397" cy="6123215"/>
          </a:xfrm>
          <a:prstGeom prst="rect">
            <a:avLst/>
          </a:prstGeom>
          <a:noFill/>
        </p:spPr>
        <p:txBody>
          <a:bodyPr wrap="square">
            <a:spAutoFit/>
          </a:bodyPr>
          <a:lstStyle/>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Нина потеряла (чемодан, друг, шарф, брат, билет).</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Таня искала (кот, мобильник, сын, блокнот, продавец).</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Вика не нашла (директор, театр, велосипед, отец, ноутбук).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Аня видела (зоопарк, тигр, слон, носорог).</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Володя рисует (дом, лес, кот, дуб, друг).</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Миша любит (брат, спорт, тренер, футбол, теннис).</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Максим заметил (сосед, трамвай, учитель, автобус).</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Студент купил (учебник, словарь, пёс, попугай).</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Художник изобразил (город, памятник, космонавт, актёр).</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 Мы долго звали (официант, администратор), чтобы заказать (ужин).</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 На улице прохожий фотографировал (фонтан, музей, голубь, щенок).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 Антон очень ждал (выходной, друг, отпуск, курьер).</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 На арене зрители увидели (фокусник, медведь, мяч, клоун).</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Google Sans"/>
              </a:rPr>
              <a:t> Вечером папа чинил (автомобиль, телевизор), а потом кормил (хомяк).</a:t>
            </a:r>
            <a:endParaRPr lang="ru-RU" sz="2000" noProof="0" dirty="0"/>
          </a:p>
        </p:txBody>
      </p:sp>
    </p:spTree>
    <p:extLst>
      <p:ext uri="{BB962C8B-B14F-4D97-AF65-F5344CB8AC3E}">
        <p14:creationId xmlns:p14="http://schemas.microsoft.com/office/powerpoint/2010/main" val="40218619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FEC9646-F2EE-7763-9E93-64C0A5F347A8}"/>
              </a:ext>
            </a:extLst>
          </p:cNvPr>
          <p:cNvSpPr txBox="1"/>
          <p:nvPr/>
        </p:nvSpPr>
        <p:spPr>
          <a:xfrm>
            <a:off x="459972" y="315884"/>
            <a:ext cx="10518371" cy="6117059"/>
          </a:xfrm>
          <a:prstGeom prst="rect">
            <a:avLst/>
          </a:prstGeom>
          <a:noFill/>
        </p:spPr>
        <p:txBody>
          <a:bodyPr wrap="square">
            <a:spAutoFit/>
          </a:bodyPr>
          <a:lstStyle/>
          <a:p>
            <a:pPr marL="342900" marR="0" lvl="0" indent="-342900">
              <a:spcAft>
                <a:spcPts val="900"/>
              </a:spcAft>
              <a:buFont typeface="Arial" panose="020B0604020202020204" pitchFamily="34" charset="0"/>
              <a:buChar char="•"/>
            </a:pPr>
            <a:r>
              <a:rPr lang="ru-RU" sz="2100" b="0" u="none" strike="noStrike" noProof="0" dirty="0">
                <a:effectLst/>
                <a:latin typeface="+mn-lt"/>
              </a:rPr>
              <a:t>Не надо волноваться, всё в (порядок).</a:t>
            </a:r>
          </a:p>
          <a:p>
            <a:pPr marL="342900" marR="0" lvl="0" indent="-342900">
              <a:spcAft>
                <a:spcPts val="900"/>
              </a:spcAft>
              <a:buFont typeface="Arial" panose="020B0604020202020204" pitchFamily="34" charset="0"/>
              <a:buChar char="•"/>
            </a:pPr>
            <a:r>
              <a:rPr lang="ru-RU" sz="2100" b="0" u="none" strike="noStrike" noProof="0" dirty="0">
                <a:effectLst/>
                <a:latin typeface="+mn-lt"/>
              </a:rPr>
              <a:t>После обеда мы с Таней гуляли по (парк), а вечером были в (цирк).</a:t>
            </a:r>
          </a:p>
          <a:p>
            <a:pPr marL="342900" marR="0" lvl="0" indent="-342900">
              <a:spcAft>
                <a:spcPts val="900"/>
              </a:spcAft>
              <a:buFont typeface="Arial" panose="020B0604020202020204" pitchFamily="34" charset="0"/>
              <a:buChar char="•"/>
            </a:pPr>
            <a:r>
              <a:rPr lang="ru-RU" sz="2100" b="0" u="none" strike="noStrike" noProof="0" dirty="0">
                <a:effectLst/>
                <a:latin typeface="+mn-lt"/>
              </a:rPr>
              <a:t>Розы он купил в цветочном (киоск).</a:t>
            </a:r>
          </a:p>
          <a:p>
            <a:pPr marL="342900" marR="0" lvl="0" indent="-342900">
              <a:spcAft>
                <a:spcPts val="900"/>
              </a:spcAft>
              <a:buFont typeface="Arial" panose="020B0604020202020204" pitchFamily="34" charset="0"/>
              <a:buChar char="•"/>
            </a:pPr>
            <a:r>
              <a:rPr lang="ru-RU" sz="2100" b="0" u="none" strike="noStrike" noProof="0" dirty="0">
                <a:effectLst/>
                <a:latin typeface="+mn-lt"/>
              </a:rPr>
              <a:t>По какому (номер) можно звонить </a:t>
            </a:r>
            <a:r>
              <a:rPr lang="ru-RU" sz="2100" noProof="0" dirty="0"/>
              <a:t>в случае пожара</a:t>
            </a:r>
            <a:r>
              <a:rPr lang="ru-RU" sz="2100" b="0" u="none" strike="noStrike" noProof="0" dirty="0">
                <a:effectLst/>
                <a:latin typeface="+mn-lt"/>
              </a:rPr>
              <a:t>?</a:t>
            </a:r>
          </a:p>
          <a:p>
            <a:pPr marL="342900" marR="0" lvl="0" indent="-342900">
              <a:spcAft>
                <a:spcPts val="900"/>
              </a:spcAft>
              <a:buFont typeface="Arial" panose="020B0604020202020204" pitchFamily="34" charset="0"/>
              <a:buChar char="•"/>
            </a:pPr>
            <a:r>
              <a:rPr lang="ru-RU" sz="2100" b="0" u="none" strike="noStrike" noProof="0" dirty="0">
                <a:effectLst/>
                <a:latin typeface="+mn-lt"/>
              </a:rPr>
              <a:t>Нужную информацию можно найти в (</a:t>
            </a:r>
            <a:r>
              <a:rPr lang="ru-RU" sz="2100" noProof="0" dirty="0"/>
              <a:t>и</a:t>
            </a:r>
            <a:r>
              <a:rPr lang="ru-RU" sz="2100" b="0" u="none" strike="noStrike" noProof="0" dirty="0">
                <a:effectLst/>
                <a:latin typeface="+mn-lt"/>
              </a:rPr>
              <a:t>нтернет).</a:t>
            </a:r>
          </a:p>
          <a:p>
            <a:pPr marL="342900" marR="0" lvl="0" indent="-342900">
              <a:spcAft>
                <a:spcPts val="900"/>
              </a:spcAft>
              <a:buFont typeface="Arial" panose="020B0604020202020204" pitchFamily="34" charset="0"/>
              <a:buChar char="•"/>
            </a:pPr>
            <a:r>
              <a:rPr lang="ru-RU" sz="2100" b="0" u="none" strike="noStrike" noProof="0" dirty="0">
                <a:effectLst/>
                <a:latin typeface="+mn-lt"/>
              </a:rPr>
              <a:t>По (совет) врача отец обратился к (кардиолог).</a:t>
            </a:r>
          </a:p>
          <a:p>
            <a:pPr marL="342900" marR="0" lvl="0" indent="-342900">
              <a:spcAft>
                <a:spcPts val="900"/>
              </a:spcAft>
              <a:buFont typeface="Arial" panose="020B0604020202020204" pitchFamily="34" charset="0"/>
              <a:buChar char="•"/>
            </a:pPr>
            <a:r>
              <a:rPr lang="ru-RU" sz="2100" b="0" u="none" strike="noStrike" noProof="0" dirty="0">
                <a:effectLst/>
                <a:latin typeface="+mn-lt"/>
              </a:rPr>
              <a:t>Он приехал на (велосипед) или на (мотоцикл)?</a:t>
            </a:r>
          </a:p>
          <a:p>
            <a:pPr marL="342900" marR="0" lvl="0" indent="-342900">
              <a:spcAft>
                <a:spcPts val="900"/>
              </a:spcAft>
              <a:buFont typeface="Arial" panose="020B0604020202020204" pitchFamily="34" charset="0"/>
              <a:buChar char="•"/>
            </a:pPr>
            <a:r>
              <a:rPr lang="ru-RU" sz="2100" b="0" u="none" strike="noStrike" noProof="0" dirty="0">
                <a:effectLst/>
                <a:latin typeface="+mn-lt"/>
              </a:rPr>
              <a:t>После обеда в (ресторан) все пошли гулять по (город).</a:t>
            </a:r>
          </a:p>
          <a:p>
            <a:pPr marL="342900" marR="0" lvl="0" indent="-342900">
              <a:spcAft>
                <a:spcPts val="900"/>
              </a:spcAft>
              <a:buFont typeface="Arial" panose="020B0604020202020204" pitchFamily="34" charset="0"/>
              <a:buChar char="•"/>
            </a:pPr>
            <a:r>
              <a:rPr lang="ru-RU" sz="2100" b="0" u="none" strike="noStrike" noProof="0" dirty="0">
                <a:effectLst/>
                <a:latin typeface="+mn-lt"/>
              </a:rPr>
              <a:t>Они прошли по (коридор), а потом Петя показал новому (гимназист) наш класс.</a:t>
            </a:r>
          </a:p>
          <a:p>
            <a:pPr marL="342900" marR="0" lvl="0" indent="-342900">
              <a:spcAft>
                <a:spcPts val="900"/>
              </a:spcAft>
              <a:buFont typeface="Arial" panose="020B0604020202020204" pitchFamily="34" charset="0"/>
              <a:buChar char="•"/>
            </a:pPr>
            <a:r>
              <a:rPr lang="ru-RU" sz="2100" b="0" u="none" strike="noStrike" noProof="0" dirty="0">
                <a:effectLst/>
                <a:latin typeface="+mn-lt"/>
              </a:rPr>
              <a:t>В (журнал) мы читали о знаменитом (шахматист).</a:t>
            </a:r>
          </a:p>
          <a:p>
            <a:pPr marL="342900" marR="0" lvl="0" indent="-342900">
              <a:spcAft>
                <a:spcPts val="900"/>
              </a:spcAft>
              <a:buFont typeface="Arial" panose="020B0604020202020204" pitchFamily="34" charset="0"/>
              <a:buChar char="•"/>
            </a:pPr>
            <a:r>
              <a:rPr lang="ru-RU" sz="2100" b="0" u="none" strike="noStrike" noProof="0" dirty="0">
                <a:effectLst/>
                <a:latin typeface="+mn-lt"/>
              </a:rPr>
              <a:t>Костя сейчас работает в (офис) или едет к (директор)?</a:t>
            </a:r>
          </a:p>
          <a:p>
            <a:pPr marL="342900" marR="0" lvl="0" indent="-342900">
              <a:spcAft>
                <a:spcPts val="900"/>
              </a:spcAft>
              <a:buFont typeface="Arial" panose="020B0604020202020204" pitchFamily="34" charset="0"/>
              <a:buChar char="•"/>
            </a:pPr>
            <a:r>
              <a:rPr lang="ru-RU" sz="2100" b="0" u="none" strike="noStrike" noProof="0" dirty="0">
                <a:effectLst/>
                <a:latin typeface="+mn-lt"/>
              </a:rPr>
              <a:t>По какому (канал) вечером будут показывать фильм о (космос)?</a:t>
            </a:r>
          </a:p>
          <a:p>
            <a:pPr marL="342900" marR="0" lvl="0" indent="-342900">
              <a:spcAft>
                <a:spcPts val="900"/>
              </a:spcAft>
              <a:buFont typeface="Arial" panose="020B0604020202020204" pitchFamily="34" charset="0"/>
              <a:buChar char="•"/>
            </a:pPr>
            <a:r>
              <a:rPr lang="ru-RU" sz="2100" b="0" u="none" strike="noStrike" noProof="0" dirty="0">
                <a:effectLst/>
                <a:latin typeface="+mn-lt"/>
              </a:rPr>
              <a:t>К (праздник) папа приготовил сюрприз и спрятал его в (ящик) стола.</a:t>
            </a:r>
          </a:p>
          <a:p>
            <a:pPr marL="342900" marR="0" lvl="0" indent="-342900">
              <a:spcAft>
                <a:spcPts val="900"/>
              </a:spcAft>
              <a:buFont typeface="Arial" panose="020B0604020202020204" pitchFamily="34" charset="0"/>
              <a:buChar char="•"/>
            </a:pPr>
            <a:r>
              <a:rPr lang="ru-RU" sz="2100" b="0" u="none" strike="noStrike" noProof="0" dirty="0">
                <a:effectLst/>
                <a:latin typeface="+mn-lt"/>
              </a:rPr>
              <a:t>Пассажиры подошли к (автобус) и только тогда вспомнили о (билет).</a:t>
            </a:r>
            <a:endParaRPr lang="ru-RU" sz="2100" b="0" u="none" strike="noStrike" noProof="0" dirty="0">
              <a:effectLst/>
              <a:latin typeface="Google Sans"/>
            </a:endParaRPr>
          </a:p>
        </p:txBody>
      </p:sp>
    </p:spTree>
    <p:extLst>
      <p:ext uri="{BB962C8B-B14F-4D97-AF65-F5344CB8AC3E}">
        <p14:creationId xmlns:p14="http://schemas.microsoft.com/office/powerpoint/2010/main" val="42324102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9921DB8-13F7-5556-D191-519265F9CF17}"/>
              </a:ext>
            </a:extLst>
          </p:cNvPr>
          <p:cNvSpPr txBox="1"/>
          <p:nvPr/>
        </p:nvSpPr>
        <p:spPr>
          <a:xfrm>
            <a:off x="338051" y="300497"/>
            <a:ext cx="5863244" cy="6140142"/>
          </a:xfrm>
          <a:prstGeom prst="rect">
            <a:avLst/>
          </a:prstGeom>
          <a:noFill/>
          <a:ln>
            <a:solidFill>
              <a:schemeClr val="tx1"/>
            </a:solidFill>
          </a:ln>
        </p:spPr>
        <p:txBody>
          <a:bodyPr wrap="square">
            <a:spAutoFit/>
          </a:bodyPr>
          <a:lstStyle/>
          <a:p>
            <a:pPr marL="342900" marR="0" lvl="0" indent="-342900">
              <a:spcBef>
                <a:spcPts val="900"/>
              </a:spcBef>
              <a:spcAft>
                <a:spcPts val="900"/>
              </a:spcAft>
              <a:buFont typeface="+mj-lt"/>
              <a:buAutoNum type="arabicPeriod"/>
            </a:pPr>
            <a:r>
              <a:rPr lang="ru-RU" sz="2100" b="0" u="none" strike="noStrike" noProof="0" dirty="0">
                <a:effectLst/>
                <a:latin typeface="+mn-lt"/>
              </a:rPr>
              <a:t>Я читал много интересного об этом актёр___.</a:t>
            </a:r>
          </a:p>
          <a:p>
            <a:pPr marL="342900" marR="0" lvl="0" indent="-342900">
              <a:spcBef>
                <a:spcPts val="900"/>
              </a:spcBef>
              <a:spcAft>
                <a:spcPts val="900"/>
              </a:spcAft>
              <a:buFont typeface="+mj-lt"/>
              <a:buAutoNum type="arabicPeriod"/>
            </a:pPr>
            <a:r>
              <a:rPr lang="ru-RU" sz="2100" b="0" u="none" strike="noStrike" noProof="0" dirty="0">
                <a:effectLst/>
                <a:latin typeface="+mn-lt"/>
              </a:rPr>
              <a:t>Юра хочет стать хорошим теннисист___.</a:t>
            </a:r>
          </a:p>
          <a:p>
            <a:pPr marL="342900" marR="0" lvl="0" indent="-342900">
              <a:spcBef>
                <a:spcPts val="900"/>
              </a:spcBef>
              <a:spcAft>
                <a:spcPts val="900"/>
              </a:spcAft>
              <a:buFont typeface="+mj-lt"/>
              <a:buAutoNum type="arabicPeriod"/>
            </a:pPr>
            <a:r>
              <a:rPr lang="ru-RU" sz="2100" b="0" u="none" strike="noStrike" noProof="0" dirty="0">
                <a:effectLst/>
                <a:latin typeface="+mn-lt"/>
              </a:rPr>
              <a:t>Редактор обратился с вопрос___ к министр___.</a:t>
            </a:r>
          </a:p>
          <a:p>
            <a:pPr marL="342900" marR="0" lvl="0" indent="-342900">
              <a:spcBef>
                <a:spcPts val="900"/>
              </a:spcBef>
              <a:spcAft>
                <a:spcPts val="900"/>
              </a:spcAft>
              <a:buFont typeface="+mj-lt"/>
              <a:buAutoNum type="arabicPeriod"/>
            </a:pPr>
            <a:r>
              <a:rPr lang="ru-RU" sz="2100" b="0" u="none" strike="noStrike" noProof="0" dirty="0">
                <a:effectLst/>
                <a:latin typeface="+mn-lt"/>
              </a:rPr>
              <a:t>Отец рассказывал об одном чех___, который жил во Владивосток___.</a:t>
            </a:r>
          </a:p>
          <a:p>
            <a:pPr marL="342900" marR="0" lvl="0" indent="-342900">
              <a:spcBef>
                <a:spcPts val="900"/>
              </a:spcBef>
              <a:spcAft>
                <a:spcPts val="900"/>
              </a:spcAft>
              <a:buFont typeface="+mj-lt"/>
              <a:buAutoNum type="arabicPeriod"/>
            </a:pPr>
            <a:r>
              <a:rPr lang="ru-RU" sz="2100" b="0" u="none" strike="noStrike" noProof="0" dirty="0">
                <a:effectLst/>
                <a:latin typeface="+mn-lt"/>
              </a:rPr>
              <a:t>Врач посоветовал сосед___ отдыхать летом на юг___.</a:t>
            </a:r>
          </a:p>
          <a:p>
            <a:pPr marL="342900" marR="0" lvl="0" indent="-342900">
              <a:spcBef>
                <a:spcPts val="900"/>
              </a:spcBef>
              <a:spcAft>
                <a:spcPts val="900"/>
              </a:spcAft>
              <a:buFont typeface="+mj-lt"/>
              <a:buAutoNum type="arabicPeriod"/>
            </a:pPr>
            <a:r>
              <a:rPr lang="ru-RU" sz="2100" b="0" u="none" strike="noStrike" noProof="0" dirty="0">
                <a:effectLst/>
                <a:latin typeface="+mn-lt"/>
              </a:rPr>
              <a:t>Этого футболист___ знают во всём мир___.</a:t>
            </a:r>
          </a:p>
          <a:p>
            <a:pPr marL="342900" marR="0" lvl="0" indent="-342900">
              <a:spcBef>
                <a:spcPts val="900"/>
              </a:spcBef>
              <a:spcAft>
                <a:spcPts val="900"/>
              </a:spcAft>
              <a:buFont typeface="+mj-lt"/>
              <a:buAutoNum type="arabicPeriod"/>
            </a:pPr>
            <a:r>
              <a:rPr lang="ru-RU" sz="2100" b="0" u="none" strike="noStrike" noProof="0" dirty="0">
                <a:effectLst/>
                <a:latin typeface="+mn-lt"/>
              </a:rPr>
              <a:t>В март___ мы встретились с ним в Нью-Йорк___.</a:t>
            </a:r>
          </a:p>
          <a:p>
            <a:pPr marL="342900" marR="0" lvl="0" indent="-342900">
              <a:spcBef>
                <a:spcPts val="900"/>
              </a:spcBef>
              <a:spcAft>
                <a:spcPts val="900"/>
              </a:spcAft>
              <a:buFont typeface="+mj-lt"/>
              <a:buAutoNum type="arabicPeriod"/>
            </a:pPr>
            <a:r>
              <a:rPr lang="ru-RU" sz="2100" b="0" u="none" strike="noStrike" noProof="0" dirty="0">
                <a:effectLst/>
                <a:latin typeface="+mn-lt"/>
              </a:rPr>
              <a:t>Вам надо обратиться к специалист___.</a:t>
            </a:r>
          </a:p>
          <a:p>
            <a:pPr marL="342900" marR="0" lvl="0" indent="-342900">
              <a:spcBef>
                <a:spcPts val="900"/>
              </a:spcBef>
              <a:spcAft>
                <a:spcPts val="900"/>
              </a:spcAft>
              <a:buFont typeface="+mj-lt"/>
              <a:buAutoNum type="arabicPeriod"/>
            </a:pPr>
            <a:r>
              <a:rPr lang="ru-RU" sz="2100" b="0" u="none" strike="noStrike" noProof="0" dirty="0">
                <a:effectLst/>
                <a:latin typeface="+mn-lt"/>
              </a:rPr>
              <a:t>Паспорт он оставил у себя в стол___.</a:t>
            </a:r>
            <a:endParaRPr lang="ru-RU" sz="2100" noProof="0" dirty="0"/>
          </a:p>
        </p:txBody>
      </p:sp>
      <p:sp>
        <p:nvSpPr>
          <p:cNvPr id="5" name="TextovéPole 4">
            <a:extLst>
              <a:ext uri="{FF2B5EF4-FFF2-40B4-BE49-F238E27FC236}">
                <a16:creationId xmlns:a16="http://schemas.microsoft.com/office/drawing/2014/main" id="{0C57BC24-0F71-12A8-B57A-39CD8A25CB0C}"/>
              </a:ext>
            </a:extLst>
          </p:cNvPr>
          <p:cNvSpPr txBox="1"/>
          <p:nvPr/>
        </p:nvSpPr>
        <p:spPr>
          <a:xfrm>
            <a:off x="7642167" y="155072"/>
            <a:ext cx="4211782" cy="6430991"/>
          </a:xfrm>
          <a:prstGeom prst="rect">
            <a:avLst/>
          </a:prstGeom>
          <a:noFill/>
          <a:ln>
            <a:solidFill>
              <a:schemeClr val="tx1"/>
            </a:solidFill>
          </a:ln>
        </p:spPr>
        <p:txBody>
          <a:bodyPr wrap="square">
            <a:spAutoFit/>
          </a:bodyPr>
          <a:lstStyle/>
          <a:p>
            <a:pPr marL="0" marR="0">
              <a:lnSpc>
                <a:spcPct val="50000"/>
              </a:lnSpc>
              <a:spcBef>
                <a:spcPts val="1800"/>
              </a:spcBef>
              <a:spcAft>
                <a:spcPts val="900"/>
              </a:spcAft>
              <a:buNone/>
            </a:pPr>
            <a:r>
              <a:rPr lang="ru-RU" sz="2000" b="1" u="none" strike="noStrike" noProof="0">
                <a:effectLst/>
                <a:latin typeface="+mn-lt"/>
              </a:rPr>
              <a:t>Vyjádřete</a:t>
            </a:r>
            <a:r>
              <a:rPr lang="ru-RU" sz="2000" b="1" u="none" strike="noStrike" noProof="0" dirty="0">
                <a:effectLst/>
                <a:latin typeface="+mn-lt"/>
              </a:rPr>
              <a:t> v </a:t>
            </a:r>
            <a:r>
              <a:rPr lang="ru-RU" sz="2000" b="1" u="none" strike="noStrike" noProof="0" dirty="0" err="1">
                <a:effectLst/>
                <a:latin typeface="+mn-lt"/>
              </a:rPr>
              <a:t>množném</a:t>
            </a:r>
            <a:r>
              <a:rPr lang="ru-RU" sz="2000" b="1" u="none" strike="noStrike" noProof="0" dirty="0">
                <a:effectLst/>
                <a:latin typeface="+mn-lt"/>
              </a:rPr>
              <a:t> </a:t>
            </a:r>
            <a:r>
              <a:rPr lang="ru-RU" sz="2000" b="1" u="none" strike="noStrike" noProof="0" dirty="0" err="1">
                <a:effectLst/>
                <a:latin typeface="+mn-lt"/>
              </a:rPr>
              <a:t>čísle</a:t>
            </a:r>
            <a:r>
              <a:rPr lang="ru-RU" sz="2000" b="1" u="none" strike="noStrike" noProof="0" dirty="0">
                <a:effectLst/>
                <a:latin typeface="+mn-lt"/>
              </a:rPr>
              <a:t>.</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студент и педагог</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чех и словак</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хоккеист и футболист</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музыкант и певец</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врач и пациент</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француз и итальянец</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лев и тигр</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волк и заяц</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член и кандидат</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посол и консул</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политик и дипломат</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физик и астроном</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пловец и тренер</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ученик и гимназист</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бразилец и кубинец</a:t>
            </a:r>
          </a:p>
          <a:p>
            <a:pPr marL="342900" marR="0" lvl="0" indent="-342900">
              <a:lnSpc>
                <a:spcPct val="50000"/>
              </a:lnSpc>
              <a:spcBef>
                <a:spcPts val="900"/>
              </a:spcBef>
              <a:spcAft>
                <a:spcPts val="900"/>
              </a:spcAft>
              <a:buFont typeface="+mj-lt"/>
              <a:buAutoNum type="arabicPeriod"/>
            </a:pPr>
            <a:r>
              <a:rPr lang="ru-RU" sz="2000" b="0" u="none" strike="noStrike" noProof="0" dirty="0">
                <a:effectLst/>
                <a:latin typeface="+mn-lt"/>
              </a:rPr>
              <a:t>американец и европеец</a:t>
            </a:r>
            <a:endParaRPr lang="ru-RU" sz="2000" noProof="0" dirty="0"/>
          </a:p>
        </p:txBody>
      </p:sp>
    </p:spTree>
    <p:extLst>
      <p:ext uri="{BB962C8B-B14F-4D97-AF65-F5344CB8AC3E}">
        <p14:creationId xmlns:p14="http://schemas.microsoft.com/office/powerpoint/2010/main" val="25086929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C6824B4-1E27-4C12-3709-601A27F9CA04}"/>
              </a:ext>
            </a:extLst>
          </p:cNvPr>
          <p:cNvSpPr txBox="1"/>
          <p:nvPr/>
        </p:nvSpPr>
        <p:spPr>
          <a:xfrm>
            <a:off x="72044" y="103843"/>
            <a:ext cx="6096000" cy="6754157"/>
          </a:xfrm>
          <a:prstGeom prst="rect">
            <a:avLst/>
          </a:prstGeom>
          <a:noFill/>
          <a:ln>
            <a:solidFill>
              <a:schemeClr val="tx1"/>
            </a:solidFill>
          </a:ln>
        </p:spPr>
        <p:txBody>
          <a:bodyPr wrap="square">
            <a:spAutoFit/>
          </a:bodyPr>
          <a:lstStyle/>
          <a:p>
            <a:pPr marL="0" marR="0">
              <a:lnSpc>
                <a:spcPct val="70000"/>
              </a:lnSpc>
              <a:spcBef>
                <a:spcPts val="1800"/>
              </a:spcBef>
              <a:spcAft>
                <a:spcPts val="900"/>
              </a:spcAft>
              <a:buNone/>
            </a:pPr>
            <a:r>
              <a:rPr lang="ru-RU" sz="2000" b="1" u="none" strike="noStrike" noProof="0" dirty="0" err="1">
                <a:effectLst/>
                <a:latin typeface="+mn-lt"/>
              </a:rPr>
              <a:t>Změňte</a:t>
            </a:r>
            <a:r>
              <a:rPr lang="ru-RU" sz="2000" b="1" u="none" strike="noStrike" noProof="0" dirty="0">
                <a:effectLst/>
                <a:latin typeface="+mn-lt"/>
              </a:rPr>
              <a:t> </a:t>
            </a:r>
            <a:r>
              <a:rPr lang="ru-RU" sz="2000" b="1" u="none" strike="noStrike" noProof="0" dirty="0" err="1">
                <a:effectLst/>
                <a:latin typeface="+mn-lt"/>
              </a:rPr>
              <a:t>věty</a:t>
            </a:r>
            <a:r>
              <a:rPr lang="ru-RU" sz="2000" b="1" u="none" strike="noStrike" noProof="0" dirty="0">
                <a:effectLst/>
                <a:latin typeface="+mn-lt"/>
              </a:rPr>
              <a:t> </a:t>
            </a:r>
            <a:r>
              <a:rPr lang="ru-RU" sz="2000" b="1" u="none" strike="noStrike" noProof="0" dirty="0" err="1">
                <a:effectLst/>
                <a:latin typeface="+mn-lt"/>
              </a:rPr>
              <a:t>tak</a:t>
            </a:r>
            <a:r>
              <a:rPr lang="ru-RU" sz="2000" b="1" u="none" strike="noStrike" noProof="0" dirty="0">
                <a:effectLst/>
                <a:latin typeface="+mn-lt"/>
              </a:rPr>
              <a:t>, </a:t>
            </a:r>
            <a:r>
              <a:rPr lang="ru-RU" sz="2000" b="1" u="none" strike="noStrike" noProof="0" dirty="0" err="1">
                <a:effectLst/>
                <a:latin typeface="+mn-lt"/>
              </a:rPr>
              <a:t>aby</a:t>
            </a:r>
            <a:r>
              <a:rPr lang="ru-RU" sz="2000" b="1" u="none" strike="noStrike" noProof="0" dirty="0">
                <a:effectLst/>
                <a:latin typeface="+mn-lt"/>
              </a:rPr>
              <a:t> </a:t>
            </a:r>
            <a:r>
              <a:rPr lang="ru-RU" sz="2000" b="1" u="none" strike="noStrike" noProof="0" dirty="0" err="1">
                <a:effectLst/>
                <a:latin typeface="+mn-lt"/>
              </a:rPr>
              <a:t>byl</a:t>
            </a:r>
            <a:r>
              <a:rPr lang="ru-RU" sz="2000" b="1" u="none" strike="noStrike" noProof="0" dirty="0">
                <a:effectLst/>
                <a:latin typeface="+mn-lt"/>
              </a:rPr>
              <a:t> </a:t>
            </a:r>
            <a:r>
              <a:rPr lang="ru-RU" sz="2000" b="1" u="none" strike="noStrike" noProof="0" dirty="0" err="1">
                <a:effectLst/>
                <a:latin typeface="+mn-lt"/>
              </a:rPr>
              <a:t>podmět</a:t>
            </a:r>
            <a:r>
              <a:rPr lang="ru-RU" sz="2000" b="1" u="none" strike="noStrike" noProof="0" dirty="0">
                <a:effectLst/>
                <a:latin typeface="+mn-lt"/>
              </a:rPr>
              <a:t> v </a:t>
            </a:r>
            <a:r>
              <a:rPr lang="ru-RU" sz="2000" b="1" u="none" strike="noStrike" noProof="0" dirty="0" err="1">
                <a:effectLst/>
                <a:latin typeface="+mn-lt"/>
              </a:rPr>
              <a:t>množném</a:t>
            </a:r>
            <a:r>
              <a:rPr lang="ru-RU" sz="2000" b="1" u="none" strike="noStrike" noProof="0" dirty="0">
                <a:effectLst/>
                <a:latin typeface="+mn-lt"/>
              </a:rPr>
              <a:t> </a:t>
            </a:r>
            <a:r>
              <a:rPr lang="ru-RU" sz="2000" b="1" u="none" strike="noStrike" noProof="0" dirty="0" err="1">
                <a:effectLst/>
                <a:latin typeface="+mn-lt"/>
              </a:rPr>
              <a:t>čísle</a:t>
            </a:r>
            <a:r>
              <a:rPr lang="ru-RU" sz="2000" b="1" u="none" strike="noStrike" noProof="0" dirty="0">
                <a:effectLst/>
                <a:latin typeface="+mn-lt"/>
              </a:rPr>
              <a:t>.</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Туристам очень понравился замок и дворец.</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У входа в гостиницу стояли немец, поляк, швед и финн.</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На столике лежал завёрнутый подарок.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Прагу приедет крупный знаток и специалист по архитектуре.</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витрине был чемодан и рюкзак.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Соне понравился вкусный пирожок.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После матча усталый игрок отдыхал.</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На вешалке в передней висел пёстрый платок.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Фотографии снимал известный фотограф.</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турнире участвовал знаменитый шахматист.</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На конгресс приехал опытный биолог и антрополог.</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На концерте выступал талантливый музыкант и певец.</a:t>
            </a:r>
            <a:endParaRPr lang="ru-RU" sz="2000" noProof="0" dirty="0"/>
          </a:p>
        </p:txBody>
      </p:sp>
      <p:sp>
        <p:nvSpPr>
          <p:cNvPr id="5" name="TextovéPole 4">
            <a:extLst>
              <a:ext uri="{FF2B5EF4-FFF2-40B4-BE49-F238E27FC236}">
                <a16:creationId xmlns:a16="http://schemas.microsoft.com/office/drawing/2014/main" id="{F96A20AF-0015-20A5-7C46-BE1CD2B251A7}"/>
              </a:ext>
            </a:extLst>
          </p:cNvPr>
          <p:cNvSpPr txBox="1"/>
          <p:nvPr/>
        </p:nvSpPr>
        <p:spPr>
          <a:xfrm>
            <a:off x="7071360" y="358205"/>
            <a:ext cx="4832465" cy="5363007"/>
          </a:xfrm>
          <a:prstGeom prst="rect">
            <a:avLst/>
          </a:prstGeom>
          <a:noFill/>
          <a:ln>
            <a:solidFill>
              <a:schemeClr val="tx1"/>
            </a:solidFill>
          </a:ln>
        </p:spPr>
        <p:txBody>
          <a:bodyPr wrap="square">
            <a:spAutoFit/>
          </a:bodyPr>
          <a:lstStyle/>
          <a:p>
            <a:pPr marL="0" marR="0">
              <a:spcBef>
                <a:spcPts val="900"/>
              </a:spcBef>
              <a:spcAft>
                <a:spcPts val="1200"/>
              </a:spcAft>
              <a:buNone/>
            </a:pPr>
            <a:r>
              <a:rPr lang="ru-RU" sz="2000" b="1" u="none" strike="noStrike" noProof="0" dirty="0" err="1">
                <a:effectLst/>
                <a:latin typeface="+mn-lt"/>
              </a:rPr>
              <a:t>Vzor</a:t>
            </a:r>
            <a:r>
              <a:rPr lang="ru-RU" sz="2000" b="1" u="none" strike="noStrike" noProof="0" dirty="0">
                <a:effectLst/>
                <a:latin typeface="+mn-lt"/>
              </a:rPr>
              <a:t>:</a:t>
            </a:r>
            <a:r>
              <a:rPr lang="ru-RU" sz="2000" b="0" u="none" strike="noStrike" noProof="0" dirty="0">
                <a:effectLst/>
                <a:latin typeface="+mn-lt"/>
              </a:rPr>
              <a:t> </a:t>
            </a:r>
            <a:r>
              <a:rPr lang="ru-RU" sz="2000" b="0" i="1" u="none" strike="noStrike" noProof="0" dirty="0">
                <a:effectLst/>
                <a:latin typeface="+mn-lt"/>
              </a:rPr>
              <a:t>Среди туристов были французы? – Нет, среди туристов не было французов.</a:t>
            </a:r>
            <a:endParaRPr lang="ru-RU" sz="2000" b="0" u="none" strike="noStrike" noProof="0" dirty="0">
              <a:effectLst/>
              <a:latin typeface="+mn-lt"/>
            </a:endParaRPr>
          </a:p>
          <a:p>
            <a:pPr marL="342900" marR="0" lvl="0" indent="-342900">
              <a:spcBef>
                <a:spcPts val="900"/>
              </a:spcBef>
              <a:spcAft>
                <a:spcPts val="900"/>
              </a:spcAft>
              <a:buFont typeface="+mj-lt"/>
              <a:buAutoNum type="arabicPeriod"/>
            </a:pPr>
            <a:r>
              <a:rPr lang="ru-RU" sz="2000" b="0" u="none" strike="noStrike" noProof="0" dirty="0">
                <a:effectLst/>
                <a:latin typeface="+mn-lt"/>
              </a:rPr>
              <a:t>В вашей группе были поляки?</a:t>
            </a:r>
          </a:p>
          <a:p>
            <a:pPr marL="342900" marR="0" lvl="0" indent="-342900">
              <a:spcBef>
                <a:spcPts val="900"/>
              </a:spcBef>
              <a:spcAft>
                <a:spcPts val="900"/>
              </a:spcAft>
              <a:buFont typeface="+mj-lt"/>
              <a:buAutoNum type="arabicPeriod"/>
            </a:pPr>
            <a:r>
              <a:rPr lang="ru-RU" sz="2000" b="0" u="none" strike="noStrike" noProof="0" dirty="0">
                <a:effectLst/>
                <a:latin typeface="+mn-lt"/>
              </a:rPr>
              <a:t>В замке были туристы?</a:t>
            </a:r>
          </a:p>
          <a:p>
            <a:pPr marL="342900" marR="0" lvl="0" indent="-342900">
              <a:spcBef>
                <a:spcPts val="900"/>
              </a:spcBef>
              <a:spcAft>
                <a:spcPts val="900"/>
              </a:spcAft>
              <a:buFont typeface="+mj-lt"/>
              <a:buAutoNum type="arabicPeriod"/>
            </a:pPr>
            <a:r>
              <a:rPr lang="ru-RU" sz="2000" b="0" u="none" strike="noStrike" noProof="0" dirty="0">
                <a:effectLst/>
                <a:latin typeface="+mn-lt"/>
              </a:rPr>
              <a:t>В автобусе были пассажиры?</a:t>
            </a:r>
          </a:p>
          <a:p>
            <a:pPr marL="342900" marR="0" lvl="0" indent="-342900">
              <a:spcBef>
                <a:spcPts val="900"/>
              </a:spcBef>
              <a:spcAft>
                <a:spcPts val="900"/>
              </a:spcAft>
              <a:buFont typeface="+mj-lt"/>
              <a:buAutoNum type="arabicPeriod"/>
            </a:pPr>
            <a:r>
              <a:rPr lang="ru-RU" sz="2000" b="0" u="none" strike="noStrike" noProof="0" dirty="0">
                <a:effectLst/>
                <a:latin typeface="+mn-lt"/>
              </a:rPr>
              <a:t>На встрече были бизнесмены?</a:t>
            </a:r>
          </a:p>
          <a:p>
            <a:pPr marL="342900" marR="0" lvl="0" indent="-342900">
              <a:spcBef>
                <a:spcPts val="900"/>
              </a:spcBef>
              <a:spcAft>
                <a:spcPts val="900"/>
              </a:spcAft>
              <a:buFont typeface="+mj-lt"/>
              <a:buAutoNum type="arabicPeriod"/>
            </a:pPr>
            <a:r>
              <a:rPr lang="ru-RU" sz="2000" b="0" u="none" strike="noStrike" noProof="0" dirty="0">
                <a:effectLst/>
                <a:latin typeface="+mn-lt"/>
              </a:rPr>
              <a:t>В городе были заводы?</a:t>
            </a:r>
          </a:p>
          <a:p>
            <a:pPr marL="342900" marR="0" lvl="0" indent="-342900">
              <a:spcBef>
                <a:spcPts val="900"/>
              </a:spcBef>
              <a:spcAft>
                <a:spcPts val="900"/>
              </a:spcAft>
              <a:buFont typeface="+mj-lt"/>
              <a:buAutoNum type="arabicPeriod"/>
            </a:pPr>
            <a:r>
              <a:rPr lang="ru-RU" sz="2000" b="0" u="none" strike="noStrike" noProof="0" dirty="0">
                <a:effectLst/>
                <a:latin typeface="+mn-lt"/>
              </a:rPr>
              <a:t>На площади были памятники?</a:t>
            </a:r>
          </a:p>
          <a:p>
            <a:pPr marL="342900" marR="0" lvl="0" indent="-342900">
              <a:spcBef>
                <a:spcPts val="900"/>
              </a:spcBef>
              <a:spcAft>
                <a:spcPts val="900"/>
              </a:spcAft>
              <a:buFont typeface="+mj-lt"/>
              <a:buAutoNum type="arabicPeriod"/>
            </a:pPr>
            <a:r>
              <a:rPr lang="ru-RU" sz="2000" b="0" u="none" strike="noStrike" noProof="0" dirty="0">
                <a:effectLst/>
                <a:latin typeface="+mn-lt"/>
              </a:rPr>
              <a:t>В классе были компьютеры?</a:t>
            </a:r>
          </a:p>
          <a:p>
            <a:pPr marL="342900" marR="0" lvl="0" indent="-342900">
              <a:spcBef>
                <a:spcPts val="900"/>
              </a:spcBef>
              <a:spcAft>
                <a:spcPts val="900"/>
              </a:spcAft>
              <a:buFont typeface="+mj-lt"/>
              <a:buAutoNum type="arabicPeriod"/>
            </a:pPr>
            <a:r>
              <a:rPr lang="ru-RU" sz="2000" b="0" u="none" strike="noStrike" noProof="0" dirty="0">
                <a:effectLst/>
                <a:latin typeface="+mn-lt"/>
              </a:rPr>
              <a:t>На столе были учебники?</a:t>
            </a:r>
            <a:endParaRPr lang="ru-RU" sz="2000" b="0" u="none" strike="noStrike" noProof="0" dirty="0">
              <a:effectLst/>
              <a:latin typeface="Google Sans"/>
            </a:endParaRPr>
          </a:p>
        </p:txBody>
      </p:sp>
    </p:spTree>
    <p:extLst>
      <p:ext uri="{BB962C8B-B14F-4D97-AF65-F5344CB8AC3E}">
        <p14:creationId xmlns:p14="http://schemas.microsoft.com/office/powerpoint/2010/main" val="2282586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DFFFC6A-5BCD-C922-C567-7518A7F9DBD3}"/>
              </a:ext>
            </a:extLst>
          </p:cNvPr>
          <p:cNvSpPr txBox="1"/>
          <p:nvPr/>
        </p:nvSpPr>
        <p:spPr>
          <a:xfrm>
            <a:off x="266008" y="436752"/>
            <a:ext cx="5358938" cy="5653855"/>
          </a:xfrm>
          <a:prstGeom prst="rect">
            <a:avLst/>
          </a:prstGeom>
          <a:noFill/>
          <a:ln>
            <a:solidFill>
              <a:schemeClr val="tx1"/>
            </a:solidFill>
          </a:ln>
        </p:spPr>
        <p:txBody>
          <a:bodyPr wrap="square">
            <a:spAutoFit/>
          </a:bodyPr>
          <a:lstStyle/>
          <a:p>
            <a:pPr marL="0" marR="0">
              <a:lnSpc>
                <a:spcPct val="70000"/>
              </a:lnSpc>
              <a:spcBef>
                <a:spcPts val="1800"/>
              </a:spcBef>
              <a:spcAft>
                <a:spcPts val="900"/>
              </a:spcAft>
              <a:buNone/>
            </a:pPr>
            <a:r>
              <a:rPr lang="ru-RU" sz="2000" b="1" u="none" strike="noStrike" noProof="0">
                <a:effectLst/>
                <a:latin typeface="+mn-lt"/>
              </a:rPr>
              <a:t>Odpovídejte</a:t>
            </a:r>
            <a:r>
              <a:rPr lang="ru-RU" sz="2000" b="1" u="none" strike="noStrike" noProof="0" dirty="0">
                <a:effectLst/>
                <a:latin typeface="+mn-lt"/>
              </a:rPr>
              <a:t> </a:t>
            </a:r>
            <a:r>
              <a:rPr lang="ru-RU" sz="2000" b="1" u="none" strike="noStrike" noProof="0" dirty="0" err="1">
                <a:effectLst/>
                <a:latin typeface="+mn-lt"/>
              </a:rPr>
              <a:t>na</a:t>
            </a:r>
            <a:r>
              <a:rPr lang="ru-RU" sz="2000" b="1" u="none" strike="noStrike" noProof="0" dirty="0">
                <a:effectLst/>
                <a:latin typeface="+mn-lt"/>
              </a:rPr>
              <a:t> </a:t>
            </a:r>
            <a:r>
              <a:rPr lang="ru-RU" sz="2000" b="1" u="none" strike="noStrike" noProof="0" dirty="0" err="1">
                <a:effectLst/>
                <a:latin typeface="+mn-lt"/>
              </a:rPr>
              <a:t>otázky</a:t>
            </a:r>
            <a:r>
              <a:rPr lang="ru-RU" sz="2000" b="1" u="none" strike="noStrike" noProof="0" dirty="0">
                <a:effectLst/>
                <a:latin typeface="+mn-lt"/>
              </a:rPr>
              <a:t>. V </a:t>
            </a:r>
            <a:r>
              <a:rPr lang="ru-RU" sz="2000" b="1" u="none" strike="noStrike" noProof="0" dirty="0" err="1">
                <a:effectLst/>
                <a:latin typeface="+mn-lt"/>
              </a:rPr>
              <a:t>odpovědích</a:t>
            </a:r>
            <a:r>
              <a:rPr lang="ru-RU" sz="2000" b="1" u="none" strike="noStrike" noProof="0" dirty="0">
                <a:effectLst/>
                <a:latin typeface="+mn-lt"/>
              </a:rPr>
              <a:t> </a:t>
            </a:r>
            <a:r>
              <a:rPr lang="ru-RU" sz="2000" b="1" u="none" strike="noStrike" noProof="0" dirty="0" err="1">
                <a:effectLst/>
                <a:latin typeface="+mn-lt"/>
              </a:rPr>
              <a:t>užívejte</a:t>
            </a:r>
            <a:r>
              <a:rPr lang="ru-RU" sz="2000" b="1" u="none" strike="noStrike" noProof="0" dirty="0">
                <a:effectLst/>
                <a:latin typeface="+mn-lt"/>
              </a:rPr>
              <a:t> </a:t>
            </a:r>
            <a:r>
              <a:rPr lang="ru-RU" sz="2000" b="1" u="none" strike="noStrike" noProof="0" dirty="0" err="1">
                <a:effectLst/>
                <a:latin typeface="+mn-lt"/>
              </a:rPr>
              <a:t>výrazy</a:t>
            </a:r>
            <a:r>
              <a:rPr lang="ru-RU" sz="2000" b="1" u="none" strike="noStrike" noProof="0" dirty="0">
                <a:effectLst/>
                <a:latin typeface="+mn-lt"/>
              </a:rPr>
              <a:t> </a:t>
            </a:r>
            <a:r>
              <a:rPr lang="ru-RU" sz="2000" b="1" u="none" strike="noStrike" noProof="0" dirty="0" err="1">
                <a:effectLst/>
                <a:latin typeface="+mn-lt"/>
              </a:rPr>
              <a:t>podle</a:t>
            </a:r>
            <a:r>
              <a:rPr lang="ru-RU" sz="2000" b="1" u="none" strike="noStrike" noProof="0" dirty="0">
                <a:effectLst/>
                <a:latin typeface="+mn-lt"/>
              </a:rPr>
              <a:t> </a:t>
            </a:r>
            <a:r>
              <a:rPr lang="ru-RU" sz="2000" b="1" u="none" strike="noStrike" noProof="0" dirty="0" err="1">
                <a:effectLst/>
                <a:latin typeface="+mn-lt"/>
              </a:rPr>
              <a:t>nápovědy</a:t>
            </a:r>
            <a:r>
              <a:rPr lang="ru-RU" sz="2000" b="1" u="none" strike="noStrike" noProof="0" dirty="0">
                <a:effectLst/>
                <a:latin typeface="+mn-lt"/>
              </a:rPr>
              <a:t>.</a:t>
            </a:r>
          </a:p>
          <a:p>
            <a:pPr marL="0" marR="0">
              <a:lnSpc>
                <a:spcPct val="70000"/>
              </a:lnSpc>
              <a:spcBef>
                <a:spcPts val="900"/>
              </a:spcBef>
              <a:spcAft>
                <a:spcPts val="1200"/>
              </a:spcAft>
              <a:buNone/>
            </a:pPr>
            <a:r>
              <a:rPr lang="ru-RU" sz="2000" b="1" u="none" strike="noStrike" noProof="0" dirty="0" err="1">
                <a:effectLst/>
                <a:latin typeface="+mn-lt"/>
              </a:rPr>
              <a:t>Vzor</a:t>
            </a:r>
            <a:r>
              <a:rPr lang="ru-RU" sz="2000" b="1" u="none" strike="noStrike" noProof="0" dirty="0">
                <a:effectLst/>
                <a:latin typeface="+mn-lt"/>
              </a:rPr>
              <a:t>:</a:t>
            </a:r>
            <a:r>
              <a:rPr lang="ru-RU" sz="2000" b="0" u="none" strike="noStrike" noProof="0" dirty="0">
                <a:effectLst/>
                <a:latin typeface="+mn-lt"/>
              </a:rPr>
              <a:t> </a:t>
            </a:r>
            <a:r>
              <a:rPr lang="ru-RU" sz="2000" b="0" i="1" u="none" strike="noStrike" noProof="0" dirty="0">
                <a:effectLst/>
                <a:latin typeface="+mn-lt"/>
              </a:rPr>
              <a:t>Кого вы встретили в городе? (иностранные студенты) – Мы встретили иностранных студентов.</a:t>
            </a:r>
            <a:endParaRPr lang="ru-RU" sz="2000" b="0" u="none" strike="noStrike" noProof="0" dirty="0">
              <a:effectLst/>
              <a:latin typeface="+mn-lt"/>
            </a:endParaRP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пригласили на матч? (французские футболисты)</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поблагодарили за помощь? (опытные специалисты)</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видели на стадионе? (наши игроки)</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искали за домом? (ваши мальчики)</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снимали камерой? (известные спортсмены)</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провожали на вокзале? (близкие родственники)</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Кого вы слушали на концерте? (эстрадные певцы)</a:t>
            </a:r>
            <a:endParaRPr lang="ru-RU" sz="2000" b="0" u="none" strike="noStrike" noProof="0" dirty="0">
              <a:effectLst/>
              <a:latin typeface="Google Sans"/>
            </a:endParaRPr>
          </a:p>
        </p:txBody>
      </p:sp>
      <p:sp>
        <p:nvSpPr>
          <p:cNvPr id="5" name="TextovéPole 4">
            <a:extLst>
              <a:ext uri="{FF2B5EF4-FFF2-40B4-BE49-F238E27FC236}">
                <a16:creationId xmlns:a16="http://schemas.microsoft.com/office/drawing/2014/main" id="{27C818C7-8A84-AEF3-D52C-82E56124E27F}"/>
              </a:ext>
            </a:extLst>
          </p:cNvPr>
          <p:cNvSpPr txBox="1"/>
          <p:nvPr/>
        </p:nvSpPr>
        <p:spPr>
          <a:xfrm>
            <a:off x="6151417" y="125127"/>
            <a:ext cx="5774575" cy="6277103"/>
          </a:xfrm>
          <a:prstGeom prst="rect">
            <a:avLst/>
          </a:prstGeom>
          <a:noFill/>
          <a:ln>
            <a:solidFill>
              <a:schemeClr val="tx1"/>
            </a:solidFill>
          </a:ln>
        </p:spPr>
        <p:txBody>
          <a:bodyPr wrap="square">
            <a:spAutoFit/>
          </a:bodyPr>
          <a:lstStyle/>
          <a:p>
            <a:pPr marL="0" marR="0">
              <a:lnSpc>
                <a:spcPct val="70000"/>
              </a:lnSpc>
              <a:spcBef>
                <a:spcPts val="1800"/>
              </a:spcBef>
              <a:spcAft>
                <a:spcPts val="900"/>
              </a:spcAft>
              <a:buNone/>
            </a:pPr>
            <a:r>
              <a:rPr lang="ru-RU" sz="2000" b="1" u="none" strike="noStrike" noProof="0" dirty="0" err="1">
                <a:effectLst/>
                <a:latin typeface="+mn-lt"/>
              </a:rPr>
              <a:t>Vyjádřete</a:t>
            </a:r>
            <a:r>
              <a:rPr lang="ru-RU" sz="2000" b="1" u="none" strike="noStrike" noProof="0" dirty="0">
                <a:effectLst/>
                <a:latin typeface="+mn-lt"/>
              </a:rPr>
              <a:t> </a:t>
            </a:r>
            <a:r>
              <a:rPr lang="ru-RU" sz="2000" b="1" u="none" strike="noStrike" noProof="0" dirty="0" err="1">
                <a:effectLst/>
                <a:latin typeface="+mn-lt"/>
              </a:rPr>
              <a:t>předmět</a:t>
            </a:r>
            <a:r>
              <a:rPr lang="ru-RU" sz="2000" b="1" u="none" strike="noStrike" noProof="0" dirty="0">
                <a:effectLst/>
                <a:latin typeface="+mn-lt"/>
              </a:rPr>
              <a:t> v </a:t>
            </a:r>
            <a:r>
              <a:rPr lang="ru-RU" sz="2000" b="1" u="none" strike="noStrike" noProof="0" dirty="0" err="1">
                <a:effectLst/>
                <a:latin typeface="+mn-lt"/>
              </a:rPr>
              <a:t>množném</a:t>
            </a:r>
            <a:r>
              <a:rPr lang="ru-RU" sz="2000" b="1" u="none" strike="noStrike" noProof="0" dirty="0">
                <a:effectLst/>
                <a:latin typeface="+mn-lt"/>
              </a:rPr>
              <a:t> </a:t>
            </a:r>
            <a:r>
              <a:rPr lang="ru-RU" sz="2000" b="1" u="none" strike="noStrike" noProof="0" dirty="0" err="1">
                <a:effectLst/>
                <a:latin typeface="+mn-lt"/>
              </a:rPr>
              <a:t>čísle</a:t>
            </a:r>
            <a:r>
              <a:rPr lang="ru-RU" sz="2000" b="1" u="none" strike="noStrike" noProof="0" dirty="0">
                <a:effectLst/>
                <a:latin typeface="+mn-lt"/>
              </a:rPr>
              <a:t>.</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витрине мы рассматривали велосипед и мотоцикл.</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На вечер пригласили эстрадного музыканта и актёра.</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бутике Вера видела красивый платок, шарф и зонтик.</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вестибюле гостиницы мы ждали немецкого туриста.</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институте все знают этого крупного специалиста.</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 цветочном магазине папа купил тюльпан и нарцисс.</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Все наши студенты любят этого прозаика и поэта.</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На рынке мы видели арбуз, кролика, лимон, петуха.</a:t>
            </a:r>
          </a:p>
          <a:p>
            <a:pPr marL="342900" marR="0" lvl="0" indent="-342900">
              <a:lnSpc>
                <a:spcPct val="70000"/>
              </a:lnSpc>
              <a:spcBef>
                <a:spcPts val="900"/>
              </a:spcBef>
              <a:spcAft>
                <a:spcPts val="900"/>
              </a:spcAft>
              <a:buFont typeface="+mj-lt"/>
              <a:buAutoNum type="arabicPeriod"/>
            </a:pPr>
            <a:r>
              <a:rPr lang="ru-RU" sz="2000" b="0" u="none" strike="noStrike" noProof="0" dirty="0">
                <a:effectLst/>
                <a:latin typeface="+mn-lt"/>
              </a:rPr>
              <a:t>Он снимал всё и всех: футбольный матч, рок-концерт, хоккеиста, космонавта, президента.</a:t>
            </a:r>
            <a:endParaRPr lang="ru-RU" sz="2000" b="0" u="none" strike="noStrike" noProof="0" dirty="0">
              <a:effectLst/>
              <a:latin typeface="Google Sans"/>
            </a:endParaRPr>
          </a:p>
        </p:txBody>
      </p:sp>
    </p:spTree>
    <p:extLst>
      <p:ext uri="{BB962C8B-B14F-4D97-AF65-F5344CB8AC3E}">
        <p14:creationId xmlns:p14="http://schemas.microsoft.com/office/powerpoint/2010/main" val="1666563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1BF6B2B-8D23-BE40-DF66-F38A7A0BDA61}"/>
              </a:ext>
            </a:extLst>
          </p:cNvPr>
          <p:cNvSpPr txBox="1"/>
          <p:nvPr/>
        </p:nvSpPr>
        <p:spPr>
          <a:xfrm>
            <a:off x="304799" y="260468"/>
            <a:ext cx="11776364" cy="6117059"/>
          </a:xfrm>
          <a:prstGeom prst="rect">
            <a:avLst/>
          </a:prstGeom>
          <a:noFill/>
        </p:spPr>
        <p:txBody>
          <a:bodyPr wrap="square">
            <a:spAutoFit/>
          </a:bodyPr>
          <a:lstStyle/>
          <a:p>
            <a:pPr marL="342900" marR="0" lvl="0" indent="-342900">
              <a:spcAft>
                <a:spcPts val="900"/>
              </a:spcAft>
              <a:buFont typeface="+mj-lt"/>
              <a:buAutoNum type="arabicPeriod"/>
            </a:pPr>
            <a:r>
              <a:rPr lang="ru-RU" sz="2100" b="0" u="none" strike="noStrike" noProof="0" dirty="0">
                <a:effectLst/>
                <a:latin typeface="Google Sans"/>
              </a:rPr>
              <a:t>Гимназисты готовятся к (экзамены) на аттестат зрелости.</a:t>
            </a:r>
          </a:p>
          <a:p>
            <a:pPr marL="342900" marR="0" lvl="0" indent="-342900">
              <a:spcAft>
                <a:spcPts val="900"/>
              </a:spcAft>
              <a:buFont typeface="+mj-lt"/>
              <a:buAutoNum type="arabicPeriod"/>
            </a:pPr>
            <a:r>
              <a:rPr lang="ru-RU" sz="2100" b="0" u="none" strike="noStrike" noProof="0" dirty="0">
                <a:effectLst/>
                <a:latin typeface="Google Sans"/>
              </a:rPr>
              <a:t>Экскурсовод разговаривает с (туристы).</a:t>
            </a:r>
          </a:p>
          <a:p>
            <a:pPr marL="342900" marR="0" lvl="0" indent="-342900">
              <a:spcAft>
                <a:spcPts val="900"/>
              </a:spcAft>
              <a:buFont typeface="+mj-lt"/>
              <a:buAutoNum type="arabicPeriod"/>
            </a:pPr>
            <a:r>
              <a:rPr lang="ru-RU" sz="2100" b="0" u="none" strike="noStrike" noProof="0" dirty="0">
                <a:effectLst/>
                <a:latin typeface="Google Sans"/>
              </a:rPr>
              <a:t>Днём мы ходили по (магазины), а вечером мы гуляли по (парки).</a:t>
            </a:r>
          </a:p>
          <a:p>
            <a:pPr marL="342900" marR="0" lvl="0" indent="-342900">
              <a:spcAft>
                <a:spcPts val="900"/>
              </a:spcAft>
              <a:buFont typeface="+mj-lt"/>
              <a:buAutoNum type="arabicPeriod"/>
            </a:pPr>
            <a:r>
              <a:rPr lang="ru-RU" sz="2100" b="0" u="none" strike="noStrike" noProof="0" dirty="0">
                <a:effectLst/>
                <a:latin typeface="Google Sans"/>
              </a:rPr>
              <a:t>В центре Москвы мы видели (памятники, соборы, иностранные туристы, участники олимпиады).</a:t>
            </a:r>
          </a:p>
          <a:p>
            <a:pPr marL="342900" marR="0" lvl="0" indent="-342900">
              <a:spcAft>
                <a:spcPts val="900"/>
              </a:spcAft>
              <a:buFont typeface="+mj-lt"/>
              <a:buAutoNum type="arabicPeriod"/>
            </a:pPr>
            <a:r>
              <a:rPr lang="ru-RU" sz="2100" b="0" u="none" strike="noStrike" noProof="0" dirty="0">
                <a:effectLst/>
                <a:latin typeface="Google Sans"/>
              </a:rPr>
              <a:t>В Москве мы побывали в (театры, рестораны, универмаги).</a:t>
            </a:r>
          </a:p>
          <a:p>
            <a:pPr marL="342900" marR="0" lvl="0" indent="-342900">
              <a:spcAft>
                <a:spcPts val="900"/>
              </a:spcAft>
              <a:buFont typeface="+mj-lt"/>
              <a:buAutoNum type="arabicPeriod"/>
            </a:pPr>
            <a:r>
              <a:rPr lang="ru-RU" sz="2100" b="0" u="none" strike="noStrike" noProof="0" dirty="0">
                <a:effectLst/>
                <a:latin typeface="Google Sans"/>
              </a:rPr>
              <a:t>Чешские туристы живут в гостинице на втором и третьем (этажи).</a:t>
            </a:r>
          </a:p>
          <a:p>
            <a:pPr marL="342900" marR="0" lvl="0" indent="-342900">
              <a:spcAft>
                <a:spcPts val="900"/>
              </a:spcAft>
              <a:buFont typeface="+mj-lt"/>
              <a:buAutoNum type="arabicPeriod"/>
            </a:pPr>
            <a:r>
              <a:rPr lang="ru-RU" sz="2100" b="0" u="none" strike="noStrike" noProof="0" dirty="0">
                <a:effectLst/>
                <a:latin typeface="Google Sans"/>
              </a:rPr>
              <a:t>Директор завода встретился с (иностранцы) – (американцы, немцы, французы).</a:t>
            </a:r>
          </a:p>
          <a:p>
            <a:pPr marL="342900" marR="0" lvl="0" indent="-342900">
              <a:spcAft>
                <a:spcPts val="900"/>
              </a:spcAft>
              <a:buFont typeface="+mj-lt"/>
              <a:buAutoNum type="arabicPeriod"/>
            </a:pPr>
            <a:r>
              <a:rPr lang="ru-RU" sz="2100" b="0" u="none" strike="noStrike" noProof="0" dirty="0">
                <a:effectLst/>
                <a:latin typeface="Google Sans"/>
              </a:rPr>
              <a:t>Мы говорили о новых (телевизоры, телефоны, компьютеры).</a:t>
            </a:r>
          </a:p>
          <a:p>
            <a:pPr marL="342900" marR="0" lvl="0" indent="-342900">
              <a:spcAft>
                <a:spcPts val="900"/>
              </a:spcAft>
              <a:buFont typeface="+mj-lt"/>
              <a:buAutoNum type="arabicPeriod"/>
            </a:pPr>
            <a:r>
              <a:rPr lang="ru-RU" sz="2100" b="0" u="none" strike="noStrike" noProof="0" dirty="0">
                <a:effectLst/>
                <a:latin typeface="Google Sans"/>
              </a:rPr>
              <a:t>Вера приходила к учительнице по (понедельники).</a:t>
            </a:r>
          </a:p>
          <a:p>
            <a:pPr marL="342900" marR="0" lvl="0" indent="-342900">
              <a:spcAft>
                <a:spcPts val="900"/>
              </a:spcAft>
              <a:buFont typeface="+mj-lt"/>
              <a:buAutoNum type="arabicPeriod"/>
            </a:pPr>
            <a:r>
              <a:rPr lang="ru-RU" sz="2100" b="0" u="none" strike="noStrike" noProof="0" dirty="0">
                <a:effectLst/>
                <a:latin typeface="Google Sans"/>
              </a:rPr>
              <a:t> В Лужниках мы случайно встретили чешских (футболисты и теннисисты).</a:t>
            </a:r>
          </a:p>
          <a:p>
            <a:pPr marL="342900" marR="0" lvl="0" indent="-342900">
              <a:spcAft>
                <a:spcPts val="900"/>
              </a:spcAft>
              <a:buFont typeface="+mj-lt"/>
              <a:buAutoNum type="arabicPeriod"/>
            </a:pPr>
            <a:r>
              <a:rPr lang="ru-RU" sz="2100" b="0" u="none" strike="noStrike" noProof="0" dirty="0">
                <a:effectLst/>
                <a:latin typeface="Google Sans"/>
              </a:rPr>
              <a:t> В небольшом зоопарке не было (львы и тигры).</a:t>
            </a:r>
          </a:p>
          <a:p>
            <a:pPr marL="342900" marR="0" lvl="0" indent="-342900">
              <a:spcAft>
                <a:spcPts val="900"/>
              </a:spcAft>
              <a:buFont typeface="+mj-lt"/>
              <a:buAutoNum type="arabicPeriod"/>
            </a:pPr>
            <a:r>
              <a:rPr lang="ru-RU" sz="2100" b="0" u="none" strike="noStrike" noProof="0" dirty="0">
                <a:effectLst/>
                <a:latin typeface="Google Sans"/>
              </a:rPr>
              <a:t> Студенты долго готовились к (семинары) и консультировались с (профессора).</a:t>
            </a:r>
          </a:p>
          <a:p>
            <a:pPr marL="342900" marR="0" lvl="0" indent="-342900">
              <a:spcAft>
                <a:spcPts val="900"/>
              </a:spcAft>
              <a:buFont typeface="+mj-lt"/>
              <a:buAutoNum type="arabicPeriod"/>
            </a:pPr>
            <a:r>
              <a:rPr lang="ru-RU" sz="2100" b="0" u="none" strike="noStrike" noProof="0" dirty="0">
                <a:effectLst/>
                <a:latin typeface="Google Sans"/>
              </a:rPr>
              <a:t> В новой галерее мы любовались оригинальными (пейзажи и портреты).</a:t>
            </a:r>
          </a:p>
          <a:p>
            <a:pPr marL="342900" marR="0" lvl="0" indent="-342900">
              <a:spcAft>
                <a:spcPts val="900"/>
              </a:spcAft>
              <a:buFont typeface="+mj-lt"/>
              <a:buAutoNum type="arabicPeriod"/>
            </a:pPr>
            <a:r>
              <a:rPr lang="ru-RU" sz="2100" b="0" u="none" strike="noStrike" noProof="0" dirty="0">
                <a:effectLst/>
                <a:latin typeface="Google Sans"/>
              </a:rPr>
              <a:t> На собрании много спорили о современных (политики и экономисты).</a:t>
            </a:r>
          </a:p>
        </p:txBody>
      </p:sp>
    </p:spTree>
    <p:extLst>
      <p:ext uri="{BB962C8B-B14F-4D97-AF65-F5344CB8AC3E}">
        <p14:creationId xmlns:p14="http://schemas.microsoft.com/office/powerpoint/2010/main" val="3558901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F122B50-99C3-C6A0-B127-90D1346F1386}"/>
              </a:ext>
            </a:extLst>
          </p:cNvPr>
          <p:cNvSpPr txBox="1"/>
          <p:nvPr/>
        </p:nvSpPr>
        <p:spPr>
          <a:xfrm>
            <a:off x="836814" y="1484157"/>
            <a:ext cx="10518371" cy="3647152"/>
          </a:xfrm>
          <a:prstGeom prst="rect">
            <a:avLst/>
          </a:prstGeom>
          <a:noFill/>
        </p:spPr>
        <p:txBody>
          <a:bodyPr wrap="square">
            <a:spAutoFit/>
          </a:bodyPr>
          <a:lstStyle/>
          <a:p>
            <a:pPr algn="just"/>
            <a:r>
              <a:rPr lang="ru-RU" sz="2100" dirty="0"/>
              <a:t>1. </a:t>
            </a:r>
            <a:r>
              <a:rPr lang="cs-CZ" sz="2100" dirty="0"/>
              <a:t>Naše firma hledala programátory a asistenty. 2. Do hotelu přijeli sportovci: fotbalisté, tenisté a gymnasté. 3. V létě jezdí bratr na kole a na koloběžce. 4. Seznámíme vás s členy našeho klubu. 5. Včera jsme byli ve Velkém divadle na baletu Labutí jezero. 6. Před divadlem jsme viděli zahraniční turisty: Slováky, Poláky a Maďary. 7. Pojedete do Prahy vlakem? – Ne, už jsem si koupil letenku. 8. V létě jsme byli na dovolené na Kypru. 9. Lístek do divadla mám v peněžence. 10. Na internetu jsme našli hodně zajímavých informací. 11. Můžete mi volat na staré číslo na mobilní telefon. 12. Jsou zde obchody se suvenýry? Před odjezdem chci koupit ještě dárky. 13. Koupil jsem chleba, sýr, okurky a rajčata. 14. Táňa má dlouhé prsty. Hraje dobře na klavír. 15. Otec nechal auto na opravu v autoservisu. 16. Objednali jsme si fantu s ledem. 17. Sergej a Olga mají různé zájmy: on se věnuje sportu a ona se zajímá o divadlo. 18. Na fotbalový zápas přijeli Španělé, Portugalci a Brazilci.</a:t>
            </a:r>
          </a:p>
        </p:txBody>
      </p:sp>
    </p:spTree>
    <p:extLst>
      <p:ext uri="{BB962C8B-B14F-4D97-AF65-F5344CB8AC3E}">
        <p14:creationId xmlns:p14="http://schemas.microsoft.com/office/powerpoint/2010/main" val="37462022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926A708-74B4-2725-8274-6E931DA0EE39}"/>
              </a:ext>
            </a:extLst>
          </p:cNvPr>
          <p:cNvSpPr txBox="1"/>
          <p:nvPr/>
        </p:nvSpPr>
        <p:spPr>
          <a:xfrm>
            <a:off x="482137" y="636900"/>
            <a:ext cx="11061470" cy="4824398"/>
          </a:xfrm>
          <a:prstGeom prst="rect">
            <a:avLst/>
          </a:prstGeom>
          <a:noFill/>
        </p:spPr>
        <p:txBody>
          <a:bodyPr wrap="square">
            <a:spAutoFit/>
          </a:bodyPr>
          <a:lstStyle/>
          <a:p>
            <a:pPr marL="0" marR="0">
              <a:spcBef>
                <a:spcPts val="1800"/>
              </a:spcBef>
              <a:spcAft>
                <a:spcPts val="900"/>
              </a:spcAft>
              <a:buNone/>
            </a:pPr>
            <a:r>
              <a:rPr lang="ru-RU" sz="2100" b="1" u="none" strike="noStrike" noProof="0">
                <a:effectLst/>
                <a:latin typeface="Google Sans"/>
              </a:rPr>
              <a:t>22. </a:t>
            </a:r>
            <a:r>
              <a:rPr lang="ru-RU" sz="2100" b="1" u="none" strike="noStrike" noProof="0" dirty="0" err="1">
                <a:effectLst/>
                <a:latin typeface="Google Sans"/>
              </a:rPr>
              <a:t>Slova</a:t>
            </a:r>
            <a:r>
              <a:rPr lang="ru-RU" sz="2100" b="1" u="none" strike="noStrike" noProof="0" dirty="0">
                <a:effectLst/>
                <a:latin typeface="Google Sans"/>
              </a:rPr>
              <a:t> v </a:t>
            </a:r>
            <a:r>
              <a:rPr lang="ru-RU" sz="2100" b="1" u="none" strike="noStrike" noProof="0" dirty="0" err="1">
                <a:effectLst/>
                <a:latin typeface="Google Sans"/>
              </a:rPr>
              <a:t>závorkách</a:t>
            </a:r>
            <a:r>
              <a:rPr lang="ru-RU" sz="2100" b="1" u="none" strike="noStrike" noProof="0" dirty="0">
                <a:effectLst/>
                <a:latin typeface="Google Sans"/>
              </a:rPr>
              <a:t> </a:t>
            </a:r>
            <a:r>
              <a:rPr lang="ru-RU" sz="2100" b="1" u="none" strike="noStrike" noProof="0" dirty="0" err="1">
                <a:effectLst/>
                <a:latin typeface="Google Sans"/>
              </a:rPr>
              <a:t>dejte</a:t>
            </a:r>
            <a:r>
              <a:rPr lang="ru-RU" sz="2100" b="1" u="none" strike="noStrike" noProof="0" dirty="0">
                <a:effectLst/>
                <a:latin typeface="Google Sans"/>
              </a:rPr>
              <a:t> </a:t>
            </a:r>
            <a:r>
              <a:rPr lang="ru-RU" sz="2100" b="1" u="none" strike="noStrike" noProof="0" dirty="0" err="1">
                <a:effectLst/>
                <a:latin typeface="Google Sans"/>
              </a:rPr>
              <a:t>do</a:t>
            </a:r>
            <a:r>
              <a:rPr lang="ru-RU" sz="2100" b="1" u="none" strike="noStrike" noProof="0" dirty="0">
                <a:effectLst/>
                <a:latin typeface="Google Sans"/>
              </a:rPr>
              <a:t> </a:t>
            </a:r>
            <a:r>
              <a:rPr lang="ru-RU" sz="2100" b="1" u="none" strike="noStrike" noProof="0" dirty="0" err="1">
                <a:effectLst/>
                <a:latin typeface="Google Sans"/>
              </a:rPr>
              <a:t>správného</a:t>
            </a:r>
            <a:r>
              <a:rPr lang="ru-RU" sz="2100" b="1" u="none" strike="noStrike" noProof="0" dirty="0">
                <a:effectLst/>
                <a:latin typeface="Google Sans"/>
              </a:rPr>
              <a:t> </a:t>
            </a:r>
            <a:r>
              <a:rPr lang="ru-RU" sz="2100" b="1" u="none" strike="noStrike" noProof="0" dirty="0" err="1">
                <a:effectLst/>
                <a:latin typeface="Google Sans"/>
              </a:rPr>
              <a:t>tvaru</a:t>
            </a:r>
            <a:r>
              <a:rPr lang="ru-RU" sz="2100" b="1" u="none" strike="noStrike" noProof="0" dirty="0">
                <a:effectLst/>
                <a:latin typeface="Google Sans"/>
              </a:rPr>
              <a:t>.</a:t>
            </a:r>
          </a:p>
          <a:p>
            <a:pPr marL="342900" marR="0" lvl="0" indent="-342900">
              <a:spcBef>
                <a:spcPts val="900"/>
              </a:spcBef>
              <a:spcAft>
                <a:spcPts val="900"/>
              </a:spcAft>
              <a:buFont typeface="+mj-lt"/>
              <a:buAutoNum type="arabicPeriod"/>
            </a:pPr>
            <a:r>
              <a:rPr lang="ru-RU" sz="2100" b="0" u="none" strike="noStrike" noProof="0" dirty="0">
                <a:effectLst/>
                <a:latin typeface="Google Sans"/>
              </a:rPr>
              <a:t>Павел искал (отель, приятель, портфель, председатель, преподаватель).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Ваня нарисовал (гусь, тополь, голубь, медведь, корабль, тюлень).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Даша не может найти (календарь, библиотекарь, словарь, слесарь).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Дима увидел (зверь, олень, рояль, вратарь, туннель).</a:t>
            </a:r>
          </a:p>
          <a:p>
            <a:pPr marL="0" marR="0" algn="just">
              <a:spcBef>
                <a:spcPts val="1800"/>
              </a:spcBef>
              <a:spcAft>
                <a:spcPts val="900"/>
              </a:spcAft>
              <a:buNone/>
            </a:pPr>
            <a:r>
              <a:rPr lang="ru-RU" sz="2100" b="1" u="none" strike="noStrike" noProof="0" dirty="0">
                <a:effectLst/>
                <a:latin typeface="Google Sans"/>
              </a:rPr>
              <a:t>23. </a:t>
            </a:r>
            <a:r>
              <a:rPr lang="ru-RU" sz="2100" b="1" u="none" strike="noStrike" noProof="0" dirty="0" err="1">
                <a:effectLst/>
                <a:latin typeface="Google Sans"/>
              </a:rPr>
              <a:t>Podstatná</a:t>
            </a:r>
            <a:r>
              <a:rPr lang="ru-RU" sz="2100" b="1" u="none" strike="noStrike" noProof="0" dirty="0">
                <a:effectLst/>
                <a:latin typeface="Google Sans"/>
              </a:rPr>
              <a:t> </a:t>
            </a:r>
            <a:r>
              <a:rPr lang="ru-RU" sz="2100" b="1" u="none" strike="noStrike" noProof="0" dirty="0" err="1">
                <a:effectLst/>
                <a:latin typeface="Google Sans"/>
              </a:rPr>
              <a:t>jména</a:t>
            </a:r>
            <a:r>
              <a:rPr lang="ru-RU" sz="2100" b="1" u="none" strike="noStrike" noProof="0" dirty="0">
                <a:effectLst/>
                <a:latin typeface="Google Sans"/>
              </a:rPr>
              <a:t> v </a:t>
            </a:r>
            <a:r>
              <a:rPr lang="ru-RU" sz="2100" b="1" u="none" strike="noStrike" noProof="0" dirty="0" err="1">
                <a:effectLst/>
                <a:latin typeface="Google Sans"/>
              </a:rPr>
              <a:t>závorkách</a:t>
            </a:r>
            <a:r>
              <a:rPr lang="ru-RU" sz="2100" b="1" u="none" strike="noStrike" noProof="0" dirty="0">
                <a:effectLst/>
                <a:latin typeface="Google Sans"/>
              </a:rPr>
              <a:t> </a:t>
            </a:r>
            <a:r>
              <a:rPr lang="ru-RU" sz="2100" b="1" u="none" strike="noStrike" noProof="0" dirty="0" err="1">
                <a:effectLst/>
                <a:latin typeface="Google Sans"/>
              </a:rPr>
              <a:t>vyjádřete</a:t>
            </a:r>
            <a:r>
              <a:rPr lang="ru-RU" sz="2100" b="1" u="none" strike="noStrike" noProof="0" dirty="0">
                <a:effectLst/>
                <a:latin typeface="Google Sans"/>
              </a:rPr>
              <a:t> </a:t>
            </a:r>
            <a:r>
              <a:rPr lang="ru-RU" sz="2100" b="1" u="none" strike="noStrike" noProof="0" dirty="0" err="1">
                <a:effectLst/>
                <a:latin typeface="Google Sans"/>
              </a:rPr>
              <a:t>rusky</a:t>
            </a:r>
            <a:r>
              <a:rPr lang="ru-RU" sz="2100" b="1" u="none" strike="noStrike" noProof="0" dirty="0">
                <a:effectLst/>
                <a:latin typeface="Google Sans"/>
              </a:rPr>
              <a:t> </a:t>
            </a:r>
            <a:r>
              <a:rPr lang="ru-RU" sz="2100" b="1" u="none" strike="noStrike" noProof="0" dirty="0" err="1">
                <a:effectLst/>
                <a:latin typeface="Google Sans"/>
              </a:rPr>
              <a:t>ve</a:t>
            </a:r>
            <a:r>
              <a:rPr lang="ru-RU" sz="2100" b="1" u="none" strike="noStrike" noProof="0" dirty="0">
                <a:effectLst/>
                <a:latin typeface="Google Sans"/>
              </a:rPr>
              <a:t> </a:t>
            </a:r>
            <a:r>
              <a:rPr lang="ru-RU" sz="2100" b="1" u="none" strike="noStrike" noProof="0" dirty="0" err="1">
                <a:effectLst/>
                <a:latin typeface="Google Sans"/>
              </a:rPr>
              <a:t>správném</a:t>
            </a:r>
            <a:r>
              <a:rPr lang="ru-RU" sz="2100" b="1" u="none" strike="noStrike" noProof="0" dirty="0">
                <a:effectLst/>
                <a:latin typeface="Google Sans"/>
              </a:rPr>
              <a:t> </a:t>
            </a:r>
            <a:r>
              <a:rPr lang="ru-RU" sz="2100" b="1" u="none" strike="noStrike" noProof="0" dirty="0" err="1">
                <a:effectLst/>
                <a:latin typeface="Google Sans"/>
              </a:rPr>
              <a:t>tvaru</a:t>
            </a:r>
            <a:r>
              <a:rPr lang="ru-RU" sz="2100" b="1" u="none" strike="noStrike" noProof="0" dirty="0">
                <a:effectLst/>
                <a:latin typeface="Google Sans"/>
              </a:rPr>
              <a:t>.</a:t>
            </a:r>
          </a:p>
          <a:p>
            <a:pPr marR="0" lvl="0" algn="just">
              <a:spcBef>
                <a:spcPts val="900"/>
              </a:spcBef>
              <a:spcAft>
                <a:spcPts val="900"/>
              </a:spcAft>
            </a:pPr>
            <a:r>
              <a:rPr lang="ru-RU" sz="2100" b="0" u="none" strike="noStrike" noProof="0" dirty="0">
                <a:effectLst/>
                <a:latin typeface="Google Sans"/>
              </a:rPr>
              <a:t>1. Передай от нас привет (</a:t>
            </a:r>
            <a:r>
              <a:rPr lang="ru-RU" sz="2100" b="0" u="none" strike="noStrike" noProof="0" dirty="0" err="1">
                <a:effectLst/>
                <a:latin typeface="Google Sans"/>
              </a:rPr>
              <a:t>Igor</a:t>
            </a:r>
            <a:r>
              <a:rPr lang="ru-RU" sz="2100" b="0" u="none" strike="noStrike" noProof="0" dirty="0">
                <a:effectLst/>
                <a:latin typeface="Google Sans"/>
              </a:rPr>
              <a:t>). 2</a:t>
            </a:r>
            <a:r>
              <a:rPr lang="ru-RU" sz="2100" noProof="0" dirty="0">
                <a:latin typeface="Google Sans"/>
              </a:rPr>
              <a:t>. </a:t>
            </a:r>
            <a:r>
              <a:rPr lang="ru-RU" sz="2100" b="0" u="none" strike="noStrike" noProof="0" dirty="0">
                <a:effectLst/>
                <a:latin typeface="Google Sans"/>
              </a:rPr>
              <a:t>К новому (</a:t>
            </a:r>
            <a:r>
              <a:rPr lang="ru-RU" sz="2100" b="0" u="none" strike="noStrike" noProof="0" dirty="0" err="1">
                <a:effectLst/>
                <a:latin typeface="Google Sans"/>
              </a:rPr>
              <a:t>aktovka</a:t>
            </a:r>
            <a:r>
              <a:rPr lang="ru-RU" sz="2100" b="0" u="none" strike="noStrike" noProof="0" dirty="0">
                <a:effectLst/>
                <a:latin typeface="Google Sans"/>
              </a:rPr>
              <a:t>) Саша купил пенал. 3. Каждый мальчик получил по одному (</a:t>
            </a:r>
            <a:r>
              <a:rPr lang="ru-RU" sz="2100" b="0" u="none" strike="noStrike" noProof="0" dirty="0" err="1">
                <a:effectLst/>
                <a:latin typeface="Google Sans"/>
              </a:rPr>
              <a:t>rubl</a:t>
            </a:r>
            <a:r>
              <a:rPr lang="ru-RU" sz="2100" b="0" u="none" strike="noStrike" noProof="0" dirty="0">
                <a:effectLst/>
                <a:latin typeface="Google Sans"/>
              </a:rPr>
              <a:t>). 4. К (</a:t>
            </a:r>
            <a:r>
              <a:rPr lang="ru-RU" sz="2100" b="0" u="none" strike="noStrike" noProof="0" dirty="0" err="1">
                <a:effectLst/>
                <a:latin typeface="Google Sans"/>
              </a:rPr>
              <a:t>řízek</a:t>
            </a:r>
            <a:r>
              <a:rPr lang="ru-RU" sz="2100" b="0" u="none" strike="noStrike" noProof="0" dirty="0">
                <a:effectLst/>
                <a:latin typeface="Google Sans"/>
              </a:rPr>
              <a:t>) я возьму немножко картошки и салат. 5. Экскурсовод показал зарубежному (</a:t>
            </a:r>
            <a:r>
              <a:rPr lang="ru-RU" sz="2100" b="0" u="none" strike="noStrike" noProof="0" dirty="0" err="1">
                <a:effectLst/>
                <a:latin typeface="Google Sans"/>
              </a:rPr>
              <a:t>host</a:t>
            </a:r>
            <a:r>
              <a:rPr lang="ru-RU" sz="2100" b="0" u="none" strike="noStrike" noProof="0" dirty="0">
                <a:effectLst/>
                <a:latin typeface="Google Sans"/>
              </a:rPr>
              <a:t>) город. 6. Лена радовалась новому (</a:t>
            </a:r>
            <a:r>
              <a:rPr lang="ru-RU" sz="2100" b="0" u="none" strike="noStrike" noProof="0" dirty="0" err="1">
                <a:effectLst/>
                <a:latin typeface="Google Sans"/>
              </a:rPr>
              <a:t>slovník</a:t>
            </a:r>
            <a:r>
              <a:rPr lang="ru-RU" sz="2100" b="0" u="none" strike="noStrike" noProof="0" dirty="0">
                <a:effectLst/>
                <a:latin typeface="Google Sans"/>
              </a:rPr>
              <a:t>). 7. Участник беседы обратился к (</a:t>
            </a:r>
            <a:r>
              <a:rPr lang="ru-RU" sz="2100" b="0" u="none" strike="noStrike" noProof="0" dirty="0" err="1">
                <a:effectLst/>
                <a:latin typeface="Google Sans"/>
              </a:rPr>
              <a:t>spisovatel</a:t>
            </a:r>
            <a:r>
              <a:rPr lang="ru-RU" sz="2100" b="0" u="none" strike="noStrike" noProof="0" dirty="0">
                <a:effectLst/>
                <a:latin typeface="Google Sans"/>
              </a:rPr>
              <a:t>) с вопросом. 8. Машина подъехала к (</a:t>
            </a:r>
            <a:r>
              <a:rPr lang="ru-RU" sz="2100" b="0" u="none" strike="noStrike" noProof="0" dirty="0" err="1">
                <a:effectLst/>
                <a:latin typeface="Google Sans"/>
              </a:rPr>
              <a:t>hotel</a:t>
            </a:r>
            <a:r>
              <a:rPr lang="ru-RU" sz="2100" b="0" u="none" strike="noStrike" noProof="0" dirty="0">
                <a:effectLst/>
                <a:latin typeface="Google Sans"/>
              </a:rPr>
              <a:t>).</a:t>
            </a:r>
          </a:p>
        </p:txBody>
      </p:sp>
    </p:spTree>
    <p:extLst>
      <p:ext uri="{BB962C8B-B14F-4D97-AF65-F5344CB8AC3E}">
        <p14:creationId xmlns:p14="http://schemas.microsoft.com/office/powerpoint/2010/main" val="18645298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ED4ED22-46F3-9720-F291-1B95656F687D}"/>
              </a:ext>
            </a:extLst>
          </p:cNvPr>
          <p:cNvSpPr txBox="1"/>
          <p:nvPr/>
        </p:nvSpPr>
        <p:spPr>
          <a:xfrm>
            <a:off x="581891" y="85974"/>
            <a:ext cx="11405062" cy="6509474"/>
          </a:xfrm>
          <a:prstGeom prst="rect">
            <a:avLst/>
          </a:prstGeom>
          <a:noFill/>
        </p:spPr>
        <p:txBody>
          <a:bodyPr wrap="square">
            <a:spAutoFit/>
          </a:bodyPr>
          <a:lstStyle/>
          <a:p>
            <a:pPr marL="0" marR="0">
              <a:spcBef>
                <a:spcPts val="1800"/>
              </a:spcBef>
              <a:spcAft>
                <a:spcPts val="900"/>
              </a:spcAft>
              <a:buNone/>
            </a:pPr>
            <a:r>
              <a:rPr lang="ru-RU" sz="2100" b="1" u="none" strike="noStrike" noProof="0" dirty="0">
                <a:effectLst/>
                <a:latin typeface="Google Sans"/>
              </a:rPr>
              <a:t>26. </a:t>
            </a:r>
            <a:r>
              <a:rPr lang="ru-RU" sz="2100" b="1" u="none" strike="noStrike" noProof="0" dirty="0" err="1">
                <a:effectLst/>
                <a:latin typeface="Google Sans"/>
              </a:rPr>
              <a:t>Podstatná</a:t>
            </a:r>
            <a:r>
              <a:rPr lang="ru-RU" sz="2100" b="1" u="none" strike="noStrike" noProof="0" dirty="0">
                <a:effectLst/>
                <a:latin typeface="Google Sans"/>
              </a:rPr>
              <a:t> </a:t>
            </a:r>
            <a:r>
              <a:rPr lang="ru-RU" sz="2100" b="1" u="none" strike="noStrike" noProof="0" dirty="0" err="1">
                <a:effectLst/>
                <a:latin typeface="Google Sans"/>
              </a:rPr>
              <a:t>jména</a:t>
            </a:r>
            <a:r>
              <a:rPr lang="ru-RU" sz="2100" b="1" u="none" strike="noStrike" noProof="0" dirty="0">
                <a:effectLst/>
                <a:latin typeface="Google Sans"/>
              </a:rPr>
              <a:t> v </a:t>
            </a:r>
            <a:r>
              <a:rPr lang="ru-RU" sz="2100" b="1" u="none" strike="noStrike" noProof="0" dirty="0" err="1">
                <a:effectLst/>
                <a:latin typeface="Google Sans"/>
              </a:rPr>
              <a:t>závorkách</a:t>
            </a:r>
            <a:r>
              <a:rPr lang="ru-RU" sz="2100" b="1" u="none" strike="noStrike" noProof="0" dirty="0">
                <a:effectLst/>
                <a:latin typeface="Google Sans"/>
              </a:rPr>
              <a:t> </a:t>
            </a:r>
            <a:r>
              <a:rPr lang="ru-RU" sz="2100" b="1" u="none" strike="noStrike" noProof="0" dirty="0" err="1">
                <a:effectLst/>
                <a:latin typeface="Google Sans"/>
              </a:rPr>
              <a:t>dejte</a:t>
            </a:r>
            <a:r>
              <a:rPr lang="ru-RU" sz="2100" b="1" u="none" strike="noStrike" noProof="0" dirty="0">
                <a:effectLst/>
                <a:latin typeface="Google Sans"/>
              </a:rPr>
              <a:t> </a:t>
            </a:r>
            <a:r>
              <a:rPr lang="ru-RU" sz="2100" b="1" u="none" strike="noStrike" noProof="0" dirty="0" err="1">
                <a:effectLst/>
                <a:latin typeface="Google Sans"/>
              </a:rPr>
              <a:t>do</a:t>
            </a:r>
            <a:r>
              <a:rPr lang="ru-RU" sz="2100" b="1" u="none" strike="noStrike" noProof="0" dirty="0">
                <a:effectLst/>
                <a:latin typeface="Google Sans"/>
              </a:rPr>
              <a:t> </a:t>
            </a:r>
            <a:r>
              <a:rPr lang="ru-RU" sz="2100" b="1" u="none" strike="noStrike" noProof="0" dirty="0" err="1">
                <a:effectLst/>
                <a:latin typeface="Google Sans"/>
              </a:rPr>
              <a:t>náležitého</a:t>
            </a:r>
            <a:r>
              <a:rPr lang="ru-RU" sz="2100" b="1" u="none" strike="noStrike" noProof="0" dirty="0">
                <a:effectLst/>
                <a:latin typeface="Google Sans"/>
              </a:rPr>
              <a:t> </a:t>
            </a:r>
            <a:r>
              <a:rPr lang="ru-RU" sz="2100" b="1" u="none" strike="noStrike" noProof="0" dirty="0" err="1">
                <a:effectLst/>
                <a:latin typeface="Google Sans"/>
              </a:rPr>
              <a:t>tvaru</a:t>
            </a:r>
            <a:r>
              <a:rPr lang="ru-RU" sz="2100" b="1" u="none" strike="noStrike" noProof="0" dirty="0">
                <a:effectLst/>
                <a:latin typeface="Google Sans"/>
              </a:rPr>
              <a:t>.</a:t>
            </a:r>
          </a:p>
          <a:p>
            <a:pPr marL="342900" marR="0" lvl="0" indent="-342900">
              <a:spcBef>
                <a:spcPts val="900"/>
              </a:spcBef>
              <a:spcAft>
                <a:spcPts val="900"/>
              </a:spcAft>
              <a:buFont typeface="+mj-lt"/>
              <a:buAutoNum type="arabicPeriod"/>
            </a:pPr>
            <a:r>
              <a:rPr lang="ru-RU" sz="2100" b="0" u="none" strike="noStrike" noProof="0" dirty="0">
                <a:effectLst/>
                <a:latin typeface="Google Sans"/>
              </a:rPr>
              <a:t>Поздравляю тебя с (день) рождения.</a:t>
            </a:r>
          </a:p>
          <a:p>
            <a:pPr marL="342900" marR="0" lvl="0" indent="-342900">
              <a:spcBef>
                <a:spcPts val="900"/>
              </a:spcBef>
              <a:spcAft>
                <a:spcPts val="900"/>
              </a:spcAft>
              <a:buFont typeface="+mj-lt"/>
              <a:buAutoNum type="arabicPeriod"/>
            </a:pPr>
            <a:r>
              <a:rPr lang="ru-RU" sz="2100" b="0" u="none" strike="noStrike" noProof="0" dirty="0">
                <a:effectLst/>
                <a:latin typeface="Google Sans"/>
              </a:rPr>
              <a:t>Вместе с русско-чешским (словарь) он купил и учебник русского языка.</a:t>
            </a:r>
          </a:p>
          <a:p>
            <a:pPr marL="342900" marR="0" lvl="0" indent="-342900">
              <a:spcBef>
                <a:spcPts val="900"/>
              </a:spcBef>
              <a:spcAft>
                <a:spcPts val="900"/>
              </a:spcAft>
              <a:buFont typeface="+mj-lt"/>
              <a:buAutoNum type="arabicPeriod"/>
            </a:pPr>
            <a:r>
              <a:rPr lang="ru-RU" sz="2100" b="0" u="none" strike="noStrike" noProof="0" dirty="0">
                <a:effectLst/>
                <a:latin typeface="Google Sans"/>
              </a:rPr>
              <a:t>Мы были очень довольны (спектакль) в Большом театре.</a:t>
            </a:r>
          </a:p>
          <a:p>
            <a:pPr marL="342900" marR="0" lvl="0" indent="-342900">
              <a:spcBef>
                <a:spcPts val="900"/>
              </a:spcBef>
              <a:spcAft>
                <a:spcPts val="900"/>
              </a:spcAft>
              <a:buFont typeface="+mj-lt"/>
              <a:buAutoNum type="arabicPeriod"/>
            </a:pPr>
            <a:r>
              <a:rPr lang="ru-RU" sz="2100" b="0" u="none" strike="noStrike" noProof="0" dirty="0">
                <a:effectLst/>
                <a:latin typeface="Google Sans"/>
              </a:rPr>
              <a:t>Сергей стал (водитель) и целыми днями сидит за (руль).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Павел хочет стать (строитель).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Мама работает (секретарь) директора, а отец работает (преподаватель) в вузе.</a:t>
            </a:r>
          </a:p>
          <a:p>
            <a:pPr marL="342900" marR="0" lvl="0" indent="-342900">
              <a:spcBef>
                <a:spcPts val="900"/>
              </a:spcBef>
              <a:spcAft>
                <a:spcPts val="900"/>
              </a:spcAft>
              <a:buFont typeface="+mj-lt"/>
              <a:buAutoNum type="arabicPeriod"/>
            </a:pPr>
            <a:r>
              <a:rPr lang="ru-RU" sz="2100" b="0" u="none" strike="noStrike" noProof="0" dirty="0">
                <a:effectLst/>
                <a:latin typeface="Google Sans"/>
              </a:rPr>
              <a:t>Нина пришла на вечер вместе с (Игорь) и ещё одним (парень).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Игорь играет в футбол и хочет стать хорошим (вратарь).</a:t>
            </a:r>
          </a:p>
          <a:p>
            <a:pPr marL="342900" marR="0" lvl="0" indent="-342900">
              <a:spcBef>
                <a:spcPts val="900"/>
              </a:spcBef>
              <a:spcAft>
                <a:spcPts val="900"/>
              </a:spcAft>
              <a:buFont typeface="+mj-lt"/>
              <a:buAutoNum type="arabicPeriod"/>
            </a:pPr>
            <a:r>
              <a:rPr lang="ru-RU" sz="2100" b="0" u="none" strike="noStrike" noProof="0" dirty="0">
                <a:effectLst/>
                <a:latin typeface="Google Sans"/>
              </a:rPr>
              <a:t>Мама приготовила мясо с (картофель).</a:t>
            </a:r>
          </a:p>
          <a:p>
            <a:pPr marL="342900" marR="0" lvl="0" indent="-342900">
              <a:spcBef>
                <a:spcPts val="900"/>
              </a:spcBef>
              <a:spcAft>
                <a:spcPts val="900"/>
              </a:spcAft>
              <a:buFont typeface="+mj-lt"/>
              <a:buAutoNum type="arabicPeriod"/>
            </a:pPr>
            <a:r>
              <a:rPr lang="ru-RU" sz="2100" b="0" u="none" strike="noStrike" noProof="0" dirty="0">
                <a:effectLst/>
                <a:latin typeface="Google Sans"/>
              </a:rPr>
              <a:t> Вера, каким (шампунь) ты моешь голову?</a:t>
            </a:r>
          </a:p>
          <a:p>
            <a:pPr marL="342900" marR="0" lvl="0" indent="-342900">
              <a:spcBef>
                <a:spcPts val="900"/>
              </a:spcBef>
              <a:spcAft>
                <a:spcPts val="900"/>
              </a:spcAft>
              <a:buFont typeface="+mj-lt"/>
              <a:buAutoNum type="arabicPeriod"/>
            </a:pPr>
            <a:r>
              <a:rPr lang="ru-RU" sz="2100" b="0" u="none" strike="noStrike" noProof="0" dirty="0">
                <a:effectLst/>
                <a:latin typeface="Google Sans"/>
              </a:rPr>
              <a:t> Володя купил брюки с (ремень).</a:t>
            </a:r>
          </a:p>
        </p:txBody>
      </p:sp>
    </p:spTree>
    <p:extLst>
      <p:ext uri="{BB962C8B-B14F-4D97-AF65-F5344CB8AC3E}">
        <p14:creationId xmlns:p14="http://schemas.microsoft.com/office/powerpoint/2010/main" val="32788288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1AF54E9C-079F-BC96-55C3-73A74CBBD677}"/>
              </a:ext>
            </a:extLst>
          </p:cNvPr>
          <p:cNvSpPr txBox="1"/>
          <p:nvPr/>
        </p:nvSpPr>
        <p:spPr>
          <a:xfrm>
            <a:off x="1246909" y="1445226"/>
            <a:ext cx="9304713" cy="3323987"/>
          </a:xfrm>
          <a:prstGeom prst="rect">
            <a:avLst/>
          </a:prstGeom>
          <a:noFill/>
        </p:spPr>
        <p:txBody>
          <a:bodyPr wrap="square">
            <a:spAutoFit/>
          </a:bodyPr>
          <a:lstStyle/>
          <a:p>
            <a:pPr algn="just"/>
            <a:r>
              <a:rPr lang="ru-RU" sz="2100" noProof="0" dirty="0"/>
              <a:t>1. Нина стояла под </a:t>
            </a:r>
            <a:r>
              <a:rPr lang="ru-RU" sz="2100" noProof="0" dirty="0" err="1"/>
              <a:t>дожд</a:t>
            </a:r>
            <a:r>
              <a:rPr lang="ru-RU" sz="2100" noProof="0" dirty="0"/>
              <a:t>___ и промокла до последней нитки. 2. Вы довольны </a:t>
            </a:r>
            <a:r>
              <a:rPr lang="ru-RU" sz="2100" noProof="0" dirty="0" err="1"/>
              <a:t>кинофестивал</a:t>
            </a:r>
            <a:r>
              <a:rPr lang="ru-RU" sz="2100" noProof="0" dirty="0"/>
              <a:t>___ в Карловых Варах? 3. Ты видел выступление бразильского </a:t>
            </a:r>
            <a:r>
              <a:rPr lang="ru-RU" sz="2100" noProof="0" dirty="0" err="1"/>
              <a:t>ансамбл</a:t>
            </a:r>
            <a:r>
              <a:rPr lang="ru-RU" sz="2100" noProof="0" dirty="0"/>
              <a:t>___? 4. На </a:t>
            </a:r>
            <a:r>
              <a:rPr lang="ru-RU" sz="2100" noProof="0" dirty="0" err="1"/>
              <a:t>корабл</a:t>
            </a:r>
            <a:r>
              <a:rPr lang="ru-RU" sz="2100" noProof="0" dirty="0"/>
              <a:t>___ не было пассажиров. 5. Продавщица показывала </a:t>
            </a:r>
            <a:r>
              <a:rPr lang="ru-RU" sz="2100" noProof="0" dirty="0" err="1"/>
              <a:t>покупател</a:t>
            </a:r>
            <a:r>
              <a:rPr lang="ru-RU" sz="2100" noProof="0" dirty="0"/>
              <a:t>___ разные авторучки. 6. В </a:t>
            </a:r>
            <a:r>
              <a:rPr lang="ru-RU" sz="2100" noProof="0" dirty="0" err="1"/>
              <a:t>коктейл</a:t>
            </a:r>
            <a:r>
              <a:rPr lang="ru-RU" sz="2100" noProof="0" dirty="0"/>
              <a:t>___ были кусочки фруктов. 7. Я возьму котлету и немножко </a:t>
            </a:r>
            <a:r>
              <a:rPr lang="ru-RU" sz="2100" noProof="0" dirty="0" err="1"/>
              <a:t>картофел</a:t>
            </a:r>
            <a:r>
              <a:rPr lang="ru-RU" sz="2100" noProof="0" dirty="0"/>
              <a:t>___. 8. Юра подошёл к </a:t>
            </a:r>
            <a:r>
              <a:rPr lang="ru-RU" sz="2100" noProof="0" dirty="0" err="1"/>
              <a:t>топол</a:t>
            </a:r>
            <a:r>
              <a:rPr lang="ru-RU" sz="2100" noProof="0" dirty="0"/>
              <a:t>___ и посмотрел вверх. 9. Вчера мы долго говорили о новом </a:t>
            </a:r>
            <a:r>
              <a:rPr lang="ru-RU" sz="2100" noProof="0" dirty="0" err="1"/>
              <a:t>учител</a:t>
            </a:r>
            <a:r>
              <a:rPr lang="ru-RU" sz="2100" noProof="0" dirty="0"/>
              <a:t>___. 10. По телевизору рассказывали о знаменитом </a:t>
            </a:r>
            <a:r>
              <a:rPr lang="ru-RU" sz="2100" noProof="0" dirty="0" err="1"/>
              <a:t>писател</a:t>
            </a:r>
            <a:r>
              <a:rPr lang="ru-RU" sz="2100" noProof="0" dirty="0"/>
              <a:t>___. 11. Наш друг подбежал к </a:t>
            </a:r>
            <a:r>
              <a:rPr lang="ru-RU" sz="2100" noProof="0" dirty="0" err="1"/>
              <a:t>автомобил</a:t>
            </a:r>
            <a:r>
              <a:rPr lang="ru-RU" sz="2100" noProof="0" dirty="0"/>
              <a:t>___ и открыл дверь. 12. Директор подписал важный документ перед своим </a:t>
            </a:r>
            <a:r>
              <a:rPr lang="ru-RU" sz="2100" noProof="0" dirty="0" err="1"/>
              <a:t>секретар</a:t>
            </a:r>
            <a:r>
              <a:rPr lang="ru-RU" sz="2100" noProof="0" dirty="0"/>
              <a:t>___. 13. Пассажиры быстро вышли из </a:t>
            </a:r>
            <a:r>
              <a:rPr lang="ru-RU" sz="2100" noProof="0" dirty="0" err="1"/>
              <a:t>трамва</a:t>
            </a:r>
            <a:r>
              <a:rPr lang="ru-RU" sz="2100" noProof="0" dirty="0"/>
              <a:t>___ на площади. 14. Мой брат мечтает стать известным врач___.</a:t>
            </a:r>
          </a:p>
        </p:txBody>
      </p:sp>
    </p:spTree>
    <p:extLst>
      <p:ext uri="{BB962C8B-B14F-4D97-AF65-F5344CB8AC3E}">
        <p14:creationId xmlns:p14="http://schemas.microsoft.com/office/powerpoint/2010/main" val="24529071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52E464C-72BA-F020-FCA9-E09CB755A4C1}"/>
              </a:ext>
            </a:extLst>
          </p:cNvPr>
          <p:cNvSpPr txBox="1"/>
          <p:nvPr/>
        </p:nvSpPr>
        <p:spPr>
          <a:xfrm>
            <a:off x="256309" y="311617"/>
            <a:ext cx="11679381" cy="6070893"/>
          </a:xfrm>
          <a:prstGeom prst="rect">
            <a:avLst/>
          </a:prstGeom>
          <a:noFill/>
        </p:spPr>
        <p:txBody>
          <a:bodyPr wrap="square">
            <a:spAutoFit/>
          </a:bodyPr>
          <a:lstStyle/>
          <a:p>
            <a:pPr marL="0" marR="0" algn="just">
              <a:spcBef>
                <a:spcPts val="1800"/>
              </a:spcBef>
              <a:spcAft>
                <a:spcPts val="900"/>
              </a:spcAft>
              <a:buNone/>
            </a:pPr>
            <a:r>
              <a:rPr lang="cs-CZ" sz="2100" b="1" u="none" strike="noStrike" dirty="0">
                <a:effectLst/>
                <a:latin typeface="+mn-lt"/>
              </a:rPr>
              <a:t>30. Slova v závorkách dejte do náležitého tvaru.</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Мэр Москвы встретился с (жители) столицы. 2. Инженер объяснил (строители) все проблемы. 3. На спектакль дети могут прийти вместе с (родители), но и без (родители). 4. В (портфели) были учебники и тетради. 5. Студенты переводили текст со (словари). 6. В театре было мало (зрители). 7. В начале книги писатель обращается к своим (читатели). 8. Зрители были довольны всеми (спектакли). 9. Саша всегда любил читать о (короли) и (цари). 10. Утром в библиотеке почти не было (читатели). 11. Мы предложили нашим (гости) пойти на концерт. 12. Эта фирма принимает на работу (строители).</a:t>
            </a:r>
          </a:p>
          <a:p>
            <a:pPr marL="0" marR="0" algn="just">
              <a:spcBef>
                <a:spcPts val="1800"/>
              </a:spcBef>
              <a:spcAft>
                <a:spcPts val="900"/>
              </a:spcAft>
              <a:buNone/>
            </a:pPr>
            <a:r>
              <a:rPr lang="cs-CZ" sz="2100" b="1" u="none" strike="noStrike" dirty="0">
                <a:effectLst/>
                <a:latin typeface="+mn-lt"/>
              </a:rPr>
              <a:t>31. Přeložte.</a:t>
            </a:r>
          </a:p>
          <a:p>
            <a:pPr marL="342900" marR="0" lvl="0" indent="-342900" algn="just">
              <a:spcBef>
                <a:spcPts val="900"/>
              </a:spcBef>
              <a:spcAft>
                <a:spcPts val="900"/>
              </a:spcAft>
              <a:buFont typeface="+mj-lt"/>
              <a:buAutoNum type="arabicPeriod"/>
            </a:pPr>
            <a:r>
              <a:rPr lang="cs-CZ" sz="2100" b="0" u="none" strike="noStrike" dirty="0">
                <a:effectLst/>
                <a:latin typeface="+mn-lt"/>
              </a:rPr>
              <a:t>Začátkem července jsem byl na dovolené v Chorvatsku. 2. V lednu pojedu k bratrovi na hory. 3. Bydleli jsme v hotelu a přes den jsme se koupali v moři. 4. Objednal jsem si řízek s brambory. 5. Trenér si povídá s brankářem. 6. Jeho otec pracuje jako řidič autobusu. 7. Olga darovala otci aktovku s peněženkou. 8. Věra hraje na klavír a na kytaru. 9. Kolik obyvatel má vaše město? 10. Koupil si hezké kalhoty s páskem. 11. Mám několik dobrých slovníků. 12. Naďa byla na setkání se spisovateli. 13. Na představení v divadle bylo mnoho diváků. 14. Ředitel hovoří se svým náměstkem a tajemníkem. 15. Na diskotéce bylo málo chlapců a dívek.</a:t>
            </a:r>
            <a:endParaRPr lang="cs-CZ" sz="2100" b="0" u="none" strike="noStrike" dirty="0">
              <a:effectLst/>
              <a:latin typeface="Google Sans"/>
            </a:endParaRPr>
          </a:p>
        </p:txBody>
      </p:sp>
    </p:spTree>
    <p:extLst>
      <p:ext uri="{BB962C8B-B14F-4D97-AF65-F5344CB8AC3E}">
        <p14:creationId xmlns:p14="http://schemas.microsoft.com/office/powerpoint/2010/main" val="35305802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7A3F251-DA2C-2597-9066-4FAD156D516D}"/>
              </a:ext>
            </a:extLst>
          </p:cNvPr>
          <p:cNvSpPr txBox="1"/>
          <p:nvPr/>
        </p:nvSpPr>
        <p:spPr>
          <a:xfrm>
            <a:off x="1357745" y="953193"/>
            <a:ext cx="9687099" cy="5038701"/>
          </a:xfrm>
          <a:prstGeom prst="rect">
            <a:avLst/>
          </a:prstGeom>
          <a:noFill/>
        </p:spPr>
        <p:txBody>
          <a:bodyPr wrap="square">
            <a:spAutoFit/>
          </a:bodyPr>
          <a:lstStyle/>
          <a:p>
            <a:pPr algn="just"/>
            <a:r>
              <a:rPr lang="ru-RU" sz="2100" dirty="0"/>
              <a:t>1. </a:t>
            </a:r>
            <a:r>
              <a:rPr lang="cs-CZ" sz="2100" dirty="0"/>
              <a:t>Včera jsme se procházeli se zahraničními hosty po městě. 2. Zítra máme sraz u pomníku Jana Husa a večer půjdeme do Národního divadla. 3. V červenci a srpnu je v Praze mnoho zahraničních turistů. 4. V hotelu jsou zajímaví hosté: podnikatelé, sportovci, diplomaté, režiséři a herci. 5. Ještě nemáme letenky. 6. Kancelář ředitele je v prvním poschodí. 7. K narozeninám jsem sestře koupil několik šátků. 8. Chtěl jsem vám zavolat, ale neměl jsem číslo vašeho mobilního telefonu. 9. Pavel ví mnoho zajímavého o nových divadelních představeních a filmech. 10. Každý čtvrtek bývají besedy se známými spisovateli, zpěváky, politiky a vynálezci. 11. Poblahopřáli jsme řediteli k narozeninám a popřáli mu úspěchy v práci. 12. Přivítali jsme naše hosty: inženýry, programátory a učitele dvou moskevských vysokých škol. 13. Včera jsem seznámil Igora s rodiči a bratrem. 14. Jeho otec je podnikatel a matka pracuje jako ekonomka. 15. Pavel hraje fotbal, ale také se zajímá o tenis a golf. 16. Nina krásně hraje na klavír a často vystupuje na koncertech. 17. Sestra nerada venčí psa, ale ráda chodí na návštěvy. 18. V srpnu jsem byl na dovolené u moře. 19. Kolja si rád hraje na počítači. 20. V zoo byli sloni, nosorožci, lvi, vlci, zajíci, labutě a pávi.</a:t>
            </a:r>
          </a:p>
        </p:txBody>
      </p:sp>
    </p:spTree>
    <p:extLst>
      <p:ext uri="{BB962C8B-B14F-4D97-AF65-F5344CB8AC3E}">
        <p14:creationId xmlns:p14="http://schemas.microsoft.com/office/powerpoint/2010/main" val="24431266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F9BF05C-421C-7B76-70E1-A326267BFFC9}"/>
              </a:ext>
            </a:extLst>
          </p:cNvPr>
          <p:cNvSpPr txBox="1"/>
          <p:nvPr/>
        </p:nvSpPr>
        <p:spPr>
          <a:xfrm>
            <a:off x="969818" y="467531"/>
            <a:ext cx="10008524" cy="5747727"/>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28.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В таком (случай) нам нельзя вам помочь. 2. Это случилось в (октябрь месяц). 3. Об этом (проект) мы ещё не говорили. 4. Мы живём на десятом (этаж). 5. Она лечится в (санаторий). 6. На конференции выступали с (доклад) не только (преподаватель), но и (студент). 7. Мы встретились с (Пётр) в (трамвай). 8. (Ученик) могут пользоваться (словарь). 9. Потери необходимо свести к (минимум). 10. Импорт легковых (автомобиль) увеличился на 15 (процент).</a:t>
            </a:r>
          </a:p>
          <a:p>
            <a:pPr marL="0" marR="0" algn="just">
              <a:spcBef>
                <a:spcPts val="1800"/>
              </a:spcBef>
              <a:spcAft>
                <a:spcPts val="900"/>
              </a:spcAft>
              <a:buNone/>
            </a:pPr>
            <a:r>
              <a:rPr lang="ru-RU" sz="2100" b="1" u="none" strike="noStrike" noProof="0" dirty="0">
                <a:effectLst/>
                <a:latin typeface="+mn-lt"/>
              </a:rPr>
              <a:t>30. </a:t>
            </a:r>
            <a:r>
              <a:rPr lang="ru-RU" sz="2100" b="1" u="none" strike="noStrike" noProof="0" dirty="0" err="1">
                <a:effectLst/>
                <a:latin typeface="+mn-lt"/>
              </a:rPr>
              <a:t>Podstatná</a:t>
            </a:r>
            <a:r>
              <a:rPr lang="ru-RU" sz="2100" b="1" u="none" strike="noStrike" noProof="0" dirty="0">
                <a:effectLst/>
                <a:latin typeface="+mn-lt"/>
              </a:rPr>
              <a:t> </a:t>
            </a:r>
            <a:r>
              <a:rPr lang="ru-RU" sz="2100" b="1" u="none" strike="noStrike" noProof="0" dirty="0" err="1">
                <a:effectLst/>
                <a:latin typeface="+mn-lt"/>
              </a:rPr>
              <a:t>jména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 </a:t>
            </a:r>
            <a:r>
              <a:rPr lang="ru-RU" sz="2100" b="1" u="none" strike="noStrike" noProof="0" dirty="0" err="1">
                <a:effectLst/>
                <a:latin typeface="+mn-lt"/>
              </a:rPr>
              <a:t>Souvisí</a:t>
            </a:r>
            <a:r>
              <a:rPr lang="ru-RU" sz="2100" b="1" u="none" strike="noStrike" noProof="0" dirty="0">
                <a:effectLst/>
                <a:latin typeface="+mn-lt"/>
              </a:rPr>
              <a:t> </a:t>
            </a:r>
            <a:r>
              <a:rPr lang="ru-RU" sz="2100" b="1" u="none" strike="noStrike" noProof="0" dirty="0" err="1">
                <a:effectLst/>
                <a:latin typeface="+mn-lt"/>
              </a:rPr>
              <a:t>podoba</a:t>
            </a:r>
            <a:r>
              <a:rPr lang="ru-RU" sz="2100" b="1" u="none" strike="noStrike" noProof="0" dirty="0">
                <a:effectLst/>
                <a:latin typeface="+mn-lt"/>
              </a:rPr>
              <a:t> </a:t>
            </a:r>
            <a:r>
              <a:rPr lang="ru-RU" sz="2100" b="1" u="none" strike="noStrike" noProof="0" dirty="0" err="1">
                <a:effectLst/>
                <a:latin typeface="+mn-lt"/>
              </a:rPr>
              <a:t>koncovky</a:t>
            </a:r>
            <a:r>
              <a:rPr lang="ru-RU" sz="2100" b="1" u="none" strike="noStrike" noProof="0" dirty="0">
                <a:effectLst/>
                <a:latin typeface="+mn-lt"/>
              </a:rPr>
              <a:t> s </a:t>
            </a:r>
            <a:r>
              <a:rPr lang="ru-RU" sz="2100" b="1" u="none" strike="noStrike" noProof="0" dirty="0" err="1">
                <a:effectLst/>
                <a:latin typeface="+mn-lt"/>
              </a:rPr>
              <a:t>přízvukem</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Его отец работает (врач), дедушка ночным (сторож) и брат (продавец). 2. Сестра приехала со своим (муж). 3. Не пишите красным (карандаш). 4. Мы говорили с интересным (немец). 5. В Национальном театре несколько хороших (певец). 6. Он работал за (рубеж) несколько (месяц). 7. Я не хочу на него показывать (палец). 8. Поговори об этом с (отец). 9. Я его знаю как свои пять (палец). 10. Проект содержит несколько (чертёж).</a:t>
            </a:r>
            <a:endParaRPr lang="ru-RU" sz="2100" b="0" u="none" strike="noStrike" noProof="0" dirty="0">
              <a:effectLst/>
              <a:latin typeface="Google Sans"/>
            </a:endParaRPr>
          </a:p>
        </p:txBody>
      </p:sp>
    </p:spTree>
    <p:extLst>
      <p:ext uri="{BB962C8B-B14F-4D97-AF65-F5344CB8AC3E}">
        <p14:creationId xmlns:p14="http://schemas.microsoft.com/office/powerpoint/2010/main" val="33845450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9812048-DAED-7ABB-2AF7-792F6EDB8B9F}"/>
              </a:ext>
            </a:extLst>
          </p:cNvPr>
          <p:cNvSpPr txBox="1"/>
          <p:nvPr/>
        </p:nvSpPr>
        <p:spPr>
          <a:xfrm>
            <a:off x="1490749" y="674500"/>
            <a:ext cx="9315796" cy="1708160"/>
          </a:xfrm>
          <a:prstGeom prst="rect">
            <a:avLst/>
          </a:prstGeom>
          <a:noFill/>
        </p:spPr>
        <p:txBody>
          <a:bodyPr wrap="square">
            <a:spAutoFit/>
          </a:bodyPr>
          <a:lstStyle/>
          <a:p>
            <a:pPr algn="just"/>
            <a:r>
              <a:rPr lang="ru-RU" sz="2100" b="1" noProof="0" dirty="0"/>
              <a:t>34. </a:t>
            </a:r>
            <a:r>
              <a:rPr lang="ru-RU" sz="2100" b="1" noProof="0" dirty="0" err="1"/>
              <a:t>Utvořte</a:t>
            </a:r>
            <a:r>
              <a:rPr lang="ru-RU" sz="2100" b="1" noProof="0" dirty="0"/>
              <a:t> 1. </a:t>
            </a:r>
            <a:r>
              <a:rPr lang="ru-RU" sz="2100" b="1" noProof="0" dirty="0" err="1"/>
              <a:t>pád</a:t>
            </a:r>
            <a:r>
              <a:rPr lang="ru-RU" sz="2100" b="1" noProof="0" dirty="0"/>
              <a:t> a 2. </a:t>
            </a:r>
            <a:r>
              <a:rPr lang="ru-RU" sz="2100" b="1" noProof="0" dirty="0" err="1"/>
              <a:t>pád</a:t>
            </a:r>
            <a:r>
              <a:rPr lang="ru-RU" sz="2100" b="1" noProof="0" dirty="0"/>
              <a:t> </a:t>
            </a:r>
            <a:r>
              <a:rPr lang="ru-RU" sz="2100" b="1" noProof="0" dirty="0" err="1"/>
              <a:t>množného</a:t>
            </a:r>
            <a:r>
              <a:rPr lang="ru-RU" sz="2100" b="1" noProof="0" dirty="0"/>
              <a:t> </a:t>
            </a:r>
            <a:r>
              <a:rPr lang="ru-RU" sz="2100" b="1" noProof="0" dirty="0" err="1"/>
              <a:t>čísla</a:t>
            </a:r>
            <a:r>
              <a:rPr lang="ru-RU" sz="2100" b="1" noProof="0" dirty="0"/>
              <a:t>. </a:t>
            </a:r>
            <a:r>
              <a:rPr lang="ru-RU" sz="2100" b="1" noProof="0" dirty="0" err="1"/>
              <a:t>Souvisí</a:t>
            </a:r>
            <a:r>
              <a:rPr lang="ru-RU" sz="2100" b="1" noProof="0" dirty="0"/>
              <a:t> </a:t>
            </a:r>
            <a:r>
              <a:rPr lang="ru-RU" sz="2100" b="1" noProof="0" dirty="0" err="1"/>
              <a:t>jejich</a:t>
            </a:r>
            <a:r>
              <a:rPr lang="ru-RU" sz="2100" b="1" noProof="0" dirty="0"/>
              <a:t> </a:t>
            </a:r>
            <a:r>
              <a:rPr lang="ru-RU" sz="2100" b="1" noProof="0" dirty="0" err="1"/>
              <a:t>zakončení</a:t>
            </a:r>
            <a:r>
              <a:rPr lang="ru-RU" sz="2100" b="1" noProof="0" dirty="0"/>
              <a:t> s </a:t>
            </a:r>
            <a:r>
              <a:rPr lang="ru-RU" sz="2100" b="1" noProof="0" dirty="0" err="1"/>
              <a:t>přízvukem</a:t>
            </a:r>
            <a:r>
              <a:rPr lang="ru-RU" sz="2100" b="1" noProof="0" dirty="0"/>
              <a:t>?</a:t>
            </a:r>
          </a:p>
          <a:p>
            <a:pPr algn="just"/>
            <a:endParaRPr lang="ru-RU" sz="2100" noProof="0" dirty="0"/>
          </a:p>
          <a:p>
            <a:pPr marL="457200" indent="-457200" algn="just">
              <a:buAutoNum type="arabicPeriod"/>
            </a:pPr>
            <a:r>
              <a:rPr lang="ru-RU" sz="2100" noProof="0" dirty="0"/>
              <a:t>Верный друг 2. Московский князь 3. надёжный муж 4. хороший сын </a:t>
            </a:r>
          </a:p>
          <a:p>
            <a:pPr algn="just"/>
            <a:r>
              <a:rPr lang="ru-RU" sz="2100" noProof="0" dirty="0"/>
              <a:t>5. младший брат 8. жёлтый лист 9. большой колос 10. удобный стул 11. сухой прут 12. острый клин</a:t>
            </a:r>
          </a:p>
        </p:txBody>
      </p:sp>
      <p:sp>
        <p:nvSpPr>
          <p:cNvPr id="5" name="TextovéPole 4">
            <a:extLst>
              <a:ext uri="{FF2B5EF4-FFF2-40B4-BE49-F238E27FC236}">
                <a16:creationId xmlns:a16="http://schemas.microsoft.com/office/drawing/2014/main" id="{00870989-C5AD-85CA-7472-E4F57BD42D04}"/>
              </a:ext>
            </a:extLst>
          </p:cNvPr>
          <p:cNvSpPr txBox="1"/>
          <p:nvPr/>
        </p:nvSpPr>
        <p:spPr>
          <a:xfrm>
            <a:off x="1490749" y="3070167"/>
            <a:ext cx="8345979" cy="2262158"/>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38. V </a:t>
            </a:r>
            <a:r>
              <a:rPr lang="ru-RU" sz="2100" b="1" u="none" strike="noStrike" noProof="0" dirty="0" err="1">
                <a:effectLst/>
                <a:latin typeface="+mn-lt"/>
              </a:rPr>
              <a:t>odpovědi</a:t>
            </a:r>
            <a:r>
              <a:rPr lang="ru-RU" sz="2100" b="1" u="none" strike="noStrike" noProof="0" dirty="0">
                <a:effectLst/>
                <a:latin typeface="+mn-lt"/>
              </a:rPr>
              <a:t> </a:t>
            </a:r>
            <a:r>
              <a:rPr lang="ru-RU" sz="2100" b="1" u="none" strike="noStrike" noProof="0" dirty="0" err="1">
                <a:effectLst/>
                <a:latin typeface="+mn-lt"/>
              </a:rPr>
              <a:t>na</a:t>
            </a:r>
            <a:r>
              <a:rPr lang="ru-RU" sz="2100" b="1" u="none" strike="noStrike" noProof="0" dirty="0">
                <a:effectLst/>
                <a:latin typeface="+mn-lt"/>
              </a:rPr>
              <a:t> </a:t>
            </a:r>
            <a:r>
              <a:rPr lang="ru-RU" sz="2100" b="1" u="none" strike="noStrike" noProof="0" dirty="0" err="1">
                <a:effectLst/>
                <a:latin typeface="+mn-lt"/>
              </a:rPr>
              <a:t>otázky</a:t>
            </a:r>
            <a:r>
              <a:rPr lang="ru-RU" sz="2100" b="1" u="none" strike="noStrike" noProof="0" dirty="0">
                <a:effectLst/>
                <a:latin typeface="+mn-lt"/>
              </a:rPr>
              <a:t> </a:t>
            </a:r>
            <a:r>
              <a:rPr lang="ru-RU" sz="2100" b="1" u="none" strike="noStrike" noProof="0" dirty="0" err="1">
                <a:effectLst/>
                <a:latin typeface="+mn-lt"/>
              </a:rPr>
              <a:t>použijte</a:t>
            </a:r>
            <a:r>
              <a:rPr lang="ru-RU" sz="2100" b="1" u="none" strike="noStrike" noProof="0" dirty="0">
                <a:effectLst/>
                <a:latin typeface="+mn-lt"/>
              </a:rPr>
              <a:t>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Кого вы ждёте? (мои друзья) 2. Кого вы вечером провожали? (свои коллеги) 3. Кого вы выбрали в комитет? (лучшие студенты) 4. Кого дети видели в зоопарке? (олени, лебеди, тигры и другие звери) 5. Кого вы пригласили на студенческий вечер? (свои преподаватели) 6. Кого вы встретили на улице? (наши знакомые).</a:t>
            </a:r>
            <a:endParaRPr lang="ru-RU" sz="2100" b="0" u="none" strike="noStrike" noProof="0" dirty="0">
              <a:effectLst/>
              <a:latin typeface="Google Sans"/>
            </a:endParaRPr>
          </a:p>
        </p:txBody>
      </p:sp>
    </p:spTree>
    <p:extLst>
      <p:ext uri="{BB962C8B-B14F-4D97-AF65-F5344CB8AC3E}">
        <p14:creationId xmlns:p14="http://schemas.microsoft.com/office/powerpoint/2010/main" val="6388506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DAA6DB3-4391-768B-C04C-EA114FA3DF19}"/>
              </a:ext>
            </a:extLst>
          </p:cNvPr>
          <p:cNvSpPr txBox="1"/>
          <p:nvPr/>
        </p:nvSpPr>
        <p:spPr>
          <a:xfrm>
            <a:off x="293716" y="214119"/>
            <a:ext cx="11410604" cy="6324808"/>
          </a:xfrm>
          <a:prstGeom prst="rect">
            <a:avLst/>
          </a:prstGeom>
          <a:noFill/>
        </p:spPr>
        <p:txBody>
          <a:bodyPr wrap="square">
            <a:spAutoFit/>
          </a:bodyPr>
          <a:lstStyle/>
          <a:p>
            <a:pPr marL="0" marR="0" algn="just">
              <a:spcBef>
                <a:spcPts val="1800"/>
              </a:spcBef>
              <a:spcAft>
                <a:spcPts val="900"/>
              </a:spcAft>
              <a:buNone/>
            </a:pPr>
            <a:r>
              <a:rPr lang="ru-RU" sz="2100" b="1" u="none" strike="noStrike" noProof="0">
                <a:effectLst/>
                <a:latin typeface="Google Sans"/>
              </a:rPr>
              <a:t>36. </a:t>
            </a:r>
            <a:r>
              <a:rPr lang="ru-RU" sz="2100" b="1" u="none" strike="noStrike" noProof="0" dirty="0" err="1">
                <a:effectLst/>
                <a:latin typeface="Google Sans"/>
              </a:rPr>
              <a:t>Výrazy</a:t>
            </a:r>
            <a:r>
              <a:rPr lang="ru-RU" sz="2100" b="1" u="none" strike="noStrike" noProof="0" dirty="0">
                <a:effectLst/>
                <a:latin typeface="Google Sans"/>
              </a:rPr>
              <a:t> v </a:t>
            </a:r>
            <a:r>
              <a:rPr lang="ru-RU" sz="2100" b="1" u="none" strike="noStrike" noProof="0" dirty="0" err="1">
                <a:effectLst/>
                <a:latin typeface="Google Sans"/>
              </a:rPr>
              <a:t>závorkách</a:t>
            </a:r>
            <a:r>
              <a:rPr lang="ru-RU" sz="2100" b="1" u="none" strike="noStrike" noProof="0" dirty="0">
                <a:effectLst/>
                <a:latin typeface="Google Sans"/>
              </a:rPr>
              <a:t> </a:t>
            </a:r>
            <a:r>
              <a:rPr lang="ru-RU" sz="2100" b="1" u="none" strike="noStrike" noProof="0" dirty="0" err="1">
                <a:effectLst/>
                <a:latin typeface="Google Sans"/>
              </a:rPr>
              <a:t>dejte</a:t>
            </a:r>
            <a:r>
              <a:rPr lang="ru-RU" sz="2100" b="1" u="none" strike="noStrike" noProof="0" dirty="0">
                <a:effectLst/>
                <a:latin typeface="Google Sans"/>
              </a:rPr>
              <a:t> </a:t>
            </a:r>
            <a:r>
              <a:rPr lang="ru-RU" sz="2100" b="1" u="none" strike="noStrike" noProof="0" dirty="0" err="1">
                <a:effectLst/>
                <a:latin typeface="Google Sans"/>
              </a:rPr>
              <a:t>do</a:t>
            </a:r>
            <a:r>
              <a:rPr lang="ru-RU" sz="2100" b="1" u="none" strike="noStrike" noProof="0" dirty="0">
                <a:effectLst/>
                <a:latin typeface="Google Sans"/>
              </a:rPr>
              <a:t> </a:t>
            </a:r>
            <a:r>
              <a:rPr lang="ru-RU" sz="2100" b="1" u="none" strike="noStrike" noProof="0" dirty="0" err="1">
                <a:effectLst/>
                <a:latin typeface="Google Sans"/>
              </a:rPr>
              <a:t>správného</a:t>
            </a:r>
            <a:r>
              <a:rPr lang="ru-RU" sz="2100" b="1" u="none" strike="noStrike" noProof="0" dirty="0">
                <a:effectLst/>
                <a:latin typeface="Google Sans"/>
              </a:rPr>
              <a:t> </a:t>
            </a:r>
            <a:r>
              <a:rPr lang="ru-RU" sz="2100" b="1" u="none" strike="noStrike" noProof="0" dirty="0" err="1">
                <a:effectLst/>
                <a:latin typeface="Google Sans"/>
              </a:rPr>
              <a:t>tvaru</a:t>
            </a:r>
            <a:r>
              <a:rPr lang="ru-RU" sz="2100" b="1" u="none" strike="noStrike" noProof="0" dirty="0">
                <a:effectLst/>
                <a:latin typeface="Google Sans"/>
              </a:rPr>
              <a:t>.</a:t>
            </a:r>
          </a:p>
          <a:p>
            <a:pPr marL="342900" marR="0" lvl="0" indent="-342900" algn="just">
              <a:spcBef>
                <a:spcPts val="900"/>
              </a:spcBef>
              <a:spcAft>
                <a:spcPts val="900"/>
              </a:spcAft>
              <a:buFont typeface="+mj-lt"/>
              <a:buAutoNum type="arabicPeriod"/>
            </a:pPr>
            <a:r>
              <a:rPr lang="ru-RU" sz="2100" b="0" u="none" strike="noStrike" noProof="0" dirty="0">
                <a:effectLst/>
                <a:latin typeface="Google Sans"/>
              </a:rPr>
              <a:t>Таня пока не советовалась с (врач, муж, Владимир Петрович, отец, владелец дома). 2. Денис очень доволен (матч, перочинный нож, морской пляж, новый гараж и коттедж). 3. Мы познакомились с (известный скрипач, русский живописец, эстрадный певец, молодой москвич и новгородец).</a:t>
            </a:r>
          </a:p>
          <a:p>
            <a:pPr marL="0" marR="0" algn="just">
              <a:spcBef>
                <a:spcPts val="1800"/>
              </a:spcBef>
              <a:spcAft>
                <a:spcPts val="900"/>
              </a:spcAft>
              <a:buNone/>
            </a:pPr>
            <a:r>
              <a:rPr lang="ru-RU" sz="2100" b="1" u="none" strike="noStrike" noProof="0" dirty="0">
                <a:effectLst/>
                <a:latin typeface="Google Sans"/>
              </a:rPr>
              <a:t>38. </a:t>
            </a:r>
            <a:r>
              <a:rPr lang="ru-RU" sz="2100" b="1" u="none" strike="noStrike" noProof="0" dirty="0" err="1">
                <a:effectLst/>
                <a:latin typeface="Google Sans"/>
              </a:rPr>
              <a:t>Odpovídejte</a:t>
            </a:r>
            <a:r>
              <a:rPr lang="ru-RU" sz="2100" b="1" u="none" strike="noStrike" noProof="0" dirty="0">
                <a:effectLst/>
                <a:latin typeface="Google Sans"/>
              </a:rPr>
              <a:t> </a:t>
            </a:r>
            <a:r>
              <a:rPr lang="ru-RU" sz="2100" b="1" u="none" strike="noStrike" noProof="0" dirty="0" err="1">
                <a:effectLst/>
                <a:latin typeface="Google Sans"/>
              </a:rPr>
              <a:t>na</a:t>
            </a:r>
            <a:r>
              <a:rPr lang="ru-RU" sz="2100" b="1" u="none" strike="noStrike" noProof="0" dirty="0">
                <a:effectLst/>
                <a:latin typeface="Google Sans"/>
              </a:rPr>
              <a:t> </a:t>
            </a:r>
            <a:r>
              <a:rPr lang="ru-RU" sz="2100" b="1" u="none" strike="noStrike" noProof="0" dirty="0" err="1">
                <a:effectLst/>
                <a:latin typeface="Google Sans"/>
              </a:rPr>
              <a:t>otázky</a:t>
            </a:r>
            <a:r>
              <a:rPr lang="ru-RU" sz="2100" b="1" u="none" strike="noStrike" noProof="0" dirty="0">
                <a:effectLst/>
                <a:latin typeface="Google Sans"/>
              </a:rPr>
              <a:t>. V </a:t>
            </a:r>
            <a:r>
              <a:rPr lang="ru-RU" sz="2100" b="1" u="none" strike="noStrike" noProof="0" dirty="0" err="1">
                <a:effectLst/>
                <a:latin typeface="Google Sans"/>
              </a:rPr>
              <a:t>odpovědích</a:t>
            </a:r>
            <a:r>
              <a:rPr lang="ru-RU" sz="2100" b="1" u="none" strike="noStrike" noProof="0" dirty="0">
                <a:effectLst/>
                <a:latin typeface="Google Sans"/>
              </a:rPr>
              <a:t> </a:t>
            </a:r>
            <a:r>
              <a:rPr lang="ru-RU" sz="2100" b="1" u="none" strike="noStrike" noProof="0" dirty="0" err="1">
                <a:effectLst/>
                <a:latin typeface="Google Sans"/>
              </a:rPr>
              <a:t>užívejte</a:t>
            </a:r>
            <a:r>
              <a:rPr lang="ru-RU" sz="2100" b="1" u="none" strike="noStrike" noProof="0" dirty="0">
                <a:effectLst/>
                <a:latin typeface="Google Sans"/>
              </a:rPr>
              <a:t> </a:t>
            </a:r>
            <a:r>
              <a:rPr lang="ru-RU" sz="2100" b="1" u="none" strike="noStrike" noProof="0" dirty="0" err="1">
                <a:effectLst/>
                <a:latin typeface="Google Sans"/>
              </a:rPr>
              <a:t>slova</a:t>
            </a:r>
            <a:r>
              <a:rPr lang="ru-RU" sz="2100" b="1" u="none" strike="noStrike" noProof="0" dirty="0">
                <a:effectLst/>
                <a:latin typeface="Google Sans"/>
              </a:rPr>
              <a:t> </a:t>
            </a:r>
            <a:r>
              <a:rPr lang="ru-RU" sz="2100" b="1" u="none" strike="noStrike" noProof="0" dirty="0" err="1">
                <a:effectLst/>
                <a:latin typeface="Google Sans"/>
              </a:rPr>
              <a:t>podle</a:t>
            </a:r>
            <a:r>
              <a:rPr lang="ru-RU" sz="2100" b="1" u="none" strike="noStrike" noProof="0" dirty="0">
                <a:effectLst/>
                <a:latin typeface="Google Sans"/>
              </a:rPr>
              <a:t> </a:t>
            </a:r>
            <a:r>
              <a:rPr lang="ru-RU" sz="2100" b="1" u="none" strike="noStrike" noProof="0" dirty="0" err="1">
                <a:effectLst/>
                <a:latin typeface="Google Sans"/>
              </a:rPr>
              <a:t>nápovědy</a:t>
            </a:r>
            <a:r>
              <a:rPr lang="ru-RU" sz="2100" b="1" u="none" strike="noStrike" noProof="0" dirty="0">
                <a:effectLst/>
                <a:latin typeface="Google Sans"/>
              </a:rPr>
              <a:t>.</a:t>
            </a:r>
          </a:p>
          <a:p>
            <a:pPr marL="342900" marR="0" lvl="0" indent="-342900" algn="just">
              <a:spcBef>
                <a:spcPts val="900"/>
              </a:spcBef>
              <a:spcAft>
                <a:spcPts val="900"/>
              </a:spcAft>
              <a:buFont typeface="+mj-lt"/>
              <a:buAutoNum type="arabicPeriod"/>
            </a:pPr>
            <a:r>
              <a:rPr lang="ru-RU" sz="2100" b="0" u="none" strike="noStrike" noProof="0" dirty="0">
                <a:effectLst/>
                <a:latin typeface="Google Sans"/>
              </a:rPr>
              <a:t>Вы должны встретиться перед Русским музеем? (Эрмитаж) 2. Вы пользовались словарём? (ключ) 3. Ты его считала петербуржцем? (москвич) 4. Она была на концерте с отцом? (муж) 5. Машина поехала за камнем? (кирпич) 6. Вы хотели говорить с продавцом? (владелец) 7. Вы встретились с Иваном Ивановичем? (Михаил Николаевич)</a:t>
            </a:r>
          </a:p>
          <a:p>
            <a:pPr marL="0" marR="0" algn="just">
              <a:spcBef>
                <a:spcPts val="1800"/>
              </a:spcBef>
              <a:spcAft>
                <a:spcPts val="900"/>
              </a:spcAft>
              <a:buNone/>
            </a:pPr>
            <a:r>
              <a:rPr lang="ru-RU" sz="2100" b="1" u="none" strike="noStrike" noProof="0" dirty="0">
                <a:effectLst/>
                <a:latin typeface="Google Sans"/>
              </a:rPr>
              <a:t>39. </a:t>
            </a:r>
            <a:r>
              <a:rPr lang="ru-RU" sz="2100" b="1" u="none" strike="noStrike" noProof="0" dirty="0" err="1">
                <a:effectLst/>
                <a:latin typeface="Google Sans"/>
              </a:rPr>
              <a:t>Odstraňte</a:t>
            </a:r>
            <a:r>
              <a:rPr lang="ru-RU" sz="2100" b="1" u="none" strike="noStrike" noProof="0" dirty="0">
                <a:effectLst/>
                <a:latin typeface="Google Sans"/>
              </a:rPr>
              <a:t> </a:t>
            </a:r>
            <a:r>
              <a:rPr lang="ru-RU" sz="2100" b="1" u="none" strike="noStrike" noProof="0" dirty="0" err="1">
                <a:effectLst/>
                <a:latin typeface="Google Sans"/>
              </a:rPr>
              <a:t>závorky</a:t>
            </a:r>
            <a:r>
              <a:rPr lang="ru-RU" sz="2100" b="1" u="none" strike="noStrike" noProof="0" dirty="0">
                <a:effectLst/>
                <a:latin typeface="Google Sans"/>
              </a:rPr>
              <a:t>.</a:t>
            </a:r>
          </a:p>
          <a:p>
            <a:pPr marL="342900" marR="0" lvl="0" indent="-342900" algn="just">
              <a:spcBef>
                <a:spcPts val="900"/>
              </a:spcBef>
              <a:spcAft>
                <a:spcPts val="900"/>
              </a:spcAft>
              <a:buFont typeface="+mj-lt"/>
              <a:buAutoNum type="arabicPeriod"/>
            </a:pPr>
            <a:r>
              <a:rPr lang="ru-RU" sz="2100" b="0" u="none" strike="noStrike" noProof="0" dirty="0">
                <a:effectLst/>
                <a:latin typeface="Google Sans"/>
              </a:rPr>
              <a:t>Он работает (врач) в нашей поликлинике. 2. Я познакомился с одним (немец). 3. Мы пользуемся (ключ) к учебнику русского языка. 4. Его отец работает в гараже ночным (сторож). 5. Перед (матч) мне удалось побеседовать с вратарём команды. 6. Мы стояли перед Зимним (дворец). 7. Вы уже советовались с (муж) сестры?</a:t>
            </a:r>
          </a:p>
        </p:txBody>
      </p:sp>
    </p:spTree>
    <p:extLst>
      <p:ext uri="{BB962C8B-B14F-4D97-AF65-F5344CB8AC3E}">
        <p14:creationId xmlns:p14="http://schemas.microsoft.com/office/powerpoint/2010/main" val="14743637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CACED971-B8B9-112E-371E-2B8200F3A20D}"/>
              </a:ext>
            </a:extLst>
          </p:cNvPr>
          <p:cNvSpPr txBox="1"/>
          <p:nvPr/>
        </p:nvSpPr>
        <p:spPr>
          <a:xfrm>
            <a:off x="432262" y="246865"/>
            <a:ext cx="11211097" cy="6070893"/>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39 (продолжение). Слова в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Этот салат куда вкуснее с (огурец). 2. Все дни он сидел с (карандаш) и рисовал. 3. На улице я разговаривал с одним (москвич). 4. Я не могу справиться со своим (багаж). 5. Ваша квартира на третьем этаже, а наша находится (этаж) выше. 6. Девочка показывала (палец) на картинку в книге. 7. Ребёнок с (плач) рассказывал о том, что случилось. 8. Эти предлоги употребляются с творительным (падеж). 9. Вовка ехал (заяц), и его поймал контролёр.</a:t>
            </a:r>
          </a:p>
          <a:p>
            <a:pPr marL="0" marR="0" algn="just">
              <a:spcBef>
                <a:spcPts val="1800"/>
              </a:spcBef>
              <a:spcAft>
                <a:spcPts val="900"/>
              </a:spcAft>
              <a:buNone/>
            </a:pPr>
            <a:r>
              <a:rPr lang="ru-RU" sz="2100" b="1" u="none" strike="noStrike" noProof="0" dirty="0">
                <a:effectLst/>
                <a:latin typeface="+mn-lt"/>
              </a:rPr>
              <a:t>40</a:t>
            </a:r>
            <a:r>
              <a:rPr lang="cs-CZ" sz="2100" b="1" u="none" strike="noStrike" noProof="0" dirty="0">
                <a:effectLst/>
                <a:latin typeface="+mn-lt"/>
              </a:rPr>
              <a:t>. Přeložte.</a:t>
            </a:r>
          </a:p>
          <a:p>
            <a:pPr marL="342900" marR="0" lvl="0" indent="-342900" algn="just">
              <a:spcBef>
                <a:spcPts val="900"/>
              </a:spcBef>
              <a:spcAft>
                <a:spcPts val="900"/>
              </a:spcAft>
              <a:buFont typeface="+mj-lt"/>
              <a:buAutoNum type="arabicPeriod"/>
            </a:pPr>
            <a:r>
              <a:rPr lang="cs-CZ" sz="2100" b="0" u="none" strike="noStrike" noProof="0" dirty="0">
                <a:effectLst/>
                <a:latin typeface="+mn-lt"/>
              </a:rPr>
              <a:t>Používáte tento nůž? – Ano, velmi často. 2. Nejdříve to napište tužkou a pak perem. 3. Jeho práce může být pro nás vzorem. 4. Jel na letiště pro zavazadla. 5. Už jsi mluvil s tím Španělem, co u nás studuje? 6. Pracuje tam jako lékař už hodně dlouho. 7. V Berlíně jsem se setkala s jedním Němcem, se kterým si teď dopisuji. 8. Radil jsem se o tom se svým kamarádem. 9. Poraďte se s majitelem domu. 10. Byla jsem nadšena jeho poslední krajinomalbou. 11. Pospíchal jsem na autobus, a proto jsem odešel před koncem představení. 12. Hovořil jsem s Američanem o jeho dojmech z Prahy. 13. Nesetkal jsem se tam s žádným cizincem. 14. Byli jsme nadšeni Ermitáží a </a:t>
            </a:r>
            <a:r>
              <a:rPr lang="cs-CZ" sz="2100" b="0" u="none" strike="noStrike" noProof="0" dirty="0" err="1">
                <a:effectLst/>
                <a:latin typeface="+mn-lt"/>
              </a:rPr>
              <a:t>Petrodvorcem</a:t>
            </a:r>
            <a:r>
              <a:rPr lang="cs-CZ" sz="2100" b="0" u="none" strike="noStrike" noProof="0" dirty="0">
                <a:effectLst/>
                <a:latin typeface="+mn-lt"/>
              </a:rPr>
              <a:t>. 15. Fanoušci byli před zápasem nervózní. 16. Podařilo se mi otevřít dveře tímto klíčem. 17. Jeho strýc pracuje jako školník.</a:t>
            </a:r>
            <a:endParaRPr lang="cs-CZ" sz="2100" b="0" u="none" strike="noStrike" noProof="0" dirty="0">
              <a:effectLst/>
              <a:latin typeface="Google Sans"/>
            </a:endParaRPr>
          </a:p>
        </p:txBody>
      </p:sp>
    </p:spTree>
    <p:extLst>
      <p:ext uri="{BB962C8B-B14F-4D97-AF65-F5344CB8AC3E}">
        <p14:creationId xmlns:p14="http://schemas.microsoft.com/office/powerpoint/2010/main" val="25776876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96FB9FB9-A90E-3E79-3E26-1350060B1D5A}"/>
              </a:ext>
            </a:extLst>
          </p:cNvPr>
          <p:cNvSpPr txBox="1"/>
          <p:nvPr/>
        </p:nvSpPr>
        <p:spPr>
          <a:xfrm>
            <a:off x="592974" y="1118029"/>
            <a:ext cx="10751127" cy="3877985"/>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46. </a:t>
            </a:r>
            <a:r>
              <a:rPr lang="ru-RU" sz="2100" b="1" u="none" strike="noStrike" noProof="0" dirty="0" err="1">
                <a:effectLst/>
                <a:latin typeface="+mn-lt"/>
              </a:rPr>
              <a:t>Výrazy</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Недавно несколько молодых (врачи) поступили на работу в нашу больницу. 2. Пять верхних (этажи) сгорели во время пожара. 3. В салат добавьте пару свежих (огурцы). 4. За последние годы возросло число (иностранцы), постоянно проживающих в нашей стране. 5. В городе построили несколько подземных (гаражи). 6. На кинофестиваль приехали делегации со всех (концы) мира. 7. В музее мы видели интересную коллекцию (ножи) и (мечи). 8. В течение трёх (месяцы) мы работали за границей гувернантками. 9. Для (немцы) и (австрийцы) была подготовлена специальная программа. 10. В программу нашей поездки входил осмотр (дворцы). 11. В магазинах сейчас большой выбор разных (овощи). 12. Мы зашли в Дом художника, где было много (москвич). 13. На выставке были представлены работы народных (умельцы) Севера России.</a:t>
            </a:r>
            <a:endParaRPr lang="ru-RU" sz="2100" b="0" u="none" strike="noStrike" noProof="0" dirty="0">
              <a:effectLst/>
              <a:latin typeface="Google Sans"/>
            </a:endParaRPr>
          </a:p>
        </p:txBody>
      </p:sp>
    </p:spTree>
    <p:extLst>
      <p:ext uri="{BB962C8B-B14F-4D97-AF65-F5344CB8AC3E}">
        <p14:creationId xmlns:p14="http://schemas.microsoft.com/office/powerpoint/2010/main" val="2951751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FD30E48-ED0E-F320-68AE-22CE9BAF75CE}"/>
              </a:ext>
            </a:extLst>
          </p:cNvPr>
          <p:cNvSpPr txBox="1"/>
          <p:nvPr/>
        </p:nvSpPr>
        <p:spPr>
          <a:xfrm>
            <a:off x="858981" y="1036779"/>
            <a:ext cx="10474037" cy="4201150"/>
          </a:xfrm>
          <a:prstGeom prst="rect">
            <a:avLst/>
          </a:prstGeom>
          <a:noFill/>
        </p:spPr>
        <p:txBody>
          <a:bodyPr wrap="square">
            <a:spAutoFit/>
          </a:bodyPr>
          <a:lstStyle/>
          <a:p>
            <a:pPr marL="0" marR="0" algn="just">
              <a:spcBef>
                <a:spcPts val="1800"/>
              </a:spcBef>
              <a:spcAft>
                <a:spcPts val="900"/>
              </a:spcAft>
              <a:buNone/>
            </a:pPr>
            <a:r>
              <a:rPr lang="cs-CZ" sz="2100" b="1" u="none" strike="noStrike" dirty="0">
                <a:effectLst/>
                <a:latin typeface="+mn-lt"/>
              </a:rPr>
              <a:t>47. Přeložte.</a:t>
            </a:r>
          </a:p>
          <a:p>
            <a:pPr marL="342900" marR="0" lvl="0" indent="-342900" algn="just">
              <a:spcBef>
                <a:spcPts val="900"/>
              </a:spcBef>
              <a:spcAft>
                <a:spcPts val="900"/>
              </a:spcAft>
              <a:buFont typeface="+mj-lt"/>
              <a:buAutoNum type="arabicPeriod"/>
            </a:pPr>
            <a:r>
              <a:rPr lang="cs-CZ" sz="2100" b="0" u="none" strike="noStrike" dirty="0">
                <a:effectLst/>
                <a:latin typeface="+mn-lt"/>
              </a:rPr>
              <a:t>Do Prahy přijíždí mnoho cizinců, především Němců a Italů. 2. Chystám se na návštěvu do Austrálie, kde zůstanu několik měsíců. 3. Objednala jsem si smaženou rybu a okurkový salát. 4. Tento týden bude několik zajímavých fotbalových zápasů. 5. Doprovázel jsem skupinu Američanů, kteří byli nadšeni Prahou. 6. Viděli jsme hodně zajímavých paláců, zámků a jiných historických památek. 7. Navštívili jsme výstavu nových vzorů nábytku. 8. Podívala jsem se do kabelky, ale klíče tam nebyly. 9. Zítra budou hrát Češi s týmem Kanaďanů. 10. Na filmový festival do Karlových Varů přijíždějí každoročně herci ze všech konců světa. 11. Přijela skupina Litevců a Lotyšů. 12. Na naší škole studuje několik Ukrajinců, Holanďanů a Vietnamců. 13. Velmi se mi líbilo několik tanců v provedení tohoto souboru. 14. Na českých vysokých školách studuje mnoho cizinců. 15. Pavel rád kreslí, proto má spoustu pastelek. 16. Na území České republiky je několik uprchlických táborů.</a:t>
            </a:r>
            <a:endParaRPr lang="cs-CZ" sz="2100" b="0" u="none" strike="noStrike" dirty="0">
              <a:effectLst/>
              <a:latin typeface="Google Sans"/>
            </a:endParaRPr>
          </a:p>
        </p:txBody>
      </p:sp>
    </p:spTree>
    <p:extLst>
      <p:ext uri="{BB962C8B-B14F-4D97-AF65-F5344CB8AC3E}">
        <p14:creationId xmlns:p14="http://schemas.microsoft.com/office/powerpoint/2010/main" val="3412838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73DDFDD-1583-9003-0C34-DC83E99010BF}"/>
              </a:ext>
            </a:extLst>
          </p:cNvPr>
          <p:cNvSpPr txBox="1"/>
          <p:nvPr/>
        </p:nvSpPr>
        <p:spPr>
          <a:xfrm>
            <a:off x="218901" y="367411"/>
            <a:ext cx="11754197" cy="6001643"/>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53.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koncovky</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ехать на </a:t>
            </a:r>
            <a:r>
              <a:rPr lang="ru-RU" sz="2100" b="0" u="none" strike="noStrike" noProof="0" dirty="0" err="1">
                <a:effectLst/>
                <a:latin typeface="+mn-lt"/>
              </a:rPr>
              <a:t>трамва</a:t>
            </a:r>
            <a:r>
              <a:rPr lang="ru-RU" sz="2100" b="0" u="none" strike="noStrike" noProof="0" dirty="0">
                <a:effectLst/>
                <a:latin typeface="+mn-lt"/>
              </a:rPr>
              <a:t>___ 2. клетка с </a:t>
            </a:r>
            <a:r>
              <a:rPr lang="ru-RU" sz="2100" b="0" u="none" strike="noStrike" noProof="0" dirty="0" err="1">
                <a:effectLst/>
                <a:latin typeface="+mn-lt"/>
              </a:rPr>
              <a:t>попуга</a:t>
            </a:r>
            <a:r>
              <a:rPr lang="ru-RU" sz="2100" b="0" u="none" strike="noStrike" noProof="0" dirty="0">
                <a:effectLst/>
                <a:latin typeface="+mn-lt"/>
              </a:rPr>
              <a:t>___ 3. уборка </a:t>
            </a:r>
            <a:r>
              <a:rPr lang="ru-RU" sz="2100" b="0" u="none" strike="noStrike" noProof="0" dirty="0" err="1">
                <a:effectLst/>
                <a:latin typeface="+mn-lt"/>
              </a:rPr>
              <a:t>урожа</a:t>
            </a:r>
            <a:r>
              <a:rPr lang="ru-RU" sz="2100" b="0" u="none" strike="noStrike" noProof="0" dirty="0">
                <a:effectLst/>
                <a:latin typeface="+mn-lt"/>
              </a:rPr>
              <a:t>___ 4. учиться в лице___ 5. посвятить жизнь </a:t>
            </a:r>
            <a:r>
              <a:rPr lang="ru-RU" sz="2100" b="0" u="none" strike="noStrike" noProof="0" dirty="0" err="1">
                <a:effectLst/>
                <a:latin typeface="+mn-lt"/>
              </a:rPr>
              <a:t>хокке</a:t>
            </a:r>
            <a:r>
              <a:rPr lang="ru-RU" sz="2100" b="0" u="none" strike="noStrike" noProof="0" dirty="0">
                <a:effectLst/>
                <a:latin typeface="+mn-lt"/>
              </a:rPr>
              <a:t>___ 6. дата </a:t>
            </a:r>
            <a:r>
              <a:rPr lang="ru-RU" sz="2100" b="0" u="none" strike="noStrike" noProof="0" dirty="0" err="1">
                <a:effectLst/>
                <a:latin typeface="+mn-lt"/>
              </a:rPr>
              <a:t>юбиле</a:t>
            </a:r>
            <a:r>
              <a:rPr lang="ru-RU" sz="2100" b="0" u="none" strike="noStrike" noProof="0" dirty="0">
                <a:effectLst/>
                <a:latin typeface="+mn-lt"/>
              </a:rPr>
              <a:t>___ 7. во всяком </a:t>
            </a:r>
            <a:r>
              <a:rPr lang="ru-RU" sz="2100" b="0" u="none" strike="noStrike" noProof="0" dirty="0" err="1">
                <a:effectLst/>
                <a:latin typeface="+mn-lt"/>
              </a:rPr>
              <a:t>случа</a:t>
            </a:r>
            <a:r>
              <a:rPr lang="ru-RU" sz="2100" b="0" u="none" strike="noStrike" noProof="0" dirty="0">
                <a:effectLst/>
                <a:latin typeface="+mn-lt"/>
              </a:rPr>
              <a:t>___ 8. подъехать к </a:t>
            </a:r>
            <a:r>
              <a:rPr lang="ru-RU" sz="2100" b="0" u="none" strike="noStrike" noProof="0" dirty="0" err="1">
                <a:effectLst/>
                <a:latin typeface="+mn-lt"/>
              </a:rPr>
              <a:t>крематори</a:t>
            </a:r>
            <a:r>
              <a:rPr lang="ru-RU" sz="2100" b="0" u="none" strike="noStrike" noProof="0" dirty="0">
                <a:effectLst/>
                <a:latin typeface="+mn-lt"/>
              </a:rPr>
              <a:t>___ 9. играть на </a:t>
            </a:r>
            <a:r>
              <a:rPr lang="ru-RU" sz="2100" b="0" u="none" strike="noStrike" noProof="0" dirty="0" err="1">
                <a:effectLst/>
                <a:latin typeface="+mn-lt"/>
              </a:rPr>
              <a:t>гобо</a:t>
            </a:r>
            <a:r>
              <a:rPr lang="ru-RU" sz="2100" b="0" u="none" strike="noStrike" noProof="0" dirty="0">
                <a:effectLst/>
                <a:latin typeface="+mn-lt"/>
              </a:rPr>
              <a:t>___ 10. загорать в </a:t>
            </a:r>
            <a:r>
              <a:rPr lang="ru-RU" sz="2100" b="0" u="none" strike="noStrike" noProof="0" dirty="0" err="1">
                <a:effectLst/>
                <a:latin typeface="+mn-lt"/>
              </a:rPr>
              <a:t>соляри</a:t>
            </a:r>
            <a:r>
              <a:rPr lang="ru-RU" sz="2100" b="0" u="none" strike="noStrike" noProof="0" dirty="0">
                <a:effectLst/>
                <a:latin typeface="+mn-lt"/>
              </a:rPr>
              <a:t>___ 11. читать </a:t>
            </a:r>
            <a:r>
              <a:rPr lang="ru-RU" sz="2100" b="0" u="none" strike="noStrike" noProof="0" dirty="0" err="1">
                <a:effectLst/>
                <a:latin typeface="+mn-lt"/>
              </a:rPr>
              <a:t>Вергили</a:t>
            </a:r>
            <a:r>
              <a:rPr lang="ru-RU" sz="2100" b="0" u="none" strike="noStrike" noProof="0" dirty="0">
                <a:effectLst/>
                <a:latin typeface="+mn-lt"/>
              </a:rPr>
              <a:t>___ 12. стоять перед </a:t>
            </a:r>
            <a:r>
              <a:rPr lang="ru-RU" sz="2100" b="0" u="none" strike="noStrike" noProof="0" dirty="0" err="1">
                <a:effectLst/>
                <a:latin typeface="+mn-lt"/>
              </a:rPr>
              <a:t>мавзоле</a:t>
            </a:r>
            <a:r>
              <a:rPr lang="ru-RU" sz="2100" b="0" u="none" strike="noStrike" noProof="0" dirty="0">
                <a:effectLst/>
                <a:latin typeface="+mn-lt"/>
              </a:rPr>
              <a:t>___</a:t>
            </a:r>
          </a:p>
          <a:p>
            <a:pPr marL="0" marR="0" algn="just">
              <a:spcBef>
                <a:spcPts val="1800"/>
              </a:spcBef>
              <a:spcAft>
                <a:spcPts val="900"/>
              </a:spcAft>
              <a:buNone/>
            </a:pPr>
            <a:r>
              <a:rPr lang="ru-RU" sz="2100" b="1" u="none" strike="noStrike" noProof="0" dirty="0">
                <a:effectLst/>
                <a:latin typeface="+mn-lt"/>
              </a:rPr>
              <a:t>54.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V </a:t>
            </a:r>
            <a:r>
              <a:rPr lang="ru-RU" sz="2100" b="1" u="none" strike="noStrike" noProof="0" dirty="0" err="1">
                <a:effectLst/>
                <a:latin typeface="+mn-lt"/>
              </a:rPr>
              <a:t>odpovědích</a:t>
            </a:r>
            <a:r>
              <a:rPr lang="ru-RU" sz="2100" b="1" u="none" strike="noStrike" noProof="0" dirty="0">
                <a:effectLst/>
                <a:latin typeface="+mn-lt"/>
              </a:rPr>
              <a:t> </a:t>
            </a:r>
            <a:r>
              <a:rPr lang="ru-RU" sz="2100" b="1" u="none" strike="noStrike" noProof="0" dirty="0" err="1">
                <a:effectLst/>
                <a:latin typeface="+mn-lt"/>
              </a:rPr>
              <a:t>užívejte</a:t>
            </a:r>
            <a:r>
              <a:rPr lang="ru-RU" sz="2100" b="1" u="none" strike="noStrike" noProof="0" dirty="0">
                <a:effectLst/>
                <a:latin typeface="+mn-lt"/>
              </a:rPr>
              <a:t> </a:t>
            </a:r>
            <a:r>
              <a:rPr lang="ru-RU" sz="2100" b="1" u="none" strike="noStrike" noProof="0" dirty="0" err="1">
                <a:effectLst/>
                <a:latin typeface="+mn-lt"/>
              </a:rPr>
              <a:t>slova</a:t>
            </a:r>
            <a:r>
              <a:rPr lang="ru-RU" sz="2100" b="1" u="none" strike="noStrike" noProof="0" dirty="0">
                <a:effectLst/>
                <a:latin typeface="+mn-lt"/>
              </a:rPr>
              <a:t> z </a:t>
            </a:r>
            <a:r>
              <a:rPr lang="ru-RU" sz="2100" b="1" u="none" strike="noStrike" noProof="0" dirty="0" err="1">
                <a:effectLst/>
                <a:latin typeface="+mn-lt"/>
              </a:rPr>
              <a:t>nápovědy</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Где ты был/-а на лекции? (планетарий) 2. Когда это случилось? (май) 3. Где ты об этом читал/-а? (комментарий) 4. Где ты с ней познакомилась? (солярий) 5. Где вы отдыхали летом? (санаторий) 6. Где работает отец Антона? (музей)</a:t>
            </a:r>
          </a:p>
          <a:p>
            <a:pPr marL="0" marR="0" algn="just">
              <a:spcBef>
                <a:spcPts val="1800"/>
              </a:spcBef>
              <a:spcAft>
                <a:spcPts val="900"/>
              </a:spcAft>
              <a:buNone/>
            </a:pPr>
            <a:r>
              <a:rPr lang="ru-RU" sz="2100" b="1" u="none" strike="noStrike" noProof="0" dirty="0">
                <a:effectLst/>
                <a:latin typeface="+mn-lt"/>
              </a:rPr>
              <a:t>55. </a:t>
            </a:r>
            <a:r>
              <a:rPr lang="ru-RU" sz="2100" b="1" u="none" strike="noStrike" noProof="0" dirty="0" err="1">
                <a:effectLst/>
                <a:latin typeface="+mn-lt"/>
              </a:rPr>
              <a:t>Odstraňte</a:t>
            </a:r>
            <a:r>
              <a:rPr lang="ru-RU" sz="2100" b="1" u="none" strike="noStrike" noProof="0" dirty="0">
                <a:effectLst/>
                <a:latin typeface="+mn-lt"/>
              </a:rPr>
              <a:t> </a:t>
            </a:r>
            <a:r>
              <a:rPr lang="ru-RU" sz="2100" b="1" u="none" strike="noStrike" noProof="0" dirty="0" err="1">
                <a:effectLst/>
                <a:latin typeface="+mn-lt"/>
              </a:rPr>
              <a:t>závorky</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Режиссёр думает о (новый сценарий). 2. Наташа рассказывала о (музей игрушек). 3. Маша читала интересную статью о (цейлонский чай). 4. Мы узнали много нового о (Дмитрий Шостакович). 5. Студенты разговаривали о (новый планетарий). 6. Виктор рассказал мне об (один интересный случай). 7. Вчера мы слушали лекцию о (кальций) и его свойствах. 8. Папа лечился в (новый санаторий).</a:t>
            </a:r>
            <a:endParaRPr lang="ru-RU" sz="2100" b="0" u="none" strike="noStrike" noProof="0" dirty="0">
              <a:effectLst/>
              <a:latin typeface="Google Sans"/>
            </a:endParaRPr>
          </a:p>
        </p:txBody>
      </p:sp>
    </p:spTree>
    <p:extLst>
      <p:ext uri="{BB962C8B-B14F-4D97-AF65-F5344CB8AC3E}">
        <p14:creationId xmlns:p14="http://schemas.microsoft.com/office/powerpoint/2010/main" val="16014554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353FCB0-5DC1-1711-B7DE-3C67C7612001}"/>
              </a:ext>
            </a:extLst>
          </p:cNvPr>
          <p:cNvSpPr txBox="1"/>
          <p:nvPr/>
        </p:nvSpPr>
        <p:spPr>
          <a:xfrm>
            <a:off x="1560022" y="1124989"/>
            <a:ext cx="9071956" cy="3877985"/>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57.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Мы много говорили и спорили о главном (герой). 2. К счастью, я не долго ждала (трамвай). 3. Я давно хотел тебя спросить о (Василий) и (Николай). 4. Мы были в восторге от (музей). 5. В (улей) гудели пчёлы. 6. Он несколько лет подряд лечился в (санаторий). 7. Я решил воспользоваться (случай) и послать ей коробку конфет. 8. Автор рецензии писал о (сценарий) фильма. 9. Мама была очень довольна этим (санаторий). 10. Вы уже побывали в Национальном (музей)? 11. Вслед за (воробей) прилетел и голубь. 12. Работа над (сценарий) шла очень медленно. 13. Об этом (случай) много писали в газетах. 14. В (трамвай) не было ни одного свободного места. 15. Подруга угостила меня вкусным, ароматным (чай).</a:t>
            </a:r>
            <a:endParaRPr lang="ru-RU" sz="2100" b="0" u="none" strike="noStrike" noProof="0" dirty="0">
              <a:effectLst/>
              <a:latin typeface="Google Sans"/>
            </a:endParaRPr>
          </a:p>
        </p:txBody>
      </p:sp>
    </p:spTree>
    <p:extLst>
      <p:ext uri="{BB962C8B-B14F-4D97-AF65-F5344CB8AC3E}">
        <p14:creationId xmlns:p14="http://schemas.microsoft.com/office/powerpoint/2010/main" val="18249766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7BF1CF6-8643-2DEF-F9E4-14B0660A98B4}"/>
              </a:ext>
            </a:extLst>
          </p:cNvPr>
          <p:cNvSpPr txBox="1"/>
          <p:nvPr/>
        </p:nvSpPr>
        <p:spPr>
          <a:xfrm>
            <a:off x="1124989" y="960981"/>
            <a:ext cx="9942021" cy="4201150"/>
          </a:xfrm>
          <a:prstGeom prst="rect">
            <a:avLst/>
          </a:prstGeom>
          <a:noFill/>
        </p:spPr>
        <p:txBody>
          <a:bodyPr wrap="square">
            <a:spAutoFit/>
          </a:bodyPr>
          <a:lstStyle/>
          <a:p>
            <a:pPr marL="0" marR="0" algn="just">
              <a:spcBef>
                <a:spcPts val="1800"/>
              </a:spcBef>
              <a:spcAft>
                <a:spcPts val="900"/>
              </a:spcAft>
              <a:buNone/>
            </a:pPr>
            <a:r>
              <a:rPr lang="cs-CZ" sz="2100" b="1" u="none" strike="noStrike" dirty="0">
                <a:effectLst/>
                <a:latin typeface="+mn-lt"/>
              </a:rPr>
              <a:t>58. Přeložte.</a:t>
            </a:r>
          </a:p>
          <a:p>
            <a:pPr marL="342900" marR="0" lvl="0" indent="-342900" algn="just">
              <a:spcBef>
                <a:spcPts val="900"/>
              </a:spcBef>
              <a:spcAft>
                <a:spcPts val="900"/>
              </a:spcAft>
              <a:buFont typeface="+mj-lt"/>
              <a:buAutoNum type="arabicPeriod"/>
            </a:pPr>
            <a:r>
              <a:rPr lang="cs-CZ" sz="2100" b="0" u="none" strike="noStrike" dirty="0">
                <a:effectLst/>
                <a:latin typeface="+mn-lt"/>
              </a:rPr>
              <a:t>Ve filmovém scénáři tyto scény nebyly. 2. Byli jsme v planetáriu na přednášce o Halleyově kometě. 3. Maminka byla velmi spokojena se sanatoriem v Karlových Varech. 4. Četl jsem poutavou knihu o básníku Sergeji Jeseninovi. 5. Práce na scénáři šla velmi pomalu. 6. V komentáři najdete vysvětlení řady faktů. 7. Dlouho jsme diskutovali o této povídce a hovořili o jejím hlavním hrdinovi. 8. V Rusku vás rádi pohostí silným čajem. 9. Několikrát jsem byl v Národním muzeu, kde je velká sbírka minerálů. 10. O tomto tragickém případu se hodně psalo v tisku. 11. Při obědě jsme si povídali o muzeu hraček. 12. Po operaci strávil můj otec tři týdny v sanatoriu. 13. Zajímal se o případ, který se stal před rokem. 14. Sestra studovala na francouzském lyceu. 15. Už dlouho o Juriji Alexandroviči nic nevím. 16. Když přišel k planetáriu, studenti už na něho čekali.</a:t>
            </a:r>
            <a:endParaRPr lang="cs-CZ" sz="2100" b="0" u="none" strike="noStrike" dirty="0">
              <a:effectLst/>
              <a:latin typeface="Google Sans"/>
            </a:endParaRPr>
          </a:p>
        </p:txBody>
      </p:sp>
    </p:spTree>
    <p:extLst>
      <p:ext uri="{BB962C8B-B14F-4D97-AF65-F5344CB8AC3E}">
        <p14:creationId xmlns:p14="http://schemas.microsoft.com/office/powerpoint/2010/main" val="22559927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3A8161A2-C217-D2EA-563E-6D9281922212}"/>
              </a:ext>
            </a:extLst>
          </p:cNvPr>
          <p:cNvSpPr txBox="1"/>
          <p:nvPr/>
        </p:nvSpPr>
        <p:spPr>
          <a:xfrm>
            <a:off x="1562792" y="1080655"/>
            <a:ext cx="9193877" cy="3877985"/>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65.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Это были (француз, секретарь, гимназист, предприниматель, студент, огурец, ключ, корень, аквариум, оазис, камень, заяц, попугай, огонь, улей, репортаж). 2. Я знаком с этим (испанец, москвич, живописец, художник, водитель, сторож, архитектор, врач, немец, продавец). 3. Я не знаю этих (иностранцев, певец, скрипач, музыкант, читатель, китаец, борец, дилер, библиотекарь). 4. Сергей доволен (матч, концерт, спектакль, отель, бассейн, отпуск, санаторий, пляж, нож, путеводитель, словарь). 5. Там не было никаких (музей, дворец, отель, банк, санаторий, гараж, техникум, университет, трамвай, бомж, нотариус, богач, сад, улей, голубь, соловей, волк, медведь).</a:t>
            </a:r>
            <a:endParaRPr lang="ru-RU" sz="2100" b="0" u="none" strike="noStrike" noProof="0" dirty="0">
              <a:effectLst/>
              <a:latin typeface="Google Sans"/>
            </a:endParaRPr>
          </a:p>
        </p:txBody>
      </p:sp>
    </p:spTree>
    <p:extLst>
      <p:ext uri="{BB962C8B-B14F-4D97-AF65-F5344CB8AC3E}">
        <p14:creationId xmlns:p14="http://schemas.microsoft.com/office/powerpoint/2010/main" val="16269999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CDCE008-35F9-27E3-5189-95090B669B0B}"/>
              </a:ext>
            </a:extLst>
          </p:cNvPr>
          <p:cNvSpPr txBox="1"/>
          <p:nvPr/>
        </p:nvSpPr>
        <p:spPr>
          <a:xfrm>
            <a:off x="1720735" y="1075113"/>
            <a:ext cx="8750530" cy="4524315"/>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rPr>
              <a:t>71. </a:t>
            </a:r>
            <a:r>
              <a:rPr lang="ru-RU" sz="2100" b="1" u="none" strike="noStrike" noProof="0" dirty="0" err="1">
                <a:effectLst/>
              </a:rPr>
              <a:t>Podstatná</a:t>
            </a:r>
            <a:r>
              <a:rPr lang="ru-RU" sz="2100" b="1" u="none" strike="noStrike" noProof="0" dirty="0">
                <a:effectLst/>
              </a:rPr>
              <a:t> </a:t>
            </a:r>
            <a:r>
              <a:rPr lang="ru-RU" sz="2100" b="1" u="none" strike="noStrike" noProof="0" dirty="0" err="1">
                <a:effectLst/>
              </a:rPr>
              <a:t>jména</a:t>
            </a:r>
            <a:r>
              <a:rPr lang="ru-RU" sz="2100" b="1" u="none" strike="noStrike" noProof="0" dirty="0">
                <a:effectLst/>
              </a:rPr>
              <a:t> v </a:t>
            </a:r>
            <a:r>
              <a:rPr lang="ru-RU" sz="2100" b="1" u="none" strike="noStrike" noProof="0" dirty="0" err="1">
                <a:effectLst/>
              </a:rPr>
              <a:t>závorkách</a:t>
            </a:r>
            <a:r>
              <a:rPr lang="ru-RU" sz="2100" b="1" u="none" strike="noStrike" noProof="0" dirty="0">
                <a:effectLst/>
              </a:rPr>
              <a:t> </a:t>
            </a:r>
            <a:r>
              <a:rPr lang="ru-RU" sz="2100" b="1" u="none" strike="noStrike" noProof="0" dirty="0" err="1">
                <a:effectLst/>
              </a:rPr>
              <a:t>dejte</a:t>
            </a:r>
            <a:r>
              <a:rPr lang="ru-RU" sz="2100" b="1" u="none" strike="noStrike" noProof="0" dirty="0">
                <a:effectLst/>
              </a:rPr>
              <a:t> </a:t>
            </a:r>
            <a:r>
              <a:rPr lang="ru-RU" sz="2100" b="1" u="none" strike="noStrike" noProof="0" dirty="0" err="1">
                <a:effectLst/>
              </a:rPr>
              <a:t>do</a:t>
            </a:r>
            <a:r>
              <a:rPr lang="ru-RU" sz="2100" b="1" u="none" strike="noStrike" noProof="0" dirty="0">
                <a:effectLst/>
              </a:rPr>
              <a:t> </a:t>
            </a:r>
            <a:r>
              <a:rPr lang="ru-RU" sz="2100" b="1" u="none" strike="noStrike" noProof="0" dirty="0" err="1">
                <a:effectLst/>
              </a:rPr>
              <a:t>množného</a:t>
            </a:r>
            <a:r>
              <a:rPr lang="ru-RU" sz="2100" b="1" u="none" strike="noStrike" noProof="0" dirty="0">
                <a:effectLst/>
              </a:rPr>
              <a:t> </a:t>
            </a:r>
            <a:r>
              <a:rPr lang="ru-RU" sz="2100" b="1" u="none" strike="noStrike" noProof="0" dirty="0" err="1">
                <a:effectLst/>
              </a:rPr>
              <a:t>čísla</a:t>
            </a:r>
            <a:r>
              <a:rPr lang="ru-RU" sz="2100" b="1" u="none" strike="noStrike" noProof="0" dirty="0">
                <a:effectLst/>
              </a:rPr>
              <a:t>.</a:t>
            </a:r>
          </a:p>
          <a:p>
            <a:pPr marL="342900" marR="0" lvl="0" indent="-342900" algn="just">
              <a:spcBef>
                <a:spcPts val="900"/>
              </a:spcBef>
              <a:spcAft>
                <a:spcPts val="900"/>
              </a:spcAft>
              <a:buFont typeface="+mj-lt"/>
              <a:buAutoNum type="arabicPeriod"/>
            </a:pPr>
            <a:r>
              <a:rPr lang="ru-RU" sz="2100" b="0" u="none" strike="noStrike" noProof="0" dirty="0">
                <a:effectLst/>
              </a:rPr>
              <a:t>Эти (дом) отремонтированы в прошлом году. 2. (Вечер) были очень тёплые. 3. (Глаз) у меня ещё болят. 4. Пассажиры предъявили (паспорт). 5. Новые (том) этой энциклопедии выйдут в следующем году. 6. (Профессор) выступили на конференции. 7. Весной эти (луг) залиты водой. 8. Эти (доктор) работают в районной поликлинике. 9. (Номер) на первом этаже свободны. 10. (Поезд) из Москвы прибывают на Главный вокзал.</a:t>
            </a:r>
            <a:r>
              <a:rPr lang="ru-RU" sz="2100" dirty="0"/>
              <a:t> 11. Такие яркие (цвет) мне не идут. 12. Эти (сорт) яблок очень вкусные. 13. (Берег) этого острова довольно крутые. 14. Из комнаты слышны чьи-то (голос). 15. (Директор) крупных компаний приехали на заседание. 16. Вы уже оплатили (счёт)? 17. Наши (учитель) очень требовательны. 18. За деревней начинались (лес). 19. (Адрес) друзей я забыл дома.</a:t>
            </a:r>
            <a:endParaRPr lang="ru-RU" sz="2100" b="0" u="none" strike="noStrike" noProof="0" dirty="0">
              <a:effectLst/>
            </a:endParaRPr>
          </a:p>
        </p:txBody>
      </p:sp>
    </p:spTree>
    <p:extLst>
      <p:ext uri="{BB962C8B-B14F-4D97-AF65-F5344CB8AC3E}">
        <p14:creationId xmlns:p14="http://schemas.microsoft.com/office/powerpoint/2010/main" val="23716007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9298CC88-F28F-5BB8-DF09-1113C89AF223}"/>
              </a:ext>
            </a:extLst>
          </p:cNvPr>
          <p:cNvSpPr txBox="1"/>
          <p:nvPr/>
        </p:nvSpPr>
        <p:spPr>
          <a:xfrm>
            <a:off x="188422" y="208073"/>
            <a:ext cx="11576857" cy="6070893"/>
          </a:xfrm>
          <a:prstGeom prst="rect">
            <a:avLst/>
          </a:prstGeom>
          <a:noFill/>
        </p:spPr>
        <p:txBody>
          <a:bodyPr wrap="square">
            <a:spAutoFit/>
          </a:bodyPr>
          <a:lstStyle/>
          <a:p>
            <a:pPr marL="0" marR="0" algn="just">
              <a:spcBef>
                <a:spcPts val="1800"/>
              </a:spcBef>
              <a:spcAft>
                <a:spcPts val="900"/>
              </a:spcAft>
              <a:buNone/>
            </a:pPr>
            <a:r>
              <a:rPr lang="cs-CZ" sz="2100" b="1" u="none" strike="noStrike" dirty="0">
                <a:effectLst/>
                <a:latin typeface="+mn-lt"/>
              </a:rPr>
              <a:t>72. Podstatná jména v závorkách vyjádřete rusky ve správném tvaru.</a:t>
            </a:r>
          </a:p>
          <a:p>
            <a:pPr marL="342900" marR="0" lvl="0" indent="-342900" algn="just">
              <a:spcBef>
                <a:spcPts val="900"/>
              </a:spcBef>
              <a:spcAft>
                <a:spcPts val="900"/>
              </a:spcAft>
              <a:buFont typeface="+mj-lt"/>
              <a:buAutoNum type="arabicPeriod"/>
            </a:pPr>
            <a:r>
              <a:rPr lang="ru-RU" sz="2100" b="0" u="none" strike="noStrike" noProof="0" dirty="0">
                <a:effectLst/>
                <a:latin typeface="+mn-lt"/>
              </a:rPr>
              <a:t>(</a:t>
            </a:r>
            <a:r>
              <a:rPr lang="ru-RU" sz="2100" b="0" u="none" strike="noStrike" noProof="0" dirty="0" err="1">
                <a:effectLst/>
                <a:latin typeface="+mn-lt"/>
              </a:rPr>
              <a:t>Vlak</a:t>
            </a:r>
            <a:r>
              <a:rPr lang="ru-RU" sz="2100" b="0" u="none" strike="noStrike" noProof="0" dirty="0">
                <a:effectLst/>
                <a:latin typeface="+mn-lt"/>
              </a:rPr>
              <a:t>) часто опаздывают. 2. (</a:t>
            </a:r>
            <a:r>
              <a:rPr lang="ru-RU" sz="2100" b="0" u="none" strike="noStrike" noProof="0" dirty="0" err="1">
                <a:effectLst/>
                <a:latin typeface="+mn-lt"/>
              </a:rPr>
              <a:t>Obchod</a:t>
            </a:r>
            <a:r>
              <a:rPr lang="ru-RU" sz="2100" b="0" u="none" strike="noStrike" noProof="0" dirty="0">
                <a:effectLst/>
                <a:latin typeface="+mn-lt"/>
              </a:rPr>
              <a:t>) открыты с 8 часов утра. 3. Эти (</a:t>
            </a:r>
            <a:r>
              <a:rPr lang="ru-RU" sz="2100" b="0" u="none" strike="noStrike" noProof="0" dirty="0" err="1">
                <a:effectLst/>
                <a:latin typeface="+mn-lt"/>
              </a:rPr>
              <a:t>les</a:t>
            </a:r>
            <a:r>
              <a:rPr lang="ru-RU" sz="2100" b="0" u="none" strike="noStrike" noProof="0" dirty="0">
                <a:effectLst/>
                <a:latin typeface="+mn-lt"/>
              </a:rPr>
              <a:t>) находятся недалеко от нашего дома. 4. В выходные дни (</a:t>
            </a:r>
            <a:r>
              <a:rPr lang="ru-RU" sz="2100" b="0" u="none" strike="noStrike" noProof="0" dirty="0" err="1">
                <a:effectLst/>
                <a:latin typeface="+mn-lt"/>
              </a:rPr>
              <a:t>muzeum</a:t>
            </a:r>
            <a:r>
              <a:rPr lang="ru-RU" sz="2100" b="0" u="none" strike="noStrike" noProof="0" dirty="0">
                <a:effectLst/>
                <a:latin typeface="+mn-lt"/>
              </a:rPr>
              <a:t>) работают. 5. (</a:t>
            </a:r>
            <a:r>
              <a:rPr lang="ru-RU" sz="2100" b="0" u="none" strike="noStrike" noProof="0" dirty="0" err="1">
                <a:effectLst/>
                <a:latin typeface="+mn-lt"/>
              </a:rPr>
              <a:t>Město</a:t>
            </a:r>
            <a:r>
              <a:rPr lang="ru-RU" sz="2100" b="0" u="none" strike="noStrike" noProof="0" dirty="0">
                <a:effectLst/>
                <a:latin typeface="+mn-lt"/>
              </a:rPr>
              <a:t>) очень изменились за последние годы. 6. Наши (</a:t>
            </a:r>
            <a:r>
              <a:rPr lang="ru-RU" sz="2100" b="0" u="none" strike="noStrike" noProof="0" dirty="0" err="1">
                <a:effectLst/>
                <a:latin typeface="+mn-lt"/>
              </a:rPr>
              <a:t>profesor</a:t>
            </a:r>
            <a:r>
              <a:rPr lang="ru-RU" sz="2100" b="0" u="none" strike="noStrike" noProof="0" dirty="0">
                <a:effectLst/>
                <a:latin typeface="+mn-lt"/>
              </a:rPr>
              <a:t>) поедут с нами на экскурсию. 7. Такие (</a:t>
            </a:r>
            <a:r>
              <a:rPr lang="ru-RU" sz="2100" b="0" u="none" strike="noStrike" noProof="0" dirty="0" err="1">
                <a:effectLst/>
                <a:latin typeface="+mn-lt"/>
              </a:rPr>
              <a:t>barva</a:t>
            </a:r>
            <a:r>
              <a:rPr lang="ru-RU" sz="2100" b="0" u="none" strike="noStrike" noProof="0" dirty="0">
                <a:effectLst/>
                <a:latin typeface="+mn-lt"/>
              </a:rPr>
              <a:t>) мне не идут. 8. (</a:t>
            </a:r>
            <a:r>
              <a:rPr lang="ru-RU" sz="2100" b="0" u="none" strike="noStrike" noProof="0" dirty="0" err="1">
                <a:effectLst/>
                <a:latin typeface="+mn-lt"/>
              </a:rPr>
              <a:t>Odpověď</a:t>
            </a:r>
            <a:r>
              <a:rPr lang="ru-RU" sz="2100" b="0" u="none" strike="noStrike" noProof="0" dirty="0">
                <a:effectLst/>
                <a:latin typeface="+mn-lt"/>
              </a:rPr>
              <a:t>) на моё объявление пришли через неделю. 9. Высокие (</a:t>
            </a:r>
            <a:r>
              <a:rPr lang="ru-RU" sz="2100" b="0" u="none" strike="noStrike" noProof="0" dirty="0" err="1">
                <a:effectLst/>
                <a:latin typeface="+mn-lt"/>
              </a:rPr>
              <a:t>topol</a:t>
            </a:r>
            <a:r>
              <a:rPr lang="ru-RU" sz="2100" b="0" u="none" strike="noStrike" noProof="0" dirty="0">
                <a:effectLst/>
                <a:latin typeface="+mn-lt"/>
              </a:rPr>
              <a:t>) росли у дороги. 10. На совещании выступили (</a:t>
            </a:r>
            <a:r>
              <a:rPr lang="ru-RU" sz="2100" b="0" u="none" strike="noStrike" noProof="0" dirty="0" err="1">
                <a:effectLst/>
                <a:latin typeface="+mn-lt"/>
              </a:rPr>
              <a:t>rektor</a:t>
            </a:r>
            <a:r>
              <a:rPr lang="ru-RU" sz="2100" b="0" u="none" strike="noStrike" noProof="0" dirty="0">
                <a:effectLst/>
                <a:latin typeface="+mn-lt"/>
              </a:rPr>
              <a:t>) и (</a:t>
            </a:r>
            <a:r>
              <a:rPr lang="ru-RU" sz="2100" b="0" u="none" strike="noStrike" noProof="0" dirty="0" err="1">
                <a:effectLst/>
                <a:latin typeface="+mn-lt"/>
              </a:rPr>
              <a:t>děkan</a:t>
            </a:r>
            <a:r>
              <a:rPr lang="ru-RU" sz="2100" b="0" u="none" strike="noStrike" noProof="0" dirty="0">
                <a:effectLst/>
                <a:latin typeface="+mn-lt"/>
              </a:rPr>
              <a:t>). 11. Первые (</a:t>
            </a:r>
            <a:r>
              <a:rPr lang="ru-RU" sz="2100" b="0" u="none" strike="noStrike" noProof="0" dirty="0" err="1">
                <a:effectLst/>
                <a:latin typeface="+mn-lt"/>
              </a:rPr>
              <a:t>měsíc</a:t>
            </a:r>
            <a:r>
              <a:rPr lang="ru-RU" sz="2100" b="0" u="none" strike="noStrike" noProof="0" dirty="0">
                <a:effectLst/>
                <a:latin typeface="+mn-lt"/>
              </a:rPr>
              <a:t>) тётя не могла с этим смириться. 12. Спортивные (</a:t>
            </a:r>
            <a:r>
              <a:rPr lang="ru-RU" sz="2100" b="0" u="none" strike="noStrike" noProof="0" dirty="0" err="1">
                <a:effectLst/>
                <a:latin typeface="+mn-lt"/>
              </a:rPr>
              <a:t>tábor</a:t>
            </a:r>
            <a:r>
              <a:rPr lang="ru-RU" sz="2100" b="0" u="none" strike="noStrike" noProof="0" dirty="0">
                <a:effectLst/>
                <a:latin typeface="+mn-lt"/>
              </a:rPr>
              <a:t>) расположены в живописных местах. 13. На встрече с читателями присутствовали (</a:t>
            </a:r>
            <a:r>
              <a:rPr lang="ru-RU" sz="2100" b="0" u="none" strike="noStrike" noProof="0" dirty="0" err="1">
                <a:effectLst/>
                <a:latin typeface="+mn-lt"/>
              </a:rPr>
              <a:t>novinář</a:t>
            </a:r>
            <a:r>
              <a:rPr lang="ru-RU" sz="2100" b="0" u="none" strike="noStrike" noProof="0" dirty="0">
                <a:effectLst/>
                <a:latin typeface="+mn-lt"/>
              </a:rPr>
              <a:t>) и (</a:t>
            </a:r>
            <a:r>
              <a:rPr lang="ru-RU" sz="2100" b="0" u="none" strike="noStrike" noProof="0" dirty="0" err="1">
                <a:effectLst/>
                <a:latin typeface="+mn-lt"/>
              </a:rPr>
              <a:t>redaktor</a:t>
            </a:r>
            <a:r>
              <a:rPr lang="ru-RU" sz="2100" b="0" u="none" strike="noStrike" noProof="0" dirty="0">
                <a:effectLst/>
                <a:latin typeface="+mn-lt"/>
              </a:rPr>
              <a:t>) газет. 14. Многие наши (</a:t>
            </a:r>
            <a:r>
              <a:rPr lang="ru-RU" sz="2100" b="0" u="none" strike="noStrike" noProof="0" dirty="0" err="1">
                <a:effectLst/>
                <a:latin typeface="+mn-lt"/>
              </a:rPr>
              <a:t>učitel</a:t>
            </a:r>
            <a:r>
              <a:rPr lang="ru-RU" sz="2100" b="0" u="none" strike="noStrike" noProof="0" dirty="0">
                <a:effectLst/>
                <a:latin typeface="+mn-lt"/>
              </a:rPr>
              <a:t>) окончили Карлов университет.</a:t>
            </a:r>
          </a:p>
          <a:p>
            <a:pPr marL="0" marR="0" algn="just">
              <a:spcBef>
                <a:spcPts val="1800"/>
              </a:spcBef>
              <a:spcAft>
                <a:spcPts val="900"/>
              </a:spcAft>
              <a:buNone/>
            </a:pPr>
            <a:r>
              <a:rPr lang="cs-CZ" sz="2100" b="1" u="none" strike="noStrike" dirty="0">
                <a:effectLst/>
                <a:latin typeface="+mn-lt"/>
              </a:rPr>
              <a:t>73. Přeložte.</a:t>
            </a:r>
          </a:p>
          <a:p>
            <a:pPr marL="342900" marR="0" lvl="0" indent="-342900" algn="just">
              <a:spcBef>
                <a:spcPts val="900"/>
              </a:spcBef>
              <a:spcAft>
                <a:spcPts val="900"/>
              </a:spcAft>
              <a:buFont typeface="+mj-lt"/>
              <a:buAutoNum type="arabicPeriod"/>
            </a:pPr>
            <a:r>
              <a:rPr lang="cs-CZ" sz="2100" b="0" u="none" strike="noStrike" dirty="0">
                <a:effectLst/>
                <a:latin typeface="+mn-lt"/>
              </a:rPr>
              <a:t>Mnozí učitelé v naší škole jsou mladí. 2. Připravte si pasy, za chvíli budeme na hranici. 3. Osobní vlaky mají často zpoždění. 4. Všechny pokoje v hotelu byly obsazeny. 5. Tmavé barvy jsou vždycky v módě. 6. Na okraji města vyrostly nové domy. 7. Dva domy jsou už opraveny a ostatní se budou opravovat v nejbližších letech. 8. Břehy řeky jsou strmé. 9. Olga má tmavé vlasy a tmavomodré oči. 10. Pěstujeme různé odrůdy jablek. 11. Moderní města se vyznačují širokými ulicemi a vysokými domy. 12. Máte naše adresy? – Ne, napište mi je, prosím. 13. Na mezinárodním veletrhu se sešli ředitelé různých společností. 14. Někteří vysokoškolští profesoři jsou autory učebnic.</a:t>
            </a:r>
            <a:endParaRPr lang="cs-CZ" sz="2100" b="0" u="none" strike="noStrike" dirty="0">
              <a:effectLst/>
              <a:latin typeface="Google Sans"/>
            </a:endParaRPr>
          </a:p>
        </p:txBody>
      </p:sp>
    </p:spTree>
    <p:extLst>
      <p:ext uri="{BB962C8B-B14F-4D97-AF65-F5344CB8AC3E}">
        <p14:creationId xmlns:p14="http://schemas.microsoft.com/office/powerpoint/2010/main" val="40531540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B1BDE37-2FB2-7C0C-CF4D-D38A235DCC5E}"/>
              </a:ext>
            </a:extLst>
          </p:cNvPr>
          <p:cNvSpPr txBox="1"/>
          <p:nvPr/>
        </p:nvSpPr>
        <p:spPr>
          <a:xfrm>
            <a:off x="199505" y="246133"/>
            <a:ext cx="11748655" cy="6509474"/>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76. </a:t>
            </a:r>
            <a:r>
              <a:rPr lang="ru-RU" sz="2100" b="1" u="none" strike="noStrike" noProof="0" dirty="0" err="1">
                <a:effectLst/>
                <a:latin typeface="+mn-lt"/>
              </a:rPr>
              <a:t>Odpovídejte</a:t>
            </a:r>
            <a:r>
              <a:rPr lang="ru-RU" sz="2100" b="1" u="none" strike="noStrike" noProof="0" dirty="0">
                <a:effectLst/>
                <a:latin typeface="+mn-lt"/>
              </a:rPr>
              <a:t> на вопросы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a:t>
            </a:r>
            <a:r>
              <a:rPr lang="ru-RU" sz="2100" b="0" u="none" strike="noStrike" noProof="0" dirty="0" err="1">
                <a:effectLst/>
                <a:latin typeface="+mn-lt"/>
              </a:rPr>
              <a:t>Vzor</a:t>
            </a:r>
            <a:r>
              <a:rPr lang="ru-RU" sz="2100" b="0" u="none" strike="noStrike" noProof="0" dirty="0">
                <a:effectLst/>
                <a:latin typeface="+mn-lt"/>
              </a:rPr>
              <a:t>: Из окна дома виден берег моря. Где стоит дом? – На берегу моря. </a:t>
            </a:r>
          </a:p>
          <a:p>
            <a:pPr marL="0" marR="0" algn="just">
              <a:spcBef>
                <a:spcPts val="1800"/>
              </a:spcBef>
              <a:spcAft>
                <a:spcPts val="900"/>
              </a:spcAft>
              <a:buNone/>
            </a:pPr>
            <a:r>
              <a:rPr lang="ru-RU" sz="2100" b="0" u="none" strike="noStrike" noProof="0" dirty="0">
                <a:effectLst/>
                <a:latin typeface="+mn-lt"/>
              </a:rPr>
              <a:t>1. В коридоре стоит шкаф для одежды. Где висит одежда? 2. Он любит Крым. Где он отдыхал летом? 3. У вас билеты в пятый ряд. Где вы будете сидеть? 4. Этот угол – удобное место для кресла. Где будет стоять кресло? 5. Вы очень хотели посмотреть Летний сад. Где вы были сегодня? 6. Вокруг дачи лес. Где расположена дача? 7. Вот Карлов мост с интересными скульптурами. Где находятся интересные скульптуры? 8. В телеграмме указан аэропорт. Где вы будете встречать друга? 9. Вы очень хотели увидеть Ботанический сад. Где вы были вчера?</a:t>
            </a:r>
          </a:p>
          <a:p>
            <a:pPr marL="0" marR="0" algn="just">
              <a:spcBef>
                <a:spcPts val="1800"/>
              </a:spcBef>
              <a:spcAft>
                <a:spcPts val="900"/>
              </a:spcAft>
              <a:buNone/>
            </a:pPr>
            <a:r>
              <a:rPr lang="ru-RU" sz="2100" b="1" u="none" strike="noStrike" noProof="0" dirty="0">
                <a:effectLst/>
                <a:latin typeface="+mn-lt"/>
              </a:rPr>
              <a:t>77. </a:t>
            </a:r>
            <a:r>
              <a:rPr lang="ru-RU" sz="2100" b="1" u="none" strike="noStrike" noProof="0" dirty="0" err="1">
                <a:effectLst/>
                <a:latin typeface="+mn-lt"/>
              </a:rPr>
              <a:t>Výrazy</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náležitého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 </a:t>
            </a:r>
            <a:r>
              <a:rPr lang="ru-RU" sz="2100" b="1" u="sng" strike="noStrike" noProof="0" dirty="0">
                <a:effectLst/>
                <a:latin typeface="+mn-lt"/>
              </a:rPr>
              <a:t>s </a:t>
            </a:r>
            <a:r>
              <a:rPr lang="ru-RU" sz="2100" b="1" u="sng" strike="noStrike" noProof="0" dirty="0" err="1">
                <a:effectLst/>
                <a:latin typeface="+mn-lt"/>
              </a:rPr>
              <a:t>předložkou</a:t>
            </a:r>
            <a:r>
              <a:rPr lang="ru-RU" sz="2100" b="1" u="sng"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Я люблю гулять (сосновый лес). 2. (Наш сад) растёт много фруктовых деревьев и цветов. 3. Я встречал делегацию (аэропорт). 4. Завтра мы встретимся (Карлов мост) и пойдём осматривать </a:t>
            </a:r>
            <a:r>
              <a:rPr lang="ru-RU" sz="2100" b="0" u="none" strike="noStrike" noProof="0" dirty="0" err="1">
                <a:effectLst/>
                <a:latin typeface="+mn-lt"/>
              </a:rPr>
              <a:t>Градчаны</a:t>
            </a:r>
            <a:r>
              <a:rPr lang="ru-RU" sz="2100" b="0" u="none" strike="noStrike" noProof="0" dirty="0">
                <a:effectLst/>
                <a:latin typeface="+mn-lt"/>
              </a:rPr>
              <a:t>. 5. (Этот пруд) водится много рыбы. 6. Ты любишь сидеть (первый ряд) партера? 7. (Пол) гостиной лежали старинные персидские ковры. 8. Машина остановилась (самый край) обрыва. 9. Новые коттеджи построили (высокий берег) реки. 10. Когда мы гуляли по Праге, (каждый шаг) встречали иностранцев. 11. (Край) деревни стоит одинокий развесистый дуб. 12. (Угол) будет стоять удобное кресло и торшер. 13. (Стенной шкаф) висят разные пальто, куртки, жакеты. 14. Я мечтаю когда-нибудь побывать (Крым).</a:t>
            </a:r>
            <a:endParaRPr lang="ru-RU" sz="2100" b="0" u="none" strike="noStrike" noProof="0" dirty="0">
              <a:effectLst/>
              <a:latin typeface="Google Sans"/>
            </a:endParaRPr>
          </a:p>
        </p:txBody>
      </p:sp>
    </p:spTree>
    <p:extLst>
      <p:ext uri="{BB962C8B-B14F-4D97-AF65-F5344CB8AC3E}">
        <p14:creationId xmlns:p14="http://schemas.microsoft.com/office/powerpoint/2010/main" val="25221631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3C25028-8246-AEBC-59CC-DDC185089A46}"/>
              </a:ext>
            </a:extLst>
          </p:cNvPr>
          <p:cNvSpPr txBox="1"/>
          <p:nvPr/>
        </p:nvSpPr>
        <p:spPr>
          <a:xfrm>
            <a:off x="1368829" y="1258361"/>
            <a:ext cx="9321338" cy="3877985"/>
          </a:xfrm>
          <a:prstGeom prst="rect">
            <a:avLst/>
          </a:prstGeom>
          <a:noFill/>
        </p:spPr>
        <p:txBody>
          <a:bodyPr wrap="square">
            <a:spAutoFit/>
          </a:bodyPr>
          <a:lstStyle/>
          <a:p>
            <a:pPr marL="0" marR="0" algn="just">
              <a:spcBef>
                <a:spcPts val="1800"/>
              </a:spcBef>
              <a:spcAft>
                <a:spcPts val="900"/>
              </a:spcAft>
              <a:buNone/>
            </a:pPr>
            <a:r>
              <a:rPr lang="ru-RU" sz="2100" b="1" u="none" strike="noStrike" noProof="0">
                <a:effectLst/>
                <a:latin typeface="+mn-lt"/>
              </a:rPr>
              <a:t>79.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správnou</a:t>
            </a:r>
            <a:r>
              <a:rPr lang="ru-RU" sz="2100" b="1" u="none" strike="noStrike" noProof="0" dirty="0">
                <a:effectLst/>
                <a:latin typeface="+mn-lt"/>
              </a:rPr>
              <a:t> </a:t>
            </a:r>
            <a:r>
              <a:rPr lang="ru-RU" sz="2100" b="1" u="none" strike="noStrike" noProof="0" dirty="0" err="1">
                <a:effectLst/>
                <a:latin typeface="+mn-lt"/>
              </a:rPr>
              <a:t>koncovku</a:t>
            </a:r>
            <a:r>
              <a:rPr lang="ru-RU" sz="2100" b="1" u="none" strike="noStrike" noProof="0" dirty="0">
                <a:effectLst/>
                <a:latin typeface="+mn-lt"/>
              </a:rPr>
              <a:t>.</a:t>
            </a:r>
          </a:p>
          <a:p>
            <a:pPr marL="342900" marR="0" lvl="0" indent="-342900" algn="just">
              <a:spcBef>
                <a:spcPts val="900"/>
              </a:spcBef>
              <a:spcAft>
                <a:spcPts val="900"/>
              </a:spcAft>
              <a:buFont typeface="+mj-lt"/>
              <a:buAutoNum type="arabicPeriod"/>
            </a:pPr>
            <a:r>
              <a:rPr lang="ru-RU" sz="2100" b="0" u="none" strike="noStrike" noProof="0" dirty="0">
                <a:effectLst/>
                <a:latin typeface="+mn-lt"/>
              </a:rPr>
              <a:t>Словари стоят в третьем шкаф___. 2. Я много читал о Крым___, но никогда не был в Крым___. 3. Мой отец часто ловит рыбу в этом пруд___. 4. На пологом берег___ раскинулась деревня. 5. Давай встретимся в аэропорт___ за полтора часа до отлёта. 6. Станция метро находится на мост___. 7. Дедушка много времени проводил в лес___ и любил рассказывать о лес___. 8. В прошлом году я отдыхал на юг___ Франции. 9. В кино я предпочитаю сидеть в десятом ряд___. 10. Дети иногда гуляют в парк___, но чаще в нашем сад___. 11. Моя подруга была на факультетском бал___ и потом много рассказывала об этом бал___. 12. Во всех комнатах на паркетном пол___ лежали чудесные ковры.</a:t>
            </a:r>
            <a:endParaRPr lang="ru-RU" sz="2100" b="0" u="none" strike="noStrike" noProof="0" dirty="0">
              <a:effectLst/>
              <a:latin typeface="Google Sans"/>
            </a:endParaRPr>
          </a:p>
        </p:txBody>
      </p:sp>
    </p:spTree>
    <p:extLst>
      <p:ext uri="{BB962C8B-B14F-4D97-AF65-F5344CB8AC3E}">
        <p14:creationId xmlns:p14="http://schemas.microsoft.com/office/powerpoint/2010/main" val="403997203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2A39FD67-6D7D-43C3-AA05-8D2D960C7216}"/>
              </a:ext>
            </a:extLst>
          </p:cNvPr>
          <p:cNvSpPr txBox="1"/>
          <p:nvPr/>
        </p:nvSpPr>
        <p:spPr>
          <a:xfrm>
            <a:off x="5161935" y="182422"/>
            <a:ext cx="3204838" cy="461665"/>
          </a:xfrm>
          <a:prstGeom prst="rect">
            <a:avLst/>
          </a:prstGeom>
          <a:noFill/>
        </p:spPr>
        <p:txBody>
          <a:bodyPr wrap="square" rtlCol="0">
            <a:spAutoFit/>
          </a:bodyPr>
          <a:lstStyle/>
          <a:p>
            <a:r>
              <a:rPr lang="ru-RU" sz="2400" dirty="0">
                <a:solidFill>
                  <a:srgbClr val="FF0000"/>
                </a:solidFill>
                <a:latin typeface="Arial" panose="020B0604020202020204" pitchFamily="34" charset="0"/>
                <a:cs typeface="Arial" panose="020B0604020202020204" pitchFamily="34" charset="0"/>
              </a:rPr>
              <a:t>СРЕДНИЙ РОД</a:t>
            </a:r>
            <a:endParaRPr lang="cs-CZ" sz="2400" dirty="0">
              <a:solidFill>
                <a:srgbClr val="FF0000"/>
              </a:solidFill>
              <a:latin typeface="Arial" panose="020B0604020202020204" pitchFamily="34" charset="0"/>
              <a:cs typeface="Arial" panose="020B0604020202020204" pitchFamily="34" charset="0"/>
            </a:endParaRPr>
          </a:p>
        </p:txBody>
      </p:sp>
      <p:graphicFrame>
        <p:nvGraphicFramePr>
          <p:cNvPr id="3" name="Tabulka 2">
            <a:extLst>
              <a:ext uri="{FF2B5EF4-FFF2-40B4-BE49-F238E27FC236}">
                <a16:creationId xmlns:a16="http://schemas.microsoft.com/office/drawing/2014/main" id="{4571C6B1-2811-4C4D-8D30-540444D67ED3}"/>
              </a:ext>
            </a:extLst>
          </p:cNvPr>
          <p:cNvGraphicFramePr>
            <a:graphicFrameLocks noGrp="1"/>
          </p:cNvGraphicFramePr>
          <p:nvPr>
            <p:extLst>
              <p:ext uri="{D42A27DB-BD31-4B8C-83A1-F6EECF244321}">
                <p14:modId xmlns:p14="http://schemas.microsoft.com/office/powerpoint/2010/main" val="3938517462"/>
              </p:ext>
            </p:extLst>
          </p:nvPr>
        </p:nvGraphicFramePr>
        <p:xfrm>
          <a:off x="-1" y="786644"/>
          <a:ext cx="5663382" cy="4223257"/>
        </p:xfrm>
        <a:graphic>
          <a:graphicData uri="http://schemas.openxmlformats.org/drawingml/2006/table">
            <a:tbl>
              <a:tblPr firstRow="1" firstCol="1" bandRow="1">
                <a:tableStyleId>{5C22544A-7EE6-4342-B048-85BDC9FD1C3A}</a:tableStyleId>
              </a:tblPr>
              <a:tblGrid>
                <a:gridCol w="326110">
                  <a:extLst>
                    <a:ext uri="{9D8B030D-6E8A-4147-A177-3AD203B41FA5}">
                      <a16:colId xmlns:a16="http://schemas.microsoft.com/office/drawing/2014/main" val="2039246311"/>
                    </a:ext>
                  </a:extLst>
                </a:gridCol>
                <a:gridCol w="1291774">
                  <a:extLst>
                    <a:ext uri="{9D8B030D-6E8A-4147-A177-3AD203B41FA5}">
                      <a16:colId xmlns:a16="http://schemas.microsoft.com/office/drawing/2014/main" val="765276120"/>
                    </a:ext>
                  </a:extLst>
                </a:gridCol>
                <a:gridCol w="1418418">
                  <a:extLst>
                    <a:ext uri="{9D8B030D-6E8A-4147-A177-3AD203B41FA5}">
                      <a16:colId xmlns:a16="http://schemas.microsoft.com/office/drawing/2014/main" val="2345101416"/>
                    </a:ext>
                  </a:extLst>
                </a:gridCol>
                <a:gridCol w="1310769">
                  <a:extLst>
                    <a:ext uri="{9D8B030D-6E8A-4147-A177-3AD203B41FA5}">
                      <a16:colId xmlns:a16="http://schemas.microsoft.com/office/drawing/2014/main" val="3550769286"/>
                    </a:ext>
                  </a:extLst>
                </a:gridCol>
                <a:gridCol w="1316311">
                  <a:extLst>
                    <a:ext uri="{9D8B030D-6E8A-4147-A177-3AD203B41FA5}">
                      <a16:colId xmlns:a16="http://schemas.microsoft.com/office/drawing/2014/main" val="1880446370"/>
                    </a:ext>
                  </a:extLst>
                </a:gridCol>
              </a:tblGrid>
              <a:tr h="469071">
                <a:tc gridSpan="5">
                  <a:txBody>
                    <a:bodyPr/>
                    <a:lstStyle/>
                    <a:p>
                      <a:pPr algn="ctr">
                        <a:lnSpc>
                          <a:spcPct val="107000"/>
                        </a:lnSpc>
                        <a:spcBef>
                          <a:spcPts val="1200"/>
                        </a:spcBef>
                        <a:spcAft>
                          <a:spcPts val="1200"/>
                        </a:spcAft>
                      </a:pPr>
                      <a:r>
                        <a:rPr lang="cs-CZ" sz="2400" dirty="0" err="1">
                          <a:effectLst/>
                        </a:rPr>
                        <a:t>Единственное</a:t>
                      </a:r>
                      <a:r>
                        <a:rPr lang="cs-CZ" sz="2400" dirty="0">
                          <a:effectLst/>
                        </a:rPr>
                        <a:t> </a:t>
                      </a:r>
                      <a:r>
                        <a:rPr lang="cs-CZ" sz="2400" dirty="0" err="1">
                          <a:effectLst/>
                        </a:rPr>
                        <a:t>число</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860379696"/>
                  </a:ext>
                </a:extLst>
              </a:tr>
              <a:tr h="469071">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дéл-о</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пóл-е</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ружь-ё</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здани-е</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22180680"/>
                  </a:ext>
                </a:extLst>
              </a:tr>
              <a:tr h="469071">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дéл-а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пóл-я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ружь-я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81830484"/>
                  </a:ext>
                </a:extLst>
              </a:tr>
              <a:tr h="469071">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дéл-у</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пóл-ю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ружь-ю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664823257"/>
                  </a:ext>
                </a:extLst>
              </a:tr>
              <a:tr h="469071">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дéл-о</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пóл-е</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ружь-ё</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здание-е</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808307106"/>
                  </a:ext>
                </a:extLst>
              </a:tr>
              <a:tr h="1094652">
                <a:tc>
                  <a:txBody>
                    <a:bodyPr/>
                    <a:lstStyle/>
                    <a:p>
                      <a:pPr>
                        <a:lnSpc>
                          <a:spcPct val="107000"/>
                        </a:lnSpc>
                        <a:spcBef>
                          <a:spcPts val="1200"/>
                        </a:spcBef>
                        <a:spcAft>
                          <a:spcPts val="1200"/>
                        </a:spcAft>
                      </a:pPr>
                      <a:r>
                        <a:rPr lang="cs-CZ" sz="2400">
                          <a:effectLst/>
                        </a:rPr>
                        <a:t>Т.</a:t>
                      </a:r>
                    </a:p>
                    <a:p>
                      <a:pPr>
                        <a:lnSpc>
                          <a:spcPct val="107000"/>
                        </a:lnSpc>
                        <a:spcBef>
                          <a:spcPts val="1200"/>
                        </a:spcBef>
                        <a:spcAft>
                          <a:spcPts val="1200"/>
                        </a:spcAft>
                      </a:pPr>
                      <a:r>
                        <a:rPr lang="cs-CZ" sz="2400">
                          <a:effectLst/>
                        </a:rPr>
                        <a:t> </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дéл-ом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пóл-ем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ружь-ём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здани-ем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279506727"/>
                  </a:ext>
                </a:extLst>
              </a:tr>
              <a:tr h="783250">
                <a:tc>
                  <a:txBody>
                    <a:bodyPr/>
                    <a:lstStyle/>
                    <a:p>
                      <a:pPr>
                        <a:lnSpc>
                          <a:spcPct val="107000"/>
                        </a:lnSpc>
                        <a:spcBef>
                          <a:spcPts val="1200"/>
                        </a:spcBef>
                        <a:spcAft>
                          <a:spcPts val="1200"/>
                        </a:spcAft>
                      </a:pPr>
                      <a:r>
                        <a:rPr lang="cs-CZ" sz="2400" dirty="0">
                          <a:effectLst/>
                        </a:rPr>
                        <a:t>П.</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дéл</a:t>
                      </a:r>
                      <a:r>
                        <a:rPr lang="cs-CZ" sz="2400" dirty="0">
                          <a:effectLst/>
                        </a:rPr>
                        <a:t>-е</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пóл</a:t>
                      </a:r>
                      <a:r>
                        <a:rPr lang="cs-CZ" sz="2400" dirty="0">
                          <a:effectLst/>
                        </a:rPr>
                        <a:t>-е</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ружь-é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здани</a:t>
                      </a:r>
                      <a:r>
                        <a:rPr lang="cs-CZ"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153561347"/>
                  </a:ext>
                </a:extLst>
              </a:tr>
            </a:tbl>
          </a:graphicData>
        </a:graphic>
      </p:graphicFrame>
      <p:graphicFrame>
        <p:nvGraphicFramePr>
          <p:cNvPr id="5" name="Tabulka 4">
            <a:extLst>
              <a:ext uri="{FF2B5EF4-FFF2-40B4-BE49-F238E27FC236}">
                <a16:creationId xmlns:a16="http://schemas.microsoft.com/office/drawing/2014/main" id="{D7A7B98A-BB18-4FDF-8631-AA413509E420}"/>
              </a:ext>
            </a:extLst>
          </p:cNvPr>
          <p:cNvGraphicFramePr>
            <a:graphicFrameLocks noGrp="1"/>
          </p:cNvGraphicFramePr>
          <p:nvPr>
            <p:extLst>
              <p:ext uri="{D42A27DB-BD31-4B8C-83A1-F6EECF244321}">
                <p14:modId xmlns:p14="http://schemas.microsoft.com/office/powerpoint/2010/main" val="1171065750"/>
              </p:ext>
            </p:extLst>
          </p:nvPr>
        </p:nvGraphicFramePr>
        <p:xfrm>
          <a:off x="5663381" y="786645"/>
          <a:ext cx="6528622" cy="4223256"/>
        </p:xfrm>
        <a:graphic>
          <a:graphicData uri="http://schemas.openxmlformats.org/drawingml/2006/table">
            <a:tbl>
              <a:tblPr firstRow="1" firstCol="1" bandRow="1">
                <a:tableStyleId>{5C22544A-7EE6-4342-B048-85BDC9FD1C3A}</a:tableStyleId>
              </a:tblPr>
              <a:tblGrid>
                <a:gridCol w="373658">
                  <a:extLst>
                    <a:ext uri="{9D8B030D-6E8A-4147-A177-3AD203B41FA5}">
                      <a16:colId xmlns:a16="http://schemas.microsoft.com/office/drawing/2014/main" val="4185018361"/>
                    </a:ext>
                  </a:extLst>
                </a:gridCol>
                <a:gridCol w="1479254">
                  <a:extLst>
                    <a:ext uri="{9D8B030D-6E8A-4147-A177-3AD203B41FA5}">
                      <a16:colId xmlns:a16="http://schemas.microsoft.com/office/drawing/2014/main" val="2895806859"/>
                    </a:ext>
                  </a:extLst>
                </a:gridCol>
                <a:gridCol w="1623109">
                  <a:extLst>
                    <a:ext uri="{9D8B030D-6E8A-4147-A177-3AD203B41FA5}">
                      <a16:colId xmlns:a16="http://schemas.microsoft.com/office/drawing/2014/main" val="3997899237"/>
                    </a:ext>
                  </a:extLst>
                </a:gridCol>
                <a:gridCol w="1498253">
                  <a:extLst>
                    <a:ext uri="{9D8B030D-6E8A-4147-A177-3AD203B41FA5}">
                      <a16:colId xmlns:a16="http://schemas.microsoft.com/office/drawing/2014/main" val="1258703353"/>
                    </a:ext>
                  </a:extLst>
                </a:gridCol>
                <a:gridCol w="1554348">
                  <a:extLst>
                    <a:ext uri="{9D8B030D-6E8A-4147-A177-3AD203B41FA5}">
                      <a16:colId xmlns:a16="http://schemas.microsoft.com/office/drawing/2014/main" val="1144904590"/>
                    </a:ext>
                  </a:extLst>
                </a:gridCol>
              </a:tblGrid>
              <a:tr h="504164">
                <a:tc gridSpan="5">
                  <a:txBody>
                    <a:bodyPr/>
                    <a:lstStyle/>
                    <a:p>
                      <a:pPr algn="ctr">
                        <a:lnSpc>
                          <a:spcPct val="107000"/>
                        </a:lnSpc>
                        <a:spcBef>
                          <a:spcPts val="1200"/>
                        </a:spcBef>
                        <a:spcAft>
                          <a:spcPts val="1200"/>
                        </a:spcAft>
                      </a:pPr>
                      <a:r>
                        <a:rPr lang="ru-RU" sz="2400" noProof="0" dirty="0">
                          <a:effectLst/>
                        </a:rPr>
                        <a:t>Множественное число</a:t>
                      </a:r>
                      <a:endParaRPr lang="ru-RU" sz="2400" noProof="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959496807"/>
                  </a:ext>
                </a:extLst>
              </a:tr>
              <a:tr h="566475">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дел-а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пол-я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рýжь-я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762817546"/>
                  </a:ext>
                </a:extLst>
              </a:tr>
              <a:tr h="566475">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дел</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пол-ей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руж-ей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296124230"/>
                  </a:ext>
                </a:extLst>
              </a:tr>
              <a:tr h="566475">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дел-áм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пол-ям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ружь-ям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712463235"/>
                  </a:ext>
                </a:extLst>
              </a:tr>
              <a:tr h="566475">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дел-а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пол-я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рýжь-я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12118840"/>
                  </a:ext>
                </a:extLst>
              </a:tr>
              <a:tr h="566475">
                <a:tc>
                  <a:txBody>
                    <a:bodyPr/>
                    <a:lstStyle/>
                    <a:p>
                      <a:pPr>
                        <a:lnSpc>
                          <a:spcPct val="107000"/>
                        </a:lnSpc>
                        <a:spcBef>
                          <a:spcPts val="1200"/>
                        </a:spcBef>
                        <a:spcAft>
                          <a:spcPts val="1200"/>
                        </a:spcAft>
                      </a:pPr>
                      <a:r>
                        <a:rPr lang="cs-CZ" sz="2400">
                          <a:effectLst/>
                        </a:rPr>
                        <a:t>Т.</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дел-ами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пол-ями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рýжь-ями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здани-ями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340597692"/>
                  </a:ext>
                </a:extLst>
              </a:tr>
              <a:tr h="886717">
                <a:tc>
                  <a:txBody>
                    <a:bodyPr/>
                    <a:lstStyle/>
                    <a:p>
                      <a:pPr>
                        <a:lnSpc>
                          <a:spcPct val="107000"/>
                        </a:lnSpc>
                        <a:spcBef>
                          <a:spcPts val="1200"/>
                        </a:spcBef>
                        <a:spcAft>
                          <a:spcPts val="1200"/>
                        </a:spcAft>
                      </a:pPr>
                      <a:r>
                        <a:rPr lang="cs-CZ" sz="2400" dirty="0">
                          <a:effectLst/>
                        </a:rPr>
                        <a:t>П.</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дел-ах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пол-ях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рýжь-ях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здани</a:t>
                      </a:r>
                      <a:r>
                        <a:rPr lang="ru-RU" sz="2400" dirty="0">
                          <a:effectLst/>
                        </a:rPr>
                        <a:t>-</a:t>
                      </a:r>
                      <a:r>
                        <a:rPr lang="cs-CZ" sz="2400" dirty="0" err="1">
                          <a:effectLst/>
                        </a:rPr>
                        <a:t>ях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586232128"/>
                  </a:ext>
                </a:extLst>
              </a:tr>
            </a:tbl>
          </a:graphicData>
        </a:graphic>
      </p:graphicFrame>
      <p:sp>
        <p:nvSpPr>
          <p:cNvPr id="6" name="Obdélník 5">
            <a:extLst>
              <a:ext uri="{FF2B5EF4-FFF2-40B4-BE49-F238E27FC236}">
                <a16:creationId xmlns:a16="http://schemas.microsoft.com/office/drawing/2014/main" id="{0C9060AC-1881-4D3A-B522-C093E0CFC27A}"/>
              </a:ext>
            </a:extLst>
          </p:cNvPr>
          <p:cNvSpPr/>
          <p:nvPr/>
        </p:nvSpPr>
        <p:spPr>
          <a:xfrm>
            <a:off x="117986" y="5396591"/>
            <a:ext cx="11277599" cy="1154162"/>
          </a:xfrm>
          <a:prstGeom prst="rect">
            <a:avLst/>
          </a:prstGeom>
        </p:spPr>
        <p:txBody>
          <a:bodyPr wrap="square">
            <a:spAutoFit/>
          </a:bodyPr>
          <a:lstStyle/>
          <a:p>
            <a:r>
              <a:rPr lang="ru-RU" sz="2300" dirty="0">
                <a:latin typeface="Arial" panose="020B0604020202020204" pitchFamily="34" charset="0"/>
                <a:cs typeface="Arial" panose="020B0604020202020204" pitchFamily="34" charset="0"/>
              </a:rPr>
              <a:t>+ У существительных на </a:t>
            </a:r>
            <a:r>
              <a:rPr lang="ru-RU" sz="2300" dirty="0">
                <a:solidFill>
                  <a:srgbClr val="FF0000"/>
                </a:solidFill>
                <a:latin typeface="Arial" panose="020B0604020202020204" pitchFamily="34" charset="0"/>
                <a:cs typeface="Arial" panose="020B0604020202020204" pitchFamily="34" charset="0"/>
              </a:rPr>
              <a:t>-</a:t>
            </a:r>
            <a:r>
              <a:rPr lang="ru-RU" sz="2300" dirty="0" err="1">
                <a:solidFill>
                  <a:srgbClr val="FF0000"/>
                </a:solidFill>
                <a:latin typeface="Arial" panose="020B0604020202020204" pitchFamily="34" charset="0"/>
                <a:cs typeface="Arial" panose="020B0604020202020204" pitchFamily="34" charset="0"/>
              </a:rPr>
              <a:t>мя</a:t>
            </a:r>
            <a:r>
              <a:rPr lang="ru-RU" sz="2300" dirty="0">
                <a:solidFill>
                  <a:srgbClr val="FF0000"/>
                </a:solidFill>
                <a:latin typeface="Arial" panose="020B0604020202020204" pitchFamily="34" charset="0"/>
                <a:cs typeface="Arial" panose="020B0604020202020204" pitchFamily="34" charset="0"/>
              </a:rPr>
              <a:t> </a:t>
            </a:r>
            <a:r>
              <a:rPr lang="ru-RU" sz="2300" dirty="0">
                <a:latin typeface="Arial" panose="020B0604020202020204" pitchFamily="34" charset="0"/>
                <a:cs typeface="Arial" panose="020B0604020202020204" pitchFamily="34" charset="0"/>
              </a:rPr>
              <a:t>(всего 10: </a:t>
            </a:r>
            <a:r>
              <a:rPr lang="ru-RU" sz="2300" dirty="0">
                <a:solidFill>
                  <a:srgbClr val="FF0000"/>
                </a:solidFill>
                <a:latin typeface="Arial" panose="020B0604020202020204" pitchFamily="34" charset="0"/>
                <a:cs typeface="Arial" panose="020B0604020202020204" pitchFamily="34" charset="0"/>
              </a:rPr>
              <a:t>бремя, время, стремя, семя, вымя, имя, знамя, темя, пламя, племя</a:t>
            </a:r>
            <a:r>
              <a:rPr lang="ru-RU" sz="2300" dirty="0">
                <a:latin typeface="Arial" panose="020B0604020202020204" pitchFamily="34" charset="0"/>
                <a:cs typeface="Arial" panose="020B0604020202020204" pitchFamily="34" charset="0"/>
              </a:rPr>
              <a:t>) происходит изменение основы:  </a:t>
            </a:r>
            <a:r>
              <a:rPr lang="ru-RU" sz="2300" dirty="0">
                <a:solidFill>
                  <a:srgbClr val="FF0000"/>
                </a:solidFill>
                <a:latin typeface="Arial" panose="020B0604020202020204" pitchFamily="34" charset="0"/>
                <a:cs typeface="Arial" panose="020B0604020202020204" pitchFamily="34" charset="0"/>
              </a:rPr>
              <a:t>имя — имени, именем</a:t>
            </a:r>
            <a:r>
              <a:rPr lang="ru-RU" sz="2300" dirty="0">
                <a:latin typeface="Arial" panose="020B0604020202020204" pitchFamily="34" charset="0"/>
                <a:cs typeface="Arial" panose="020B0604020202020204" pitchFamily="34" charset="0"/>
              </a:rPr>
              <a:t>, мн. ч. — </a:t>
            </a:r>
            <a:r>
              <a:rPr lang="ru-RU" sz="2300" dirty="0">
                <a:solidFill>
                  <a:srgbClr val="FF0000"/>
                </a:solidFill>
                <a:latin typeface="Arial" panose="020B0604020202020204" pitchFamily="34" charset="0"/>
                <a:cs typeface="Arial" panose="020B0604020202020204" pitchFamily="34" charset="0"/>
              </a:rPr>
              <a:t>имена, имён, именам</a:t>
            </a:r>
            <a:r>
              <a:rPr lang="ru-RU" sz="2300" dirty="0">
                <a:latin typeface="Arial" panose="020B0604020202020204" pitchFamily="34" charset="0"/>
                <a:cs typeface="Arial" panose="020B0604020202020204" pitchFamily="34" charset="0"/>
              </a:rPr>
              <a:t>.</a:t>
            </a:r>
            <a:endParaRPr lang="cs-CZ"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76451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D55518BA-923E-7169-57FE-03E5C3D32F57}"/>
              </a:ext>
            </a:extLst>
          </p:cNvPr>
          <p:cNvSpPr txBox="1"/>
          <p:nvPr/>
        </p:nvSpPr>
        <p:spPr>
          <a:xfrm>
            <a:off x="861753" y="552888"/>
            <a:ext cx="10568247" cy="5442772"/>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Некоторые существительные среднего рода в именительном падеже множественного числа имеют не обычное окончание -а/-я, а другое: </a:t>
            </a:r>
            <a:endParaRPr lang="cs-CZ" sz="2100" dirty="0">
              <a:latin typeface="Arial" panose="020B0604020202020204" pitchFamily="34" charset="0"/>
              <a:ea typeface="Tahoma" panose="020B0604030504040204" pitchFamily="34" charset="0"/>
              <a:cs typeface="Arial" panose="020B0604020202020204" pitchFamily="34" charset="0"/>
            </a:endParaRPr>
          </a:p>
          <a:p>
            <a:pPr marL="342900" lvl="0" indent="-342900">
              <a:lnSpc>
                <a:spcPct val="107000"/>
              </a:lnSpc>
              <a:spcAft>
                <a:spcPts val="0"/>
              </a:spcAft>
              <a:buFont typeface="Wingdings" panose="05000000000000000000" pitchFamily="2" charset="2"/>
              <a:buChar char="Ø"/>
            </a:pPr>
            <a:r>
              <a:rPr lang="ru-RU" sz="2100" dirty="0" err="1">
                <a:latin typeface="Arial" panose="020B0604020202020204" pitchFamily="34" charset="0"/>
                <a:ea typeface="Tahoma" panose="020B0604030504040204" pitchFamily="34" charset="0"/>
                <a:cs typeface="Arial" panose="020B0604020202020204" pitchFamily="34" charset="0"/>
              </a:rPr>
              <a:t>дéрево</a:t>
            </a:r>
            <a:r>
              <a:rPr lang="ru-RU" sz="2100" dirty="0">
                <a:latin typeface="Arial" panose="020B0604020202020204" pitchFamily="34" charset="0"/>
                <a:ea typeface="Tahoma" panose="020B0604030504040204" pitchFamily="34" charset="0"/>
                <a:cs typeface="Arial" panose="020B0604020202020204" pitchFamily="34" charset="0"/>
              </a:rPr>
              <a:t> — </a:t>
            </a:r>
            <a:r>
              <a:rPr lang="ru-RU" sz="2100" dirty="0" err="1">
                <a:latin typeface="Arial" panose="020B0604020202020204" pitchFamily="34" charset="0"/>
                <a:ea typeface="Tahoma" panose="020B0604030504040204" pitchFamily="34" charset="0"/>
                <a:cs typeface="Arial" panose="020B0604020202020204" pitchFamily="34" charset="0"/>
              </a:rPr>
              <a:t>дерёв</a:t>
            </a:r>
            <a:r>
              <a:rPr lang="ru-RU" sz="2100" dirty="0" err="1">
                <a:solidFill>
                  <a:srgbClr val="FF0000"/>
                </a:solidFill>
                <a:latin typeface="Arial" panose="020B0604020202020204" pitchFamily="34" charset="0"/>
                <a:ea typeface="Tahoma" panose="020B0604030504040204" pitchFamily="34" charset="0"/>
                <a:cs typeface="Arial" panose="020B0604020202020204" pitchFamily="34" charset="0"/>
              </a:rPr>
              <a:t>ья</a:t>
            </a:r>
            <a:r>
              <a:rPr lang="ru-RU" sz="2100" dirty="0">
                <a:latin typeface="Arial" panose="020B0604020202020204" pitchFamily="34" charset="0"/>
                <a:ea typeface="Tahoma" panose="020B0604030504040204" pitchFamily="34" charset="0"/>
                <a:cs typeface="Arial" panose="020B0604020202020204" pitchFamily="34" charset="0"/>
              </a:rPr>
              <a:t>, </a:t>
            </a:r>
            <a:r>
              <a:rPr lang="ru-RU" sz="2100" dirty="0" err="1">
                <a:latin typeface="Arial" panose="020B0604020202020204" pitchFamily="34" charset="0"/>
                <a:ea typeface="Tahoma" panose="020B0604030504040204" pitchFamily="34" charset="0"/>
                <a:cs typeface="Arial" panose="020B0604020202020204" pitchFamily="34" charset="0"/>
              </a:rPr>
              <a:t>крылó</a:t>
            </a:r>
            <a:r>
              <a:rPr lang="ru-RU" sz="2100" dirty="0">
                <a:latin typeface="Arial" panose="020B0604020202020204" pitchFamily="34" charset="0"/>
                <a:ea typeface="Tahoma" panose="020B0604030504040204" pitchFamily="34" charset="0"/>
                <a:cs typeface="Arial" panose="020B0604020202020204" pitchFamily="34" charset="0"/>
              </a:rPr>
              <a:t> — крыл</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ья</a:t>
            </a:r>
            <a:r>
              <a:rPr lang="ru-RU" sz="2100" dirty="0">
                <a:latin typeface="Arial" panose="020B0604020202020204" pitchFamily="34" charset="0"/>
                <a:ea typeface="Tahoma" panose="020B0604030504040204" pitchFamily="34" charset="0"/>
                <a:cs typeface="Arial" panose="020B0604020202020204" pitchFamily="34" charset="0"/>
              </a:rPr>
              <a:t>, перо -пер</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ья</a:t>
            </a:r>
            <a:r>
              <a:rPr lang="ru-RU" sz="2100" dirty="0">
                <a:latin typeface="Arial" panose="020B0604020202020204" pitchFamily="34" charset="0"/>
                <a:ea typeface="Tahoma" panose="020B0604030504040204" pitchFamily="34" charset="0"/>
                <a:cs typeface="Arial" panose="020B0604020202020204" pitchFamily="34" charset="0"/>
              </a:rPr>
              <a:t>, звено – звен</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ья</a:t>
            </a:r>
            <a:r>
              <a:rPr lang="ru-RU" sz="2100" dirty="0">
                <a:latin typeface="Arial" panose="020B0604020202020204" pitchFamily="34" charset="0"/>
                <a:ea typeface="Tahoma" panose="020B0604030504040204" pitchFamily="34" charset="0"/>
                <a:cs typeface="Arial" panose="020B0604020202020204" pitchFamily="34" charset="0"/>
              </a:rPr>
              <a:t> (в родительном падеже множественного числа имею окончание -</a:t>
            </a:r>
            <a:r>
              <a:rPr lang="ru-RU" sz="2100" dirty="0" err="1">
                <a:latin typeface="Arial" panose="020B0604020202020204" pitchFamily="34" charset="0"/>
                <a:ea typeface="Tahoma" panose="020B0604030504040204" pitchFamily="34" charset="0"/>
                <a:cs typeface="Arial" panose="020B0604020202020204" pitchFamily="34" charset="0"/>
              </a:rPr>
              <a:t>ьев</a:t>
            </a:r>
            <a:r>
              <a:rPr lang="ru-RU" sz="2100" dirty="0">
                <a:latin typeface="Arial" panose="020B0604020202020204" pitchFamily="34" charset="0"/>
                <a:ea typeface="Tahoma" panose="020B0604030504040204" pitchFamily="34" charset="0"/>
                <a:cs typeface="Arial" panose="020B0604020202020204" pitchFamily="34" charset="0"/>
              </a:rPr>
              <a:t>: дерев</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ьев</a:t>
            </a:r>
            <a:r>
              <a:rPr lang="ru-RU" sz="2100" dirty="0">
                <a:latin typeface="Arial" panose="020B0604020202020204" pitchFamily="34" charset="0"/>
                <a:ea typeface="Tahoma" panose="020B0604030504040204" pitchFamily="34" charset="0"/>
                <a:cs typeface="Arial" panose="020B0604020202020204" pitchFamily="34" charset="0"/>
              </a:rPr>
              <a:t>, крыл</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ьев</a:t>
            </a:r>
            <a:r>
              <a:rPr lang="ru-RU" sz="2100" dirty="0">
                <a:latin typeface="Arial" panose="020B0604020202020204" pitchFamily="34" charset="0"/>
                <a:ea typeface="Tahoma" panose="020B0604030504040204" pitchFamily="34" charset="0"/>
                <a:cs typeface="Arial" panose="020B0604020202020204" pitchFamily="34" charset="0"/>
              </a:rPr>
              <a:t>)</a:t>
            </a:r>
            <a:endParaRPr lang="cs-CZ" sz="2100" dirty="0">
              <a:latin typeface="Arial" panose="020B0604020202020204" pitchFamily="34" charset="0"/>
              <a:ea typeface="Tahoma" panose="020B0604030504040204" pitchFamily="34" charset="0"/>
              <a:cs typeface="Arial" panose="020B0604020202020204" pitchFamily="34" charset="0"/>
            </a:endParaRPr>
          </a:p>
          <a:p>
            <a:pPr marL="342900" lvl="0" indent="-342900">
              <a:lnSpc>
                <a:spcPct val="107000"/>
              </a:lnSpc>
              <a:spcAft>
                <a:spcPts val="800"/>
              </a:spcAft>
              <a:buFont typeface="Wingdings" panose="05000000000000000000" pitchFamily="2" charset="2"/>
              <a:buChar char="Ø"/>
            </a:pPr>
            <a:r>
              <a:rPr lang="ru-RU" sz="2100" dirty="0">
                <a:latin typeface="Arial" panose="020B0604020202020204" pitchFamily="34" charset="0"/>
                <a:ea typeface="Tahoma" panose="020B0604030504040204" pitchFamily="34" charset="0"/>
                <a:cs typeface="Arial" panose="020B0604020202020204" pitchFamily="34" charset="0"/>
              </a:rPr>
              <a:t>плечо — плеч</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100" dirty="0">
                <a:latin typeface="Arial" panose="020B0604020202020204" pitchFamily="34" charset="0"/>
                <a:ea typeface="Tahoma" panose="020B0604030504040204" pitchFamily="34" charset="0"/>
                <a:cs typeface="Arial" panose="020B0604020202020204" pitchFamily="34" charset="0"/>
              </a:rPr>
              <a:t>, ухо — уш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100" dirty="0">
                <a:latin typeface="Arial" panose="020B0604020202020204" pitchFamily="34" charset="0"/>
                <a:ea typeface="Tahoma" panose="020B0604030504040204" pitchFamily="34" charset="0"/>
                <a:cs typeface="Arial" panose="020B0604020202020204" pitchFamily="34" charset="0"/>
              </a:rPr>
              <a:t>, яблоко — яблок</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100" dirty="0">
                <a:latin typeface="Arial" panose="020B0604020202020204" pitchFamily="34" charset="0"/>
                <a:ea typeface="Tahoma" panose="020B0604030504040204" pitchFamily="34" charset="0"/>
                <a:cs typeface="Arial" panose="020B0604020202020204" pitchFamily="34" charset="0"/>
              </a:rPr>
              <a:t>.</a:t>
            </a:r>
            <a:endParaRPr lang="cs-CZ" sz="2100" dirty="0">
              <a:latin typeface="Arial" panose="020B0604020202020204" pitchFamily="34" charset="0"/>
              <a:ea typeface="Tahoma" panose="020B0604030504040204" pitchFamily="34" charset="0"/>
              <a:cs typeface="Arial" panose="020B0604020202020204" pitchFamily="34" charset="0"/>
            </a:endParaRPr>
          </a:p>
          <a:p>
            <a:pPr lvl="0">
              <a:lnSpc>
                <a:spcPct val="107000"/>
              </a:lnSpc>
              <a:spcAft>
                <a:spcPts val="800"/>
              </a:spcAft>
            </a:pPr>
            <a:endParaRPr lang="cs-CZ" sz="2100" dirty="0">
              <a:latin typeface="Arial" panose="020B0604020202020204" pitchFamily="34" charset="0"/>
              <a:ea typeface="Tahoma" panose="020B060403050404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В основах некоторых существительных среднего рода в родительном падеже множественного числа появляются гласные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 о</a:t>
            </a:r>
            <a:r>
              <a:rPr lang="ru-RU" sz="2100" dirty="0">
                <a:latin typeface="Arial" panose="020B0604020202020204" pitchFamily="34" charset="0"/>
                <a:ea typeface="Tahoma" panose="020B0604030504040204" pitchFamily="34" charset="0"/>
                <a:cs typeface="Arial" panose="020B0604020202020204" pitchFamily="34" charset="0"/>
              </a:rPr>
              <a:t>:  ведро — вёд</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a:t>
            </a:r>
            <a:r>
              <a:rPr lang="ru-RU" sz="2100" dirty="0">
                <a:latin typeface="Arial" panose="020B0604020202020204" pitchFamily="34" charset="0"/>
                <a:ea typeface="Tahoma" panose="020B0604030504040204" pitchFamily="34" charset="0"/>
                <a:cs typeface="Arial" panose="020B0604020202020204" pitchFamily="34" charset="0"/>
              </a:rPr>
              <a:t>р, окно — ок</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н.</a:t>
            </a:r>
          </a:p>
          <a:p>
            <a:pPr marL="285750" indent="-285750">
              <a:lnSpc>
                <a:spcPct val="107000"/>
              </a:lnSpc>
              <a:spcAft>
                <a:spcPts val="800"/>
              </a:spcAft>
              <a:buFont typeface="Arial" panose="020B0604020202020204" pitchFamily="34" charset="0"/>
              <a:buChar char="•"/>
            </a:pPr>
            <a:endParaRPr lang="ru-RU" sz="2000"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Některá podstatná jména středního rodu mají v 1. pádě množného čísla (nominativu plurálu) místo obvyklé koncovky -</a:t>
            </a:r>
            <a:r>
              <a:rPr lang="bg-BG" sz="1900" dirty="0">
                <a:latin typeface="Arial" panose="020B0604020202020204" pitchFamily="34" charset="0"/>
                <a:ea typeface="Tahoma" panose="020B0604030504040204" pitchFamily="34" charset="0"/>
                <a:cs typeface="Arial" panose="020B0604020202020204" pitchFamily="34" charset="0"/>
              </a:rPr>
              <a:t>а/-я </a:t>
            </a:r>
            <a:r>
              <a:rPr lang="cs-CZ" sz="1900" dirty="0">
                <a:latin typeface="Arial" panose="020B0604020202020204" pitchFamily="34" charset="0"/>
                <a:ea typeface="Tahoma" panose="020B0604030504040204" pitchFamily="34" charset="0"/>
                <a:cs typeface="Arial" panose="020B0604020202020204" pitchFamily="34" charset="0"/>
              </a:rPr>
              <a:t>koncovku jinou</a:t>
            </a:r>
            <a:r>
              <a:rPr lang="ru-RU" sz="1900" dirty="0">
                <a:latin typeface="Arial" panose="020B0604020202020204" pitchFamily="34" charset="0"/>
                <a:ea typeface="Tahoma" panose="020B0604030504040204" pitchFamily="34" charset="0"/>
                <a:cs typeface="Arial" panose="020B0604020202020204" pitchFamily="34" charset="0"/>
              </a:rPr>
              <a:t>.</a:t>
            </a:r>
          </a:p>
          <a:p>
            <a:pPr>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V kmenech některých podstatných jmen středního rodu se ve 2. pádě množného čísla vkládají samohlásky </a:t>
            </a:r>
            <a:r>
              <a:rPr lang="bg-BG" sz="1900" dirty="0">
                <a:latin typeface="Arial" panose="020B0604020202020204" pitchFamily="34" charset="0"/>
                <a:ea typeface="Tahoma" panose="020B0604030504040204" pitchFamily="34" charset="0"/>
                <a:cs typeface="Arial" panose="020B0604020202020204" pitchFamily="34" charset="0"/>
              </a:rPr>
              <a:t>е, о.</a:t>
            </a:r>
            <a:endParaRPr lang="cs-CZ" sz="19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28970286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6C71736-0380-350E-B6CA-C2B56E01C967}"/>
              </a:ext>
            </a:extLst>
          </p:cNvPr>
          <p:cNvSpPr txBox="1"/>
          <p:nvPr/>
        </p:nvSpPr>
        <p:spPr>
          <a:xfrm>
            <a:off x="443344" y="349040"/>
            <a:ext cx="11305311" cy="5291962"/>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Существительные среднего рода на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a:t>
            </a:r>
            <a:r>
              <a:rPr lang="ru-RU" sz="2100" dirty="0" err="1">
                <a:solidFill>
                  <a:srgbClr val="FF0000"/>
                </a:solidFill>
                <a:latin typeface="Arial" panose="020B0604020202020204" pitchFamily="34" charset="0"/>
                <a:ea typeface="Tahoma" panose="020B0604030504040204" pitchFamily="34" charset="0"/>
                <a:cs typeface="Arial" panose="020B0604020202020204" pitchFamily="34" charset="0"/>
              </a:rPr>
              <a:t>ие</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 </a:t>
            </a:r>
            <a:r>
              <a:rPr lang="ru-RU" sz="2100" dirty="0">
                <a:latin typeface="Arial" panose="020B0604020202020204" pitchFamily="34" charset="0"/>
                <a:ea typeface="Tahoma" panose="020B0604030504040204" pitchFamily="34" charset="0"/>
                <a:cs typeface="Arial" panose="020B0604020202020204" pitchFamily="34" charset="0"/>
              </a:rPr>
              <a:t>в предложном падеже единственного числа имеют окончание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100" dirty="0">
                <a:latin typeface="Arial" panose="020B0604020202020204" pitchFamily="34" charset="0"/>
                <a:ea typeface="Tahoma" panose="020B0604030504040204" pitchFamily="34" charset="0"/>
                <a:cs typeface="Arial" panose="020B0604020202020204" pitchFamily="34" charset="0"/>
              </a:rPr>
              <a:t> (в здан</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ии</a:t>
            </a:r>
            <a:r>
              <a:rPr lang="ru-RU" sz="2100" dirty="0">
                <a:latin typeface="Arial" panose="020B0604020202020204" pitchFamily="34" charset="0"/>
                <a:ea typeface="Tahoma" panose="020B0604030504040204" pitchFamily="34" charset="0"/>
                <a:cs typeface="Arial" panose="020B0604020202020204" pitchFamily="34" charset="0"/>
              </a:rPr>
              <a:t>, на собран</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ии</a:t>
            </a:r>
            <a:r>
              <a:rPr lang="ru-RU" sz="2100" dirty="0">
                <a:latin typeface="Arial" panose="020B0604020202020204" pitchFamily="34" charset="0"/>
                <a:ea typeface="Tahoma" panose="020B0604030504040204" pitchFamily="34" charset="0"/>
                <a:cs typeface="Arial" panose="020B0604020202020204" pitchFamily="34" charset="0"/>
              </a:rPr>
              <a:t>), в родительном падеже множественного числа - окончание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-й</a:t>
            </a:r>
            <a:r>
              <a:rPr lang="ru-RU" sz="2100" dirty="0">
                <a:latin typeface="Arial" panose="020B0604020202020204" pitchFamily="34" charset="0"/>
                <a:ea typeface="Tahoma" panose="020B0604030504040204" pitchFamily="34" charset="0"/>
                <a:cs typeface="Arial" panose="020B0604020202020204" pitchFamily="34" charset="0"/>
              </a:rPr>
              <a:t> (здани</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й</a:t>
            </a:r>
            <a:r>
              <a:rPr lang="ru-RU" sz="2100" dirty="0">
                <a:latin typeface="Arial" panose="020B0604020202020204" pitchFamily="34" charset="0"/>
                <a:ea typeface="Tahoma" panose="020B0604030504040204" pitchFamily="34" charset="0"/>
                <a:cs typeface="Arial" panose="020B0604020202020204" pitchFamily="34" charset="0"/>
              </a:rPr>
              <a:t>, собрани</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й</a:t>
            </a:r>
            <a:r>
              <a:rPr lang="ru-RU" sz="2100" dirty="0">
                <a:latin typeface="Arial" panose="020B0604020202020204" pitchFamily="34" charset="0"/>
                <a:ea typeface="Tahoma" panose="020B0604030504040204" pitchFamily="34" charset="0"/>
                <a:cs typeface="Arial" panose="020B0604020202020204" pitchFamily="34" charset="0"/>
              </a:rPr>
              <a:t>).</a:t>
            </a:r>
          </a:p>
          <a:p>
            <a:pPr marL="285750" indent="-285750">
              <a:lnSpc>
                <a:spcPct val="107000"/>
              </a:lnSpc>
              <a:spcAft>
                <a:spcPts val="800"/>
              </a:spcAft>
              <a:buFont typeface="Arial" panose="020B0604020202020204" pitchFamily="34" charset="0"/>
              <a:buChar char="•"/>
            </a:pPr>
            <a:endParaRPr lang="ru-RU" sz="2100" dirty="0">
              <a:latin typeface="Arial" panose="020B0604020202020204" pitchFamily="34" charset="0"/>
              <a:ea typeface="Tahoma" panose="020B060403050404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В русском языке </a:t>
            </a:r>
            <a:r>
              <a:rPr lang="ru-RU" sz="2100" u="sng" dirty="0">
                <a:solidFill>
                  <a:srgbClr val="FF0000"/>
                </a:solidFill>
                <a:latin typeface="Arial" panose="020B0604020202020204" pitchFamily="34" charset="0"/>
                <a:ea typeface="Tahoma" panose="020B0604030504040204" pitchFamily="34" charset="0"/>
                <a:cs typeface="Arial" panose="020B0604020202020204" pitchFamily="34" charset="0"/>
              </a:rPr>
              <a:t>не склоняются некоторые заимствованные слова</a:t>
            </a:r>
            <a:r>
              <a:rPr lang="ru-RU" sz="2100" dirty="0">
                <a:latin typeface="Arial" panose="020B0604020202020204" pitchFamily="34" charset="0"/>
                <a:ea typeface="Tahoma" panose="020B0604030504040204" pitchFamily="34" charset="0"/>
                <a:cs typeface="Arial" panose="020B0604020202020204" pitchFamily="34" charset="0"/>
              </a:rPr>
              <a:t>, в том числе собственные имена (например: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кино, пальто, метро, радио, кофе, кафе, резюме, шоссе, такси, жюри, интервью, меню, Баку, </a:t>
            </a:r>
            <a:r>
              <a:rPr lang="ru-RU" sz="2100" dirty="0" err="1">
                <a:solidFill>
                  <a:srgbClr val="FF0000"/>
                </a:solidFill>
                <a:latin typeface="Arial" panose="020B0604020202020204" pitchFamily="34" charset="0"/>
                <a:ea typeface="Tahoma" panose="020B0604030504040204" pitchFamily="34" charset="0"/>
                <a:cs typeface="Arial" panose="020B0604020202020204" pitchFamily="34" charset="0"/>
              </a:rPr>
              <a:t>Óсло</a:t>
            </a:r>
            <a:r>
              <a:rPr lang="ru-RU" sz="2100" dirty="0">
                <a:latin typeface="Arial" panose="020B0604020202020204" pitchFamily="34" charset="0"/>
                <a:ea typeface="Tahoma" panose="020B0604030504040204" pitchFamily="34" charset="0"/>
                <a:cs typeface="Arial" panose="020B0604020202020204" pitchFamily="34" charset="0"/>
              </a:rPr>
              <a:t>), и большинство буквенных сокращений (СССР, ООН). Например: купить пальто (вин. </a:t>
            </a:r>
            <a:r>
              <a:rPr lang="ru-RU" sz="2100" dirty="0" err="1">
                <a:latin typeface="Arial" panose="020B0604020202020204" pitchFamily="34" charset="0"/>
                <a:ea typeface="Tahoma" panose="020B0604030504040204" pitchFamily="34" charset="0"/>
                <a:cs typeface="Arial" panose="020B0604020202020204" pitchFamily="34" charset="0"/>
              </a:rPr>
              <a:t>пад</a:t>
            </a:r>
            <a:r>
              <a:rPr lang="ru-RU" sz="2100" dirty="0">
                <a:latin typeface="Arial" panose="020B0604020202020204" pitchFamily="34" charset="0"/>
                <a:ea typeface="Tahoma" panose="020B0604030504040204" pitchFamily="34" charset="0"/>
                <a:cs typeface="Arial" panose="020B0604020202020204" pitchFamily="34" charset="0"/>
              </a:rPr>
              <a:t>.), в новом пальто  (предл. </a:t>
            </a:r>
            <a:r>
              <a:rPr lang="ru-RU" sz="2100" dirty="0" err="1">
                <a:latin typeface="Arial" panose="020B0604020202020204" pitchFamily="34" charset="0"/>
                <a:ea typeface="Tahoma" panose="020B0604030504040204" pitchFamily="34" charset="0"/>
                <a:cs typeface="Arial" panose="020B0604020202020204" pitchFamily="34" charset="0"/>
              </a:rPr>
              <a:t>пад</a:t>
            </a:r>
            <a:r>
              <a:rPr lang="ru-RU" sz="2100" dirty="0">
                <a:latin typeface="Arial" panose="020B0604020202020204" pitchFamily="34" charset="0"/>
                <a:ea typeface="Tahoma" panose="020B0604030504040204" pitchFamily="34" charset="0"/>
                <a:cs typeface="Arial" panose="020B0604020202020204" pitchFamily="34" charset="0"/>
              </a:rPr>
              <a:t>.).</a:t>
            </a:r>
          </a:p>
          <a:p>
            <a:pPr marL="285750" indent="-285750">
              <a:lnSpc>
                <a:spcPct val="107000"/>
              </a:lnSpc>
              <a:spcAft>
                <a:spcPts val="800"/>
              </a:spcAft>
              <a:buFont typeface="Arial" panose="020B0604020202020204" pitchFamily="34" charset="0"/>
              <a:buChar char="•"/>
            </a:pPr>
            <a:endParaRPr lang="ru-RU" sz="2100"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Podstatná jména středního rodu zakončená na -</a:t>
            </a:r>
            <a:r>
              <a:rPr lang="bg-BG" sz="1900" dirty="0">
                <a:latin typeface="Arial" panose="020B0604020202020204" pitchFamily="34" charset="0"/>
                <a:ea typeface="Tahoma" panose="020B0604030504040204" pitchFamily="34" charset="0"/>
                <a:cs typeface="Arial" panose="020B0604020202020204" pitchFamily="34" charset="0"/>
              </a:rPr>
              <a:t>ие </a:t>
            </a:r>
            <a:r>
              <a:rPr lang="cs-CZ" sz="1900" dirty="0">
                <a:latin typeface="Arial" panose="020B0604020202020204" pitchFamily="34" charset="0"/>
                <a:ea typeface="Tahoma" panose="020B0604030504040204" pitchFamily="34" charset="0"/>
                <a:cs typeface="Arial" panose="020B0604020202020204" pitchFamily="34" charset="0"/>
              </a:rPr>
              <a:t>mají v lokálu singuláru koncovku -</a:t>
            </a:r>
            <a:r>
              <a:rPr lang="bg-BG" sz="1900" dirty="0">
                <a:latin typeface="Arial" panose="020B0604020202020204" pitchFamily="34" charset="0"/>
                <a:ea typeface="Tahoma" panose="020B0604030504040204" pitchFamily="34" charset="0"/>
                <a:cs typeface="Arial" panose="020B0604020202020204" pitchFamily="34" charset="0"/>
              </a:rPr>
              <a:t>и, </a:t>
            </a:r>
            <a:r>
              <a:rPr lang="cs-CZ" sz="1900" dirty="0">
                <a:latin typeface="Arial" panose="020B0604020202020204" pitchFamily="34" charset="0"/>
                <a:ea typeface="Tahoma" panose="020B0604030504040204" pitchFamily="34" charset="0"/>
                <a:cs typeface="Arial" panose="020B0604020202020204" pitchFamily="34" charset="0"/>
              </a:rPr>
              <a:t>ve 2. pádě množného čísla mají koncovku -</a:t>
            </a:r>
            <a:r>
              <a:rPr lang="bg-BG" sz="1900" dirty="0">
                <a:latin typeface="Arial" panose="020B0604020202020204" pitchFamily="34" charset="0"/>
                <a:ea typeface="Tahoma" panose="020B0604030504040204" pitchFamily="34" charset="0"/>
                <a:cs typeface="Arial" panose="020B0604020202020204" pitchFamily="34" charset="0"/>
              </a:rPr>
              <a:t>й.</a:t>
            </a:r>
          </a:p>
          <a:p>
            <a:pPr>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V ruském jazyce se neskloňují některá slova cizího původu, a to včetně vlastních jmen (například: </a:t>
            </a:r>
            <a:r>
              <a:rPr lang="bg-BG" sz="1900" dirty="0">
                <a:latin typeface="Arial" panose="020B0604020202020204" pitchFamily="34" charset="0"/>
                <a:ea typeface="Tahoma" panose="020B0604030504040204" pitchFamily="34" charset="0"/>
                <a:cs typeface="Arial" panose="020B0604020202020204" pitchFamily="34" charset="0"/>
              </a:rPr>
              <a:t>кино, Осло), </a:t>
            </a:r>
            <a:r>
              <a:rPr lang="cs-CZ" sz="1900" dirty="0">
                <a:latin typeface="Arial" panose="020B0604020202020204" pitchFamily="34" charset="0"/>
                <a:ea typeface="Tahoma" panose="020B0604030504040204" pitchFamily="34" charset="0"/>
                <a:cs typeface="Arial" panose="020B0604020202020204" pitchFamily="34" charset="0"/>
              </a:rPr>
              <a:t>a většina zkratek tvořených z počátečních písmen (</a:t>
            </a:r>
            <a:r>
              <a:rPr lang="bg-BG" sz="1900" dirty="0">
                <a:latin typeface="Arial" panose="020B0604020202020204" pitchFamily="34" charset="0"/>
                <a:ea typeface="Tahoma" panose="020B0604030504040204" pitchFamily="34" charset="0"/>
                <a:cs typeface="Arial" panose="020B0604020202020204" pitchFamily="34" charset="0"/>
              </a:rPr>
              <a:t>СССР, ООН).</a:t>
            </a:r>
            <a:endParaRPr lang="cs-CZ" sz="20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5103591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21BC8AB-B6D1-2D3D-B8A0-24B992777428}"/>
              </a:ext>
            </a:extLst>
          </p:cNvPr>
          <p:cNvSpPr txBox="1"/>
          <p:nvPr/>
        </p:nvSpPr>
        <p:spPr>
          <a:xfrm>
            <a:off x="390698" y="554182"/>
            <a:ext cx="11410604" cy="5324535"/>
          </a:xfrm>
          <a:prstGeom prst="rect">
            <a:avLst/>
          </a:prstGeom>
          <a:noFill/>
        </p:spPr>
        <p:txBody>
          <a:bodyPr wrap="square">
            <a:spAutoFit/>
          </a:bodyPr>
          <a:lstStyle/>
          <a:p>
            <a:pPr algn="just"/>
            <a:r>
              <a:rPr lang="ru-RU" sz="2100" b="1" noProof="0" dirty="0">
                <a:latin typeface="Arial" panose="020B0604020202020204" pitchFamily="34" charset="0"/>
                <a:cs typeface="Arial" panose="020B0604020202020204" pitchFamily="34" charset="0"/>
              </a:rPr>
              <a:t>Упражнение 1</a:t>
            </a:r>
          </a:p>
          <a:p>
            <a:pPr marL="457200" indent="-457200" algn="just">
              <a:buAutoNum type="arabicPeriod"/>
            </a:pPr>
            <a:r>
              <a:rPr lang="ru-RU" sz="2100" noProof="0" dirty="0">
                <a:latin typeface="Arial" panose="020B0604020202020204" pitchFamily="34" charset="0"/>
                <a:cs typeface="Arial" panose="020B0604020202020204" pitchFamily="34" charset="0"/>
              </a:rPr>
              <a:t>В (</a:t>
            </a:r>
            <a:r>
              <a:rPr lang="ru-RU" sz="2100" b="1" u="none" strike="noStrike" noProof="0" dirty="0">
                <a:effectLst/>
                <a:latin typeface="Arial" panose="020B0604020202020204" pitchFamily="34" charset="0"/>
                <a:cs typeface="Arial" panose="020B0604020202020204" pitchFamily="34" charset="0"/>
              </a:rPr>
              <a:t>начало</a:t>
            </a:r>
            <a:r>
              <a:rPr lang="ru-RU" sz="2100" noProof="0" dirty="0">
                <a:latin typeface="Arial" panose="020B0604020202020204" pitchFamily="34" charset="0"/>
                <a:cs typeface="Arial" panose="020B0604020202020204" pitchFamily="34" charset="0"/>
              </a:rPr>
              <a:t>) марта было тепло. 2. На (</a:t>
            </a:r>
            <a:r>
              <a:rPr lang="ru-RU" sz="2100" b="1" u="none" strike="noStrike" noProof="0" dirty="0">
                <a:effectLst/>
                <a:latin typeface="Arial" panose="020B0604020202020204" pitchFamily="34" charset="0"/>
                <a:cs typeface="Arial" panose="020B0604020202020204" pitchFamily="34" charset="0"/>
              </a:rPr>
              <a:t>дерево</a:t>
            </a:r>
            <a:r>
              <a:rPr lang="ru-RU" sz="2100" noProof="0" dirty="0">
                <a:latin typeface="Arial" panose="020B0604020202020204" pitchFamily="34" charset="0"/>
                <a:cs typeface="Arial" panose="020B0604020202020204" pitchFamily="34" charset="0"/>
              </a:rPr>
              <a:t>) сидели птицы и пели. 3. К (</a:t>
            </a:r>
            <a:r>
              <a:rPr lang="ru-RU" sz="2100" b="1" u="none" strike="noStrike" noProof="0" dirty="0">
                <a:effectLst/>
                <a:latin typeface="Arial" panose="020B0604020202020204" pitchFamily="34" charset="0"/>
                <a:cs typeface="Arial" panose="020B0604020202020204" pitchFamily="34" charset="0"/>
              </a:rPr>
              <a:t>мясо</a:t>
            </a:r>
            <a:r>
              <a:rPr lang="ru-RU" sz="2100" noProof="0" dirty="0">
                <a:latin typeface="Arial" panose="020B0604020202020204" pitchFamily="34" charset="0"/>
                <a:cs typeface="Arial" panose="020B0604020202020204" pitchFamily="34" charset="0"/>
              </a:rPr>
              <a:t>) мы взяли картошку. 4. В (</a:t>
            </a:r>
            <a:r>
              <a:rPr lang="ru-RU" sz="2100" b="1" u="none" strike="noStrike" noProof="0" dirty="0">
                <a:effectLst/>
                <a:latin typeface="Arial" panose="020B0604020202020204" pitchFamily="34" charset="0"/>
                <a:cs typeface="Arial" panose="020B0604020202020204" pitchFamily="34" charset="0"/>
              </a:rPr>
              <a:t>яблоко</a:t>
            </a:r>
            <a:r>
              <a:rPr lang="ru-RU" sz="2100" noProof="0" dirty="0">
                <a:latin typeface="Arial" panose="020B0604020202020204" pitchFamily="34" charset="0"/>
                <a:cs typeface="Arial" panose="020B0604020202020204" pitchFamily="34" charset="0"/>
              </a:rPr>
              <a:t>) был червяк. 5. У Павла в (</a:t>
            </a:r>
            <a:r>
              <a:rPr lang="ru-RU" sz="2100" b="1" u="none" strike="noStrike" noProof="0" dirty="0">
                <a:effectLst/>
                <a:latin typeface="Arial" panose="020B0604020202020204" pitchFamily="34" charset="0"/>
                <a:cs typeface="Arial" panose="020B0604020202020204" pitchFamily="34" charset="0"/>
              </a:rPr>
              <a:t>ухо</a:t>
            </a:r>
            <a:r>
              <a:rPr lang="ru-RU" sz="2100" noProof="0" dirty="0">
                <a:latin typeface="Arial" panose="020B0604020202020204" pitchFamily="34" charset="0"/>
                <a:cs typeface="Arial" panose="020B0604020202020204" pitchFamily="34" charset="0"/>
              </a:rPr>
              <a:t>) серьга. 6. Мы подходили к (</a:t>
            </a:r>
            <a:r>
              <a:rPr lang="ru-RU" sz="2100" b="1" u="none" strike="noStrike" noProof="0" dirty="0">
                <a:effectLst/>
                <a:latin typeface="Arial" panose="020B0604020202020204" pitchFamily="34" charset="0"/>
                <a:cs typeface="Arial" panose="020B0604020202020204" pitchFamily="34" charset="0"/>
              </a:rPr>
              <a:t>училище</a:t>
            </a:r>
            <a:r>
              <a:rPr lang="ru-RU" sz="2100" noProof="0" dirty="0">
                <a:latin typeface="Arial" panose="020B0604020202020204" pitchFamily="34" charset="0"/>
                <a:cs typeface="Arial" panose="020B0604020202020204" pitchFamily="34" charset="0"/>
              </a:rPr>
              <a:t>). 7. В (</a:t>
            </a:r>
            <a:r>
              <a:rPr lang="ru-RU" sz="2100" b="1" u="none" strike="noStrike" noProof="0" dirty="0">
                <a:effectLst/>
                <a:latin typeface="Arial" panose="020B0604020202020204" pitchFamily="34" charset="0"/>
                <a:cs typeface="Arial" panose="020B0604020202020204" pitchFamily="34" charset="0"/>
              </a:rPr>
              <a:t>ведро</a:t>
            </a:r>
            <a:r>
              <a:rPr lang="ru-RU" sz="2100" noProof="0" dirty="0">
                <a:latin typeface="Arial" panose="020B0604020202020204" pitchFamily="34" charset="0"/>
                <a:cs typeface="Arial" panose="020B0604020202020204" pitchFamily="34" charset="0"/>
              </a:rPr>
              <a:t>) ещё немного воды. 8. У старика был на (</a:t>
            </a:r>
            <a:r>
              <a:rPr lang="ru-RU" sz="2100" b="1" u="none" strike="noStrike" noProof="0" dirty="0">
                <a:effectLst/>
                <a:latin typeface="Arial" panose="020B0604020202020204" pitchFamily="34" charset="0"/>
                <a:cs typeface="Arial" panose="020B0604020202020204" pitchFamily="34" charset="0"/>
              </a:rPr>
              <a:t>плечо</a:t>
            </a:r>
            <a:r>
              <a:rPr lang="ru-RU" sz="2100" noProof="0" dirty="0">
                <a:latin typeface="Arial" panose="020B0604020202020204" pitchFamily="34" charset="0"/>
                <a:cs typeface="Arial" panose="020B0604020202020204" pitchFamily="34" charset="0"/>
              </a:rPr>
              <a:t>) большой шрам. 9. Аня была в (</a:t>
            </a:r>
            <a:r>
              <a:rPr lang="ru-RU" sz="2100" b="1" u="none" strike="noStrike" noProof="0" dirty="0">
                <a:effectLst/>
                <a:latin typeface="Arial" panose="020B0604020202020204" pitchFamily="34" charset="0"/>
                <a:cs typeface="Arial" panose="020B0604020202020204" pitchFamily="34" charset="0"/>
              </a:rPr>
              <a:t>училище</a:t>
            </a:r>
            <a:r>
              <a:rPr lang="ru-RU" sz="2100" noProof="0" dirty="0">
                <a:latin typeface="Arial" panose="020B0604020202020204" pitchFamily="34" charset="0"/>
                <a:cs typeface="Arial" panose="020B0604020202020204" pitchFamily="34" charset="0"/>
              </a:rPr>
              <a:t>). 10. Костюм ей к (</a:t>
            </a:r>
            <a:r>
              <a:rPr lang="ru-RU" sz="2100" b="1" u="none" strike="noStrike" noProof="0" dirty="0">
                <a:effectLst/>
                <a:latin typeface="Arial" panose="020B0604020202020204" pitchFamily="34" charset="0"/>
                <a:cs typeface="Arial" panose="020B0604020202020204" pitchFamily="34" charset="0"/>
              </a:rPr>
              <a:t>лицо</a:t>
            </a:r>
            <a:r>
              <a:rPr lang="ru-RU" sz="2100" noProof="0" dirty="0">
                <a:latin typeface="Arial" panose="020B0604020202020204" pitchFamily="34" charset="0"/>
                <a:cs typeface="Arial" panose="020B0604020202020204" pitchFamily="34" charset="0"/>
              </a:rPr>
              <a:t>). 11. Мы плавали в (</a:t>
            </a:r>
            <a:r>
              <a:rPr lang="ru-RU" sz="2100" b="1" u="none" strike="noStrike" noProof="0" dirty="0">
                <a:effectLst/>
                <a:latin typeface="Arial" panose="020B0604020202020204" pitchFamily="34" charset="0"/>
                <a:cs typeface="Arial" panose="020B0604020202020204" pitchFamily="34" charset="0"/>
              </a:rPr>
              <a:t>озеро</a:t>
            </a:r>
            <a:r>
              <a:rPr lang="ru-RU" sz="2100" noProof="0" dirty="0">
                <a:latin typeface="Arial" panose="020B0604020202020204" pitchFamily="34" charset="0"/>
                <a:cs typeface="Arial" panose="020B0604020202020204" pitchFamily="34" charset="0"/>
              </a:rPr>
              <a:t>) и загорали на (</a:t>
            </a:r>
            <a:r>
              <a:rPr lang="ru-RU" sz="2100" b="1" u="none" strike="noStrike" noProof="0" dirty="0">
                <a:effectLst/>
                <a:latin typeface="Arial" panose="020B0604020202020204" pitchFamily="34" charset="0"/>
                <a:cs typeface="Arial" panose="020B0604020202020204" pitchFamily="34" charset="0"/>
              </a:rPr>
              <a:t>солнце</a:t>
            </a:r>
            <a:r>
              <a:rPr lang="ru-RU" sz="2100" noProof="0" dirty="0">
                <a:latin typeface="Arial" panose="020B0604020202020204" pitchFamily="34" charset="0"/>
                <a:cs typeface="Arial" panose="020B0604020202020204" pitchFamily="34" charset="0"/>
              </a:rPr>
              <a:t>). 12. На (</a:t>
            </a:r>
            <a:r>
              <a:rPr lang="ru-RU" sz="2100" b="1" u="none" strike="noStrike" noProof="0" dirty="0">
                <a:effectLst/>
                <a:latin typeface="Arial" panose="020B0604020202020204" pitchFamily="34" charset="0"/>
                <a:cs typeface="Arial" panose="020B0604020202020204" pitchFamily="34" charset="0"/>
              </a:rPr>
              <a:t>колечко</a:t>
            </a:r>
            <a:r>
              <a:rPr lang="ru-RU" sz="2100" noProof="0" dirty="0">
                <a:latin typeface="Arial" panose="020B0604020202020204" pitchFamily="34" charset="0"/>
                <a:cs typeface="Arial" panose="020B0604020202020204" pitchFamily="34" charset="0"/>
              </a:rPr>
              <a:t>) у Машеньки было красное сердечко. 13. Мне тяжело на (</a:t>
            </a:r>
            <a:r>
              <a:rPr lang="ru-RU" sz="2100" b="1" u="none" strike="noStrike" noProof="0" dirty="0">
                <a:effectLst/>
                <a:latin typeface="Arial" panose="020B0604020202020204" pitchFamily="34" charset="0"/>
                <a:cs typeface="Arial" panose="020B0604020202020204" pitchFamily="34" charset="0"/>
              </a:rPr>
              <a:t>сердце</a:t>
            </a:r>
            <a:r>
              <a:rPr lang="ru-RU" sz="2100" noProof="0" dirty="0">
                <a:latin typeface="Arial" panose="020B0604020202020204" pitchFamily="34" charset="0"/>
                <a:cs typeface="Arial" panose="020B0604020202020204" pitchFamily="34" charset="0"/>
              </a:rPr>
              <a:t>). 14. Летом дети часто купались в (</a:t>
            </a:r>
            <a:r>
              <a:rPr lang="ru-RU" sz="2100" b="1" u="none" strike="noStrike" noProof="0" dirty="0">
                <a:effectLst/>
                <a:latin typeface="Arial" panose="020B0604020202020204" pitchFamily="34" charset="0"/>
                <a:cs typeface="Arial" panose="020B0604020202020204" pitchFamily="34" charset="0"/>
              </a:rPr>
              <a:t>море</a:t>
            </a:r>
            <a:r>
              <a:rPr lang="ru-RU" sz="2100" noProof="0" dirty="0">
                <a:latin typeface="Arial" panose="020B0604020202020204" pitchFamily="34" charset="0"/>
                <a:cs typeface="Arial" panose="020B0604020202020204" pitchFamily="34" charset="0"/>
              </a:rPr>
              <a:t>).</a:t>
            </a:r>
          </a:p>
          <a:p>
            <a:pPr algn="just"/>
            <a:endParaRPr lang="ru-RU" sz="2100" dirty="0">
              <a:latin typeface="Arial" panose="020B0604020202020204" pitchFamily="34" charset="0"/>
              <a:cs typeface="Arial" panose="020B0604020202020204" pitchFamily="34" charset="0"/>
            </a:endParaRPr>
          </a:p>
          <a:p>
            <a:pPr marL="0" marR="0" algn="just">
              <a:spcBef>
                <a:spcPts val="900"/>
              </a:spcBef>
              <a:spcAft>
                <a:spcPts val="1200"/>
              </a:spcAft>
              <a:buNone/>
            </a:pPr>
            <a:r>
              <a:rPr lang="ru-RU" sz="2100" b="1" u="none" strike="noStrike" dirty="0">
                <a:effectLst/>
                <a:latin typeface="Arial" panose="020B0604020202020204" pitchFamily="34" charset="0"/>
                <a:cs typeface="Arial" panose="020B0604020202020204" pitchFamily="34" charset="0"/>
              </a:rPr>
              <a:t>Упражнение 8</a:t>
            </a:r>
            <a:endParaRPr lang="ru-RU" sz="2100" b="0" u="none" strike="noStrike" dirty="0">
              <a:effectLst/>
              <a:latin typeface="Arial" panose="020B0604020202020204" pitchFamily="34" charset="0"/>
              <a:cs typeface="Arial" panose="020B0604020202020204" pitchFamily="34" charset="0"/>
            </a:endParaRPr>
          </a:p>
          <a:p>
            <a:pPr marL="342900" marR="0" lvl="0" indent="-342900" algn="just">
              <a:spcBef>
                <a:spcPts val="900"/>
              </a:spcBef>
              <a:spcAft>
                <a:spcPts val="900"/>
              </a:spcAft>
              <a:buFont typeface="+mj-lt"/>
              <a:buAutoNum type="arabicPeriod"/>
            </a:pPr>
            <a:r>
              <a:rPr lang="ru-RU" sz="2100" b="0" u="none" strike="noStrike" dirty="0">
                <a:effectLst/>
                <a:latin typeface="Arial" panose="020B0604020202020204" pitchFamily="34" charset="0"/>
                <a:cs typeface="Arial" panose="020B0604020202020204" pitchFamily="34" charset="0"/>
              </a:rPr>
              <a:t>Где учился Павел? (училище) 2. Где ты получил визу? (консульство) 3. Где была бабушка? (кладбище) 4. Где работал твой отец? (министерство) 5. Где лежала кошка? (солнце) 6. Где был концерт? (посольство) 7. Где Павел чувствовал боль? (сердце) 8. Где стояла мама? (крыльцо) 9. Где Сашу поцарапала кошка? (лицо) 10. Где был у Миши синяк? (колено) 11. Где вы провели лето? (море) 12. Где лежало письмо? (окно) 13. Где проходило собрание? (здание) 14. Где висело пальто? (кресло)</a:t>
            </a:r>
            <a:endParaRPr lang="ru-RU" sz="21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6357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2C7C0CC-3260-36C7-8EC5-C820A24AF7B5}"/>
              </a:ext>
            </a:extLst>
          </p:cNvPr>
          <p:cNvSpPr txBox="1"/>
          <p:nvPr/>
        </p:nvSpPr>
        <p:spPr>
          <a:xfrm>
            <a:off x="692727" y="994231"/>
            <a:ext cx="9991898" cy="3177793"/>
          </a:xfrm>
          <a:prstGeom prst="rect">
            <a:avLst/>
          </a:prstGeom>
          <a:noFill/>
        </p:spPr>
        <p:txBody>
          <a:bodyPr wrap="square">
            <a:spAutoFit/>
          </a:bodyPr>
          <a:lstStyle/>
          <a:p>
            <a:pPr marL="0" marR="0">
              <a:spcBef>
                <a:spcPts val="900"/>
              </a:spcBef>
              <a:spcAft>
                <a:spcPts val="1200"/>
              </a:spcAft>
              <a:buNone/>
            </a:pPr>
            <a:r>
              <a:rPr lang="ru-RU" sz="2100" b="1" u="none" strike="noStrike" noProof="0">
                <a:effectLst/>
                <a:latin typeface="Arial" panose="020B0604020202020204" pitchFamily="34" charset="0"/>
                <a:cs typeface="Arial" panose="020B0604020202020204" pitchFamily="34" charset="0"/>
              </a:rPr>
              <a:t>Упражнение 9</a:t>
            </a:r>
            <a:endParaRPr lang="ru-RU" sz="2100" b="0" u="none" strike="noStrike" noProof="0">
              <a:effectLst/>
              <a:latin typeface="Arial" panose="020B0604020202020204" pitchFamily="34" charset="0"/>
              <a:cs typeface="Arial" panose="020B0604020202020204" pitchFamily="34" charset="0"/>
            </a:endParaRPr>
          </a:p>
          <a:p>
            <a:pPr marL="342900" marR="0" lvl="0" indent="-342900">
              <a:spcBef>
                <a:spcPts val="900"/>
              </a:spcBef>
              <a:spcAft>
                <a:spcPts val="900"/>
              </a:spcAft>
              <a:buFont typeface="+mj-lt"/>
              <a:buAutoNum type="arabicPeriod"/>
            </a:pPr>
            <a:r>
              <a:rPr lang="ru-RU" sz="2100" b="0" u="none" strike="noStrike" noProof="0" dirty="0">
                <a:effectLst/>
                <a:latin typeface="Arial" panose="020B0604020202020204" pitchFamily="34" charset="0"/>
                <a:cs typeface="Arial" panose="020B0604020202020204" pitchFamily="34" charset="0"/>
              </a:rPr>
              <a:t>есть, хлеб, с, масло — </a:t>
            </a:r>
            <a:r>
              <a:rPr lang="ru-RU" sz="2100" b="1" u="none" strike="noStrike" noProof="0" dirty="0">
                <a:effectLst/>
                <a:latin typeface="Arial" panose="020B0604020202020204" pitchFamily="34" charset="0"/>
                <a:cs typeface="Arial" panose="020B0604020202020204" pitchFamily="34" charset="0"/>
              </a:rPr>
              <a:t>Есть хлеб с маслом.</a:t>
            </a:r>
            <a:r>
              <a:rPr lang="ru-RU" sz="2100" b="0" u="none" strike="noStrike" noProof="0" dirty="0">
                <a:effectLst/>
                <a:latin typeface="Arial" panose="020B0604020202020204" pitchFamily="34" charset="0"/>
                <a:cs typeface="Arial" panose="020B0604020202020204" pitchFamily="34" charset="0"/>
              </a:rPr>
              <a:t> </a:t>
            </a:r>
          </a:p>
          <a:p>
            <a:pPr marL="342900" marR="0" lvl="0" indent="-342900" algn="just">
              <a:spcBef>
                <a:spcPts val="900"/>
              </a:spcBef>
              <a:spcAft>
                <a:spcPts val="900"/>
              </a:spcAft>
              <a:buFont typeface="+mj-lt"/>
              <a:buAutoNum type="arabicPeriod"/>
            </a:pPr>
            <a:r>
              <a:rPr lang="ru-RU" sz="2100" b="0" u="none" strike="noStrike" noProof="0" dirty="0">
                <a:effectLst/>
                <a:latin typeface="Arial" panose="020B0604020202020204" pitchFamily="34" charset="0"/>
                <a:cs typeface="Arial" panose="020B0604020202020204" pitchFamily="34" charset="0"/>
              </a:rPr>
              <a:t>2. ждать, перед, консульство 3. купить, пирожок, с, мясо 4. заниматься, искусство 5. стоять, между, кресло, и, окно 6. мыться, мыло 7. заказать, торт, с, вино 8. смотреть, с, любопытство 9. пить, кофе, с, молоко 10. приехать, в, министерство 11. говорить, о, здание 12. встретиться, около, училище 13. наблюдать, за, солнце 14. гулять, под, облако 15. писать, в, письмо</a:t>
            </a:r>
          </a:p>
        </p:txBody>
      </p:sp>
    </p:spTree>
    <p:extLst>
      <p:ext uri="{BB962C8B-B14F-4D97-AF65-F5344CB8AC3E}">
        <p14:creationId xmlns:p14="http://schemas.microsoft.com/office/powerpoint/2010/main" val="2941128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B6B9C97-8612-32D1-85BC-D3EB9089FD59}"/>
              </a:ext>
            </a:extLst>
          </p:cNvPr>
          <p:cNvSpPr txBox="1"/>
          <p:nvPr/>
        </p:nvSpPr>
        <p:spPr>
          <a:xfrm>
            <a:off x="318655" y="179265"/>
            <a:ext cx="11443854" cy="6032421"/>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11</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Миша пошёл на пляж с книгой? (полотенце) — Нет, с полотенцем.</a:t>
            </a:r>
            <a:r>
              <a:rPr lang="ru-RU" sz="2100" b="0" u="none" strike="noStrike" noProof="0" dirty="0">
                <a:effectLst/>
                <a:latin typeface="+mn-lt"/>
              </a:rPr>
              <a:t> 2. У Саши хлеб с колбасой? (яйцо) 3. Зина купила чашку с вазой? (блюдце) 4. Ты повернулся к нему спиной? (лицо) 5. У бабушки проблемы с ногой? (сердце) 6. Игорь подарил ей браслет с брошкой? (кольцо) 7. Лес находится за рекой? (кладбище) 8. Машенька нарисовала картинку с облаками? (солнце) 9. Вы сидели под крышей? (крыльцо) 10. Кот играл с мячом? (зеркало) 11. Вы пили чай с лимоном? (варенье) 12. Брат приехал с другом? (семейство) 13. Они разговаривали с директором? (руководство) 14. Ты любишь блины с мёдом? (масло) 15. Мы пили кофе с сахаром? (молоко)</a:t>
            </a:r>
          </a:p>
          <a:p>
            <a:pPr marL="0" marR="0" algn="just">
              <a:spcBef>
                <a:spcPts val="900"/>
              </a:spcBef>
              <a:spcAft>
                <a:spcPts val="1200"/>
              </a:spcAft>
              <a:buNone/>
            </a:pPr>
            <a:r>
              <a:rPr lang="ru-RU" sz="2100" b="1" u="none" strike="noStrike" noProof="0" dirty="0">
                <a:effectLst/>
                <a:latin typeface="+mn-lt"/>
              </a:rPr>
              <a:t>Упражнение 12</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В витрине были предметы из (золото) и (серебро). — В витрине были предметы из золота и серебра.</a:t>
            </a:r>
            <a:r>
              <a:rPr lang="ru-RU" sz="2100" b="0" u="none" strike="noStrike" noProof="0" dirty="0">
                <a:effectLst/>
                <a:latin typeface="+mn-lt"/>
              </a:rPr>
              <a:t> 2. Отец ждал тебя перед (училище). 3. Эта блузка Ире очень к (лицо). 4. Газеты писали о новом (лекарство). 5. За (кладбище) поле и лес. 6. На (дерево) не осталось ни одного (яблоко). 7. Нина подошла к (кресло). 8. Ольга не любит пирожки с (мясо). 9. Кот сидел на (крыльцо) и грелся на (солнышко). 10. В (начало) января было холодно. 11. Мы долго гуляли с собакой по (поле). 12. Папа припарковал машину около (здание). 13. Мы читали статью о (государство). 14. Дети с радостью бежали к (море). 15. Учитель говорил о нашем (поведение).</a:t>
            </a:r>
            <a:endParaRPr lang="ru-RU" sz="2100" b="0" u="none" strike="noStrike" noProof="0" dirty="0">
              <a:effectLst/>
              <a:latin typeface="Google Sans"/>
            </a:endParaRPr>
          </a:p>
        </p:txBody>
      </p:sp>
    </p:spTree>
    <p:extLst>
      <p:ext uri="{BB962C8B-B14F-4D97-AF65-F5344CB8AC3E}">
        <p14:creationId xmlns:p14="http://schemas.microsoft.com/office/powerpoint/2010/main" val="7220525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2192EEE-751C-A276-C448-FB0D0F4E4A03}"/>
              </a:ext>
            </a:extLst>
          </p:cNvPr>
          <p:cNvSpPr txBox="1"/>
          <p:nvPr/>
        </p:nvSpPr>
        <p:spPr>
          <a:xfrm>
            <a:off x="526473" y="577772"/>
            <a:ext cx="11000509" cy="5062924"/>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Упражнение 14</a:t>
            </a:r>
            <a:endParaRPr lang="ru-RU" sz="2100" b="0" u="none" strike="noStrike" noProof="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Лекарство лежало на столе. — Все лекарства лежали на столе.</a:t>
            </a:r>
            <a:r>
              <a:rPr lang="ru-RU" sz="2100" b="0" u="none" strike="noStrike" noProof="0" dirty="0">
                <a:effectLst/>
                <a:latin typeface="+mn-lt"/>
              </a:rPr>
              <a:t> 2. Полотенце было новое. 3. Блюдо нам понравилось. 4. Одеяло было тёплое. 5. Блюдце упало и разбилось. 6. Министерство работало. 7. Государство подписало договор. 8. Зеркало висело на стене. 9. Окно было открыто. 10. Письмо пришло утром. 11. Здание строилось быстро. 12. Море было спокойное. 13. Облако плыло по небу. 14. Кресло стояло в углу. 15. Кольцо блестело на солнце.</a:t>
            </a:r>
          </a:p>
          <a:p>
            <a:pPr marL="0" marR="0" algn="just">
              <a:spcBef>
                <a:spcPts val="900"/>
              </a:spcBef>
              <a:spcAft>
                <a:spcPts val="1200"/>
              </a:spcAft>
              <a:buNone/>
            </a:pPr>
            <a:r>
              <a:rPr lang="ru-RU" sz="2100" b="1" u="none" strike="noStrike" noProof="0" dirty="0">
                <a:effectLst/>
                <a:latin typeface="+mn-lt"/>
              </a:rPr>
              <a:t>Упражнение 15</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работать в издательстве — работать в издательствах</a:t>
            </a:r>
            <a:r>
              <a:rPr lang="ru-RU" sz="2100" b="0" u="none" strike="noStrike" noProof="0" dirty="0">
                <a:effectLst/>
                <a:latin typeface="+mn-lt"/>
              </a:rPr>
              <a:t> 2. стучать копытом 3. помогать государству 4. учиться в училище 5. накрыть одеялом 6. адресовать министерству 7. читать о лекарстве 8. владеть богатством 9. поверить доказательству 10. говорить о сокровище 11. отдыхать на море 12. сидеть на кресле 13. подходить к зданию 14. писать в письме 15. любоваться кольцом</a:t>
            </a:r>
          </a:p>
        </p:txBody>
      </p:sp>
    </p:spTree>
    <p:extLst>
      <p:ext uri="{BB962C8B-B14F-4D97-AF65-F5344CB8AC3E}">
        <p14:creationId xmlns:p14="http://schemas.microsoft.com/office/powerpoint/2010/main" val="36745590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C4FB1EB-62FB-B2E5-79AE-AA14DDA6FA78}"/>
              </a:ext>
            </a:extLst>
          </p:cNvPr>
          <p:cNvSpPr txBox="1"/>
          <p:nvPr/>
        </p:nvSpPr>
        <p:spPr>
          <a:xfrm>
            <a:off x="1224742" y="738485"/>
            <a:ext cx="9421090" cy="4239622"/>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16</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Водитель должен соблюдать (правило). — Водитель должен соблюдать правила.</a:t>
            </a:r>
            <a:r>
              <a:rPr lang="ru-RU" sz="2100" b="0" u="none" strike="noStrike" noProof="0" dirty="0">
                <a:effectLst/>
                <a:latin typeface="+mn-lt"/>
              </a:rPr>
              <a:t> 2. Здания (министерство) находятся в центре города. 3. Бабушка положила груши в вазу к (яблоко). 4. На (блюдо) были бутерброды. 5. Никита был в аптеке, но вернулся без (лекарство). 6. Витя учился в двух (училище). 7. Для встречи с ним нет подходящих (обстоятельство). 8. Сестра боится (чудовище), которые появляются в фильмах ужасов. 9. Нашей стране предложило помощь сразу несколько (государство). 10. Отец потерял работу, и семья осталась почти без (средство). 11. Мама купила новые чашки с (блюдце). 12. У вас нет никаких (доказательство). 13. Мы не видим этих (здание). 14. В лесу росло много старых (дерево). 15. Птицы махали своими (крыло).</a:t>
            </a:r>
            <a:endParaRPr lang="ru-RU" sz="2100" b="0" u="none" strike="noStrike" noProof="0" dirty="0">
              <a:effectLst/>
              <a:latin typeface="Google Sans"/>
            </a:endParaRPr>
          </a:p>
        </p:txBody>
      </p:sp>
    </p:spTree>
    <p:extLst>
      <p:ext uri="{BB962C8B-B14F-4D97-AF65-F5344CB8AC3E}">
        <p14:creationId xmlns:p14="http://schemas.microsoft.com/office/powerpoint/2010/main" val="9247197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E63D557-B7AE-E1C5-9A6D-8CDFCA752D83}"/>
              </a:ext>
            </a:extLst>
          </p:cNvPr>
          <p:cNvSpPr txBox="1"/>
          <p:nvPr/>
        </p:nvSpPr>
        <p:spPr>
          <a:xfrm>
            <a:off x="958735" y="870065"/>
            <a:ext cx="9975272" cy="3593291"/>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17</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cs-CZ" sz="2100" b="1" u="none" strike="noStrike" noProof="0" dirty="0">
                <a:effectLst/>
                <a:latin typeface="+mn-lt"/>
              </a:rPr>
              <a:t>Lékař mi předepsal nové léky. </a:t>
            </a:r>
            <a:r>
              <a:rPr lang="cs-CZ" sz="2100" b="0" u="none" strike="noStrike" noProof="0" dirty="0">
                <a:effectLst/>
                <a:latin typeface="+mn-lt"/>
              </a:rPr>
              <a:t>— </a:t>
            </a:r>
            <a:r>
              <a:rPr lang="cs-CZ" sz="2100" b="1" u="none" strike="noStrike" noProof="0" dirty="0" err="1">
                <a:effectLst/>
                <a:latin typeface="+mn-lt"/>
              </a:rPr>
              <a:t>Врач</a:t>
            </a:r>
            <a:r>
              <a:rPr lang="cs-CZ" sz="2100" b="1" u="none" strike="noStrike" noProof="0" dirty="0">
                <a:effectLst/>
                <a:latin typeface="+mn-lt"/>
              </a:rPr>
              <a:t> </a:t>
            </a:r>
            <a:r>
              <a:rPr lang="cs-CZ" sz="2100" b="1" u="none" strike="noStrike" noProof="0" dirty="0" err="1">
                <a:effectLst/>
                <a:latin typeface="+mn-lt"/>
              </a:rPr>
              <a:t>выписал</a:t>
            </a:r>
            <a:r>
              <a:rPr lang="cs-CZ" sz="2100" b="1" u="none" strike="noStrike" noProof="0" dirty="0">
                <a:effectLst/>
                <a:latin typeface="+mn-lt"/>
              </a:rPr>
              <a:t> </a:t>
            </a:r>
            <a:r>
              <a:rPr lang="cs-CZ" sz="2100" b="1" u="none" strike="noStrike" noProof="0" dirty="0" err="1">
                <a:effectLst/>
                <a:latin typeface="+mn-lt"/>
              </a:rPr>
              <a:t>мне</a:t>
            </a:r>
            <a:r>
              <a:rPr lang="cs-CZ" sz="2100" b="1" u="none" strike="noStrike" noProof="0" dirty="0">
                <a:effectLst/>
                <a:latin typeface="+mn-lt"/>
              </a:rPr>
              <a:t> </a:t>
            </a:r>
            <a:r>
              <a:rPr lang="cs-CZ" sz="2100" b="1" u="none" strike="noStrike" noProof="0" dirty="0" err="1">
                <a:effectLst/>
                <a:latin typeface="+mn-lt"/>
              </a:rPr>
              <a:t>новые</a:t>
            </a:r>
            <a:r>
              <a:rPr lang="cs-CZ" sz="2100" b="1" u="none" strike="noStrike" noProof="0" dirty="0">
                <a:effectLst/>
                <a:latin typeface="+mn-lt"/>
              </a:rPr>
              <a:t> </a:t>
            </a:r>
            <a:r>
              <a:rPr lang="cs-CZ" sz="2100" b="1" u="none" strike="noStrike" noProof="0" dirty="0" err="1">
                <a:effectLst/>
                <a:latin typeface="+mn-lt"/>
              </a:rPr>
              <a:t>лекарства</a:t>
            </a:r>
            <a:r>
              <a:rPr lang="cs-CZ" sz="2100" b="1" u="none" strike="noStrike" noProof="0" dirty="0">
                <a:effectLst/>
                <a:latin typeface="+mn-lt"/>
              </a:rPr>
              <a:t>.</a:t>
            </a:r>
            <a:r>
              <a:rPr lang="cs-CZ" sz="2100" b="0" u="none" strike="noStrike" noProof="0" dirty="0">
                <a:effectLst/>
                <a:latin typeface="+mn-lt"/>
              </a:rPr>
              <a:t> 2. Brzy po našem seznámení jsme pozvali Natašu na návštěvu. 3. Z celého srdce vám blahopřejeme k úspěchu. 4. Chodí Pavel do školy, nebo na učiliště? 5. K snídani jsem měl chléb s máslem a vejcem. 6. V koupelně je mýdlo a čisté ručníky. 7. Líbí se mi ten světle modrý šálek s podšálkem. 8. Promiňte, že ruším. 9. Opalovali jsme se na slunci. 10. Vše záleží na okolnostech. 11. Nedaleko od učiliště je park. 12. Tvůj otec pracuje na českém konzulátu v Moskvě? 13. Zajímám se o výtvarné umění. 14. Potkal jsem ji na starém hřbitově. 15. V pokoji byl stůl s křesly. 16. Matka pracovala v různých nakladatelstvích. 17. Takovým důkazům nikdo neuvěří.</a:t>
            </a:r>
            <a:endParaRPr lang="cs-CZ" sz="2100" b="0" u="none" strike="noStrike" noProof="0" dirty="0">
              <a:effectLst/>
              <a:latin typeface="Google Sans"/>
            </a:endParaRPr>
          </a:p>
        </p:txBody>
      </p:sp>
    </p:spTree>
    <p:extLst>
      <p:ext uri="{BB962C8B-B14F-4D97-AF65-F5344CB8AC3E}">
        <p14:creationId xmlns:p14="http://schemas.microsoft.com/office/powerpoint/2010/main" val="2413433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F837639-B5DC-D81C-CCA5-F46D8CF3CC36}"/>
              </a:ext>
            </a:extLst>
          </p:cNvPr>
          <p:cNvSpPr txBox="1"/>
          <p:nvPr/>
        </p:nvSpPr>
        <p:spPr>
          <a:xfrm>
            <a:off x="1246908" y="549191"/>
            <a:ext cx="9603972" cy="5155257"/>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Упражнение 18</a:t>
            </a:r>
          </a:p>
          <a:p>
            <a:pPr marL="0" marR="0" algn="just">
              <a:spcBef>
                <a:spcPts val="900"/>
              </a:spcBef>
              <a:spcAft>
                <a:spcPts val="1200"/>
              </a:spcAft>
              <a:buNone/>
            </a:pPr>
            <a:r>
              <a:rPr lang="ru-RU" sz="2100" b="1" u="none" strike="noStrike" noProof="0" dirty="0">
                <a:effectLst/>
                <a:latin typeface="+mn-lt"/>
              </a:rPr>
              <a:t>Слова для вставки: метро, радио, какао, казино, пальто, барокко, танго, видео, бюро, Брно, фортепьяно, евро, кино, Монако, поло</a:t>
            </a:r>
          </a:p>
          <a:p>
            <a:pPr marL="342900" marR="0" lvl="0" indent="-342900" algn="just">
              <a:spcBef>
                <a:spcPts val="900"/>
              </a:spcBef>
              <a:spcAft>
                <a:spcPts val="900"/>
              </a:spcAft>
              <a:buFont typeface="+mj-lt"/>
              <a:buAutoNum type="arabicPeriod"/>
            </a:pPr>
            <a:r>
              <a:rPr lang="ru-RU" sz="2100" b="0" u="none" strike="noStrike" noProof="0" dirty="0">
                <a:effectLst/>
                <a:latin typeface="+mn-lt"/>
              </a:rPr>
              <a:t>Нина пришла в модном пальто. — </a:t>
            </a:r>
            <a:r>
              <a:rPr lang="ru-RU" sz="2100" b="1" u="none" strike="noStrike" noProof="0" dirty="0">
                <a:effectLst/>
                <a:latin typeface="+mn-lt"/>
              </a:rPr>
              <a:t>Нина пришла в модном пальто.</a:t>
            </a:r>
            <a:r>
              <a:rPr lang="ru-RU" sz="2100" b="0" u="none" strike="noStrike" noProof="0" dirty="0">
                <a:effectLst/>
                <a:latin typeface="+mn-lt"/>
              </a:rPr>
              <a:t> 2. Он тебя ждал на станции ________ „Кропоткинская“. 3. Мы слушали концерт для ________ с оркестром. 4. Андрей побывал в двух чешских городах – в Праге и ________ . 5. Это красивое здание построено в стиле ________ . 6. Павел часто слушает музыку по ________ . 7. Спросите в справочном ________ . 8. Тогда все танцевали в ритме ________ . 9. Вера любит пить ________ . 10. Мы отдыхали на юге Франции, недалеко от ________ . 11. Дедушка – большой любитель итальянского ________ . 12. Хоккейный матч нашей команды со Швецией я записал на ________ . 13. В парижских ________ он по ночам проигрывал большие деньги. 14. У меня осталось только 35 ________ . 15. Брат Веры занимается водным ________ .</a:t>
            </a:r>
            <a:endParaRPr lang="ru-RU" sz="2100" b="0" u="none" strike="noStrike" noProof="0" dirty="0">
              <a:effectLst/>
              <a:latin typeface="Google Sans"/>
            </a:endParaRPr>
          </a:p>
        </p:txBody>
      </p:sp>
    </p:spTree>
    <p:extLst>
      <p:ext uri="{BB962C8B-B14F-4D97-AF65-F5344CB8AC3E}">
        <p14:creationId xmlns:p14="http://schemas.microsoft.com/office/powerpoint/2010/main" val="32658441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49F57BF3-E828-9603-8306-64D642ACCC4D}"/>
              </a:ext>
            </a:extLst>
          </p:cNvPr>
          <p:cNvSpPr txBox="1"/>
          <p:nvPr/>
        </p:nvSpPr>
        <p:spPr>
          <a:xfrm>
            <a:off x="266007" y="252407"/>
            <a:ext cx="11659985" cy="5886227"/>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19</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объяснить проблему </a:t>
            </a:r>
            <a:r>
              <a:rPr lang="ru-RU" sz="2100" b="0" u="none" strike="noStrike" noProof="0" dirty="0">
                <a:effectLst/>
                <a:latin typeface="+mn-lt"/>
              </a:rPr>
              <a:t>— </a:t>
            </a:r>
            <a:r>
              <a:rPr lang="ru-RU" sz="2100" b="1" u="none" strike="noStrike" noProof="0" dirty="0">
                <a:effectLst/>
                <a:latin typeface="+mn-lt"/>
              </a:rPr>
              <a:t>объяснение проблемы</a:t>
            </a:r>
            <a:r>
              <a:rPr lang="ru-RU" sz="2100" b="0" u="none" strike="noStrike" noProof="0" dirty="0">
                <a:effectLst/>
                <a:latin typeface="+mn-lt"/>
              </a:rPr>
              <a:t> 2. повторить правило 3. открыть выставку 4. сообщить информацию 5. изменить программу 6. принять резолюцию 7. освоить ремесло 8. заполнить свидетельство 9. посетить консульство 10. провести исследование</a:t>
            </a:r>
          </a:p>
          <a:p>
            <a:pPr marL="0" marR="0" algn="just">
              <a:spcBef>
                <a:spcPts val="900"/>
              </a:spcBef>
              <a:spcAft>
                <a:spcPts val="1200"/>
              </a:spcAft>
              <a:buNone/>
            </a:pPr>
            <a:r>
              <a:rPr lang="ru-RU" sz="2100" b="1" u="none" strike="noStrike" noProof="0" dirty="0">
                <a:effectLst/>
                <a:latin typeface="+mn-lt"/>
              </a:rPr>
              <a:t>Упражнение 20</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Приглашаю вас на лекцию</a:t>
            </a:r>
            <a:r>
              <a:rPr lang="ru-RU" sz="2100" b="0" u="none" strike="noStrike" noProof="0" dirty="0">
                <a:effectLst/>
                <a:latin typeface="+mn-lt"/>
              </a:rPr>
              <a:t>. — </a:t>
            </a:r>
            <a:r>
              <a:rPr lang="ru-RU" sz="2100" b="1" u="none" strike="noStrike" noProof="0" dirty="0">
                <a:effectLst/>
                <a:latin typeface="+mn-lt"/>
              </a:rPr>
              <a:t>Спасибо за приглашение.</a:t>
            </a:r>
            <a:r>
              <a:rPr lang="ru-RU" sz="2100" b="0" u="none" strike="noStrike" noProof="0" dirty="0">
                <a:effectLst/>
                <a:latin typeface="+mn-lt"/>
              </a:rPr>
              <a:t> 2. Поздравляю вас с днём рождения. 3. Предлагаю вам поехать за город. 4. Обещаю вам прийти на вечер. 5. Предупреждаю вас, что это очень трудно. 6. Сообщаю вам, что контракт подписан. 7. Извиняюсь за опоздание. 8. Объясняю вам новое правило. 9. Напоминаю вам о нашей встрече. 10. Разрешаю вам уйти пораньше.</a:t>
            </a:r>
          </a:p>
          <a:p>
            <a:pPr marL="0" marR="0" algn="just">
              <a:spcBef>
                <a:spcPts val="900"/>
              </a:spcBef>
              <a:spcAft>
                <a:spcPts val="1200"/>
              </a:spcAft>
              <a:buNone/>
            </a:pPr>
            <a:r>
              <a:rPr lang="ru-RU" sz="2100" b="1" u="none" strike="noStrike" noProof="0" dirty="0">
                <a:effectLst/>
                <a:latin typeface="+mn-lt"/>
              </a:rPr>
              <a:t>Упражнение 21</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1" u="none" strike="noStrike" noProof="0" dirty="0">
                <a:effectLst/>
                <a:latin typeface="+mn-lt"/>
              </a:rPr>
              <a:t>чтение: урок ________ </a:t>
            </a:r>
            <a:r>
              <a:rPr lang="ru-RU" sz="2100" b="0" u="none" strike="noStrike" noProof="0" dirty="0">
                <a:effectLst/>
                <a:latin typeface="+mn-lt"/>
              </a:rPr>
              <a:t>— </a:t>
            </a:r>
            <a:r>
              <a:rPr lang="ru-RU" sz="2100" b="1" u="none" strike="noStrike" noProof="0" dirty="0">
                <a:effectLst/>
                <a:latin typeface="+mn-lt"/>
              </a:rPr>
              <a:t>чтение: урок чтения</a:t>
            </a:r>
            <a:r>
              <a:rPr lang="ru-RU" sz="2100" b="0" u="none" strike="noStrike" noProof="0" dirty="0">
                <a:effectLst/>
                <a:latin typeface="+mn-lt"/>
              </a:rPr>
              <a:t> 2. плавание: курсы ________ 3. здание: архитектура ________ 4. помещение: размеры ________ 5. общежитие: адрес ________ 6. рождение: день ________ 7. собрание: время ________ 8. соревнование: правила ________ 9. задание: проверка ________ 10. расписание: изменение ________</a:t>
            </a:r>
            <a:endParaRPr lang="ru-RU" sz="2100" b="0" u="none" strike="noStrike" noProof="0" dirty="0">
              <a:effectLst/>
              <a:latin typeface="Google Sans"/>
            </a:endParaRPr>
          </a:p>
        </p:txBody>
      </p:sp>
    </p:spTree>
    <p:extLst>
      <p:ext uri="{BB962C8B-B14F-4D97-AF65-F5344CB8AC3E}">
        <p14:creationId xmlns:p14="http://schemas.microsoft.com/office/powerpoint/2010/main" val="391859464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DC24D5E4-8182-28D5-263B-EC7FA18BF7CC}"/>
              </a:ext>
            </a:extLst>
          </p:cNvPr>
          <p:cNvSpPr txBox="1"/>
          <p:nvPr/>
        </p:nvSpPr>
        <p:spPr>
          <a:xfrm>
            <a:off x="775854" y="438813"/>
            <a:ext cx="10867506" cy="5640006"/>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Упражнение 22</a:t>
            </a:r>
            <a:endParaRPr lang="ru-RU" sz="2100" b="0" u="none" strike="noStrike" noProof="0">
              <a:effectLst/>
              <a:latin typeface="+mn-lt"/>
            </a:endParaRPr>
          </a:p>
          <a:p>
            <a:pPr marL="0" marR="0" algn="just">
              <a:spcBef>
                <a:spcPts val="900"/>
              </a:spcBef>
              <a:spcAft>
                <a:spcPts val="1200"/>
              </a:spcAft>
              <a:buNone/>
            </a:pPr>
            <a:r>
              <a:rPr lang="ru-RU" sz="2100" b="1" u="none" strike="noStrike" noProof="0" dirty="0">
                <a:effectLst/>
                <a:latin typeface="+mn-lt"/>
              </a:rPr>
              <a:t>Андрей ушёл после заседания? – Нет, перед заседанием. </a:t>
            </a:r>
          </a:p>
          <a:p>
            <a:pPr marL="0" marR="0" algn="just">
              <a:spcBef>
                <a:spcPts val="900"/>
              </a:spcBef>
              <a:spcAft>
                <a:spcPts val="1200"/>
              </a:spcAft>
              <a:buNone/>
            </a:pPr>
            <a:r>
              <a:rPr lang="ru-RU" sz="2100" b="0" u="none" strike="noStrike" noProof="0" dirty="0">
                <a:effectLst/>
                <a:latin typeface="+mn-lt"/>
              </a:rPr>
              <a:t>1. Катя ушла после собрания? 2. Сергей Петрович ушёл после совещания? 3. Галя ушла после соревнования? 4. Володя ушёл после выступления? 5. Наташа ушла после занятия? 6. Оля ушла после свидания? 7. Иван ушёл после мероприятия? 8. Дима ушёл после открытия? 9. Лена ушла после венчания? 10. Саша ушёл после представления?</a:t>
            </a:r>
          </a:p>
          <a:p>
            <a:pPr marL="0" marR="0" algn="just">
              <a:spcBef>
                <a:spcPts val="900"/>
              </a:spcBef>
              <a:spcAft>
                <a:spcPts val="1200"/>
              </a:spcAft>
              <a:buNone/>
            </a:pPr>
            <a:r>
              <a:rPr lang="ru-RU" sz="2100" b="1" u="none" strike="noStrike" noProof="0" dirty="0">
                <a:effectLst/>
                <a:latin typeface="+mn-lt"/>
              </a:rPr>
              <a:t>Упражнение 24</a:t>
            </a:r>
            <a:endParaRPr lang="ru-RU" sz="2100" b="0" u="none" strike="noStrike" noProof="0" dirty="0">
              <a:effectLst/>
              <a:latin typeface="+mn-lt"/>
            </a:endParaRPr>
          </a:p>
          <a:p>
            <a:pPr marL="0" marR="0" algn="just">
              <a:spcBef>
                <a:spcPts val="900"/>
              </a:spcBef>
              <a:spcAft>
                <a:spcPts val="1200"/>
              </a:spcAft>
              <a:buNone/>
            </a:pPr>
            <a:r>
              <a:rPr lang="ru-RU" sz="2100" b="1" u="none" strike="noStrike" noProof="0" dirty="0">
                <a:effectLst/>
                <a:latin typeface="+mn-lt"/>
              </a:rPr>
              <a:t>Как ты относишься к его мнению? – По-моему, в его мнении нет ничего плохого. </a:t>
            </a:r>
          </a:p>
          <a:p>
            <a:pPr marL="0" marR="0" algn="just">
              <a:spcBef>
                <a:spcPts val="900"/>
              </a:spcBef>
              <a:spcAft>
                <a:spcPts val="1200"/>
              </a:spcAft>
              <a:buNone/>
            </a:pPr>
            <a:r>
              <a:rPr lang="ru-RU" sz="2100" b="0" u="none" strike="noStrike" noProof="0" dirty="0">
                <a:effectLst/>
                <a:latin typeface="+mn-lt"/>
              </a:rPr>
              <a:t>1. Как ты относишься к его утверждению? 2. Как ты относишься к его объяснению? 3. Как ты относишься к его требованию? 4. Как ты относишься к его сомнению? 5. Как ты относишься к его условию? 6. Как ты относишься к его выступлению? 7. Как ты относишься к его избранию? 8. Как ты относишься к его несогласию? 9. Как ты относишься к его предложению? 10. Как ты относишься к его решению?</a:t>
            </a:r>
            <a:endParaRPr lang="ru-RU" sz="2100" b="0" u="none" strike="noStrike" noProof="0" dirty="0">
              <a:effectLst/>
              <a:latin typeface="Google Sans"/>
            </a:endParaRPr>
          </a:p>
        </p:txBody>
      </p:sp>
    </p:spTree>
    <p:extLst>
      <p:ext uri="{BB962C8B-B14F-4D97-AF65-F5344CB8AC3E}">
        <p14:creationId xmlns:p14="http://schemas.microsoft.com/office/powerpoint/2010/main" val="6710683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6391219-5B24-D21A-530B-09C45262C6B3}"/>
              </a:ext>
            </a:extLst>
          </p:cNvPr>
          <p:cNvSpPr txBox="1"/>
          <p:nvPr/>
        </p:nvSpPr>
        <p:spPr>
          <a:xfrm>
            <a:off x="673331" y="421134"/>
            <a:ext cx="10845338" cy="5386090"/>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Упражнение 25</a:t>
            </a:r>
            <a:endParaRPr lang="ru-RU" sz="2100" b="0" u="none" strike="noStrike" noProof="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 своём (</a:t>
            </a:r>
            <a:r>
              <a:rPr lang="ru-RU" sz="2100" b="1" u="none" strike="noStrike" noProof="0" dirty="0">
                <a:effectLst/>
                <a:latin typeface="+mn-lt"/>
              </a:rPr>
              <a:t>произведение</a:t>
            </a:r>
            <a:r>
              <a:rPr lang="ru-RU" sz="2100" b="0" u="none" strike="noStrike" noProof="0" dirty="0">
                <a:effectLst/>
                <a:latin typeface="+mn-lt"/>
              </a:rPr>
              <a:t>) автор обращается к молодому (</a:t>
            </a:r>
            <a:r>
              <a:rPr lang="ru-RU" sz="2100" b="1" u="none" strike="noStrike" noProof="0" dirty="0">
                <a:effectLst/>
                <a:latin typeface="+mn-lt"/>
              </a:rPr>
              <a:t>поколение</a:t>
            </a:r>
            <a:r>
              <a:rPr lang="ru-RU" sz="2100" b="0" u="none" strike="noStrike" noProof="0" dirty="0">
                <a:effectLst/>
                <a:latin typeface="+mn-lt"/>
              </a:rPr>
              <a:t>). 2. Борис Антонович рад твоему (</a:t>
            </a:r>
            <a:r>
              <a:rPr lang="ru-RU" sz="2100" b="1" u="none" strike="noStrike" noProof="0" dirty="0">
                <a:effectLst/>
                <a:latin typeface="+mn-lt"/>
              </a:rPr>
              <a:t>участие</a:t>
            </a:r>
            <a:r>
              <a:rPr lang="ru-RU" sz="2100" b="0" u="none" strike="noStrike" noProof="0" dirty="0">
                <a:effectLst/>
                <a:latin typeface="+mn-lt"/>
              </a:rPr>
              <a:t>) в (</a:t>
            </a:r>
            <a:r>
              <a:rPr lang="ru-RU" sz="2100" b="1" u="none" strike="noStrike" noProof="0" dirty="0">
                <a:effectLst/>
                <a:latin typeface="+mn-lt"/>
              </a:rPr>
              <a:t>соревнование</a:t>
            </a:r>
            <a:r>
              <a:rPr lang="ru-RU" sz="2100" b="0" u="none" strike="noStrike" noProof="0" dirty="0">
                <a:effectLst/>
                <a:latin typeface="+mn-lt"/>
              </a:rPr>
              <a:t>). 3. Когда мы подъехали к (</a:t>
            </a:r>
            <a:r>
              <a:rPr lang="ru-RU" sz="2100" b="1" u="none" strike="noStrike" noProof="0" dirty="0">
                <a:effectLst/>
                <a:latin typeface="+mn-lt"/>
              </a:rPr>
              <a:t>здание</a:t>
            </a:r>
            <a:r>
              <a:rPr lang="ru-RU" sz="2100" b="0" u="none" strike="noStrike" noProof="0" dirty="0">
                <a:effectLst/>
                <a:latin typeface="+mn-lt"/>
              </a:rPr>
              <a:t>), в (</a:t>
            </a:r>
            <a:r>
              <a:rPr lang="ru-RU" sz="2100" b="1" u="none" strike="noStrike" noProof="0" dirty="0">
                <a:effectLst/>
                <a:latin typeface="+mn-lt"/>
              </a:rPr>
              <a:t>учреждение</a:t>
            </a:r>
            <a:r>
              <a:rPr lang="ru-RU" sz="2100" b="0" u="none" strike="noStrike" noProof="0" dirty="0">
                <a:effectLst/>
                <a:latin typeface="+mn-lt"/>
              </a:rPr>
              <a:t>) уже не работали. 4. Николай рассказывал о своём (</a:t>
            </a:r>
            <a:r>
              <a:rPr lang="ru-RU" sz="2100" b="1" u="none" strike="noStrike" noProof="0" dirty="0">
                <a:effectLst/>
                <a:latin typeface="+mn-lt"/>
              </a:rPr>
              <a:t>путешествие</a:t>
            </a:r>
            <a:r>
              <a:rPr lang="ru-RU" sz="2100" b="0" u="none" strike="noStrike" noProof="0" dirty="0">
                <a:effectLst/>
                <a:latin typeface="+mn-lt"/>
              </a:rPr>
              <a:t>) по Сибири. 5. Борис участвовал в спортивном (</a:t>
            </a:r>
            <a:r>
              <a:rPr lang="ru-RU" sz="2100" b="1" u="none" strike="noStrike" noProof="0" dirty="0">
                <a:effectLst/>
                <a:latin typeface="+mn-lt"/>
              </a:rPr>
              <a:t>состязание</a:t>
            </a:r>
            <a:r>
              <a:rPr lang="ru-RU" sz="2100" b="0" u="none" strike="noStrike" noProof="0" dirty="0">
                <a:effectLst/>
                <a:latin typeface="+mn-lt"/>
              </a:rPr>
              <a:t>). 6. Надо уделять внимание (</a:t>
            </a:r>
            <a:r>
              <a:rPr lang="ru-RU" sz="2100" b="1" u="none" strike="noStrike" noProof="0" dirty="0">
                <a:effectLst/>
                <a:latin typeface="+mn-lt"/>
              </a:rPr>
              <a:t>произношение</a:t>
            </a:r>
            <a:r>
              <a:rPr lang="ru-RU" sz="2100" b="0" u="none" strike="noStrike" noProof="0" dirty="0">
                <a:effectLst/>
                <a:latin typeface="+mn-lt"/>
              </a:rPr>
              <a:t>) и не допускать ошибок в (</a:t>
            </a:r>
            <a:r>
              <a:rPr lang="ru-RU" sz="2100" b="1" u="none" strike="noStrike" noProof="0" dirty="0">
                <a:effectLst/>
                <a:latin typeface="+mn-lt"/>
              </a:rPr>
              <a:t>ударение</a:t>
            </a:r>
            <a:r>
              <a:rPr lang="ru-RU" sz="2100" b="0" u="none" strike="noStrike" noProof="0" dirty="0">
                <a:effectLst/>
                <a:latin typeface="+mn-lt"/>
              </a:rPr>
              <a:t>). 7. В (</a:t>
            </a:r>
            <a:r>
              <a:rPr lang="ru-RU" sz="2100" b="1" u="none" strike="noStrike" noProof="0" dirty="0">
                <a:effectLst/>
                <a:latin typeface="+mn-lt"/>
              </a:rPr>
              <a:t>поздравление</a:t>
            </a:r>
            <a:r>
              <a:rPr lang="ru-RU" sz="2100" b="0" u="none" strike="noStrike" noProof="0" dirty="0">
                <a:effectLst/>
                <a:latin typeface="+mn-lt"/>
              </a:rPr>
              <a:t>) коллектив писал о своём (</a:t>
            </a:r>
            <a:r>
              <a:rPr lang="ru-RU" sz="2100" b="1" u="none" strike="noStrike" noProof="0" dirty="0">
                <a:effectLst/>
                <a:latin typeface="+mn-lt"/>
              </a:rPr>
              <a:t>уважение</a:t>
            </a:r>
            <a:r>
              <a:rPr lang="ru-RU" sz="2100" b="0" u="none" strike="noStrike" noProof="0" dirty="0">
                <a:effectLst/>
                <a:latin typeface="+mn-lt"/>
              </a:rPr>
              <a:t>) к юбиляру. 8. Я не удивляюсь его (</a:t>
            </a:r>
            <a:r>
              <a:rPr lang="ru-RU" sz="2100" b="1" u="none" strike="noStrike" noProof="0" dirty="0">
                <a:effectLst/>
                <a:latin typeface="+mn-lt"/>
              </a:rPr>
              <a:t>несогласие</a:t>
            </a:r>
            <a:r>
              <a:rPr lang="ru-RU" sz="2100" b="0" u="none" strike="noStrike" noProof="0" dirty="0">
                <a:effectLst/>
                <a:latin typeface="+mn-lt"/>
              </a:rPr>
              <a:t>) с редактором. 9. В этом (</a:t>
            </a:r>
            <a:r>
              <a:rPr lang="ru-RU" sz="2100" b="1" u="none" strike="noStrike" noProof="0" dirty="0">
                <a:effectLst/>
                <a:latin typeface="+mn-lt"/>
              </a:rPr>
              <a:t>здание</a:t>
            </a:r>
            <a:r>
              <a:rPr lang="ru-RU" sz="2100" b="0" u="none" strike="noStrike" noProof="0" dirty="0">
                <a:effectLst/>
                <a:latin typeface="+mn-lt"/>
              </a:rPr>
              <a:t>) открылась новая выставка. 10. Дети с радостью готовились к новому (</a:t>
            </a:r>
            <a:r>
              <a:rPr lang="ru-RU" sz="2100" b="1" u="none" strike="noStrike" noProof="0" dirty="0">
                <a:effectLst/>
                <a:latin typeface="+mn-lt"/>
              </a:rPr>
              <a:t>выступление</a:t>
            </a:r>
            <a:r>
              <a:rPr lang="ru-RU" sz="2100" b="0" u="none" strike="noStrike" noProof="0" dirty="0">
                <a:effectLst/>
                <a:latin typeface="+mn-lt"/>
              </a:rPr>
              <a:t>).</a:t>
            </a:r>
          </a:p>
          <a:p>
            <a:pPr marL="0" marR="0" algn="just">
              <a:spcBef>
                <a:spcPts val="900"/>
              </a:spcBef>
              <a:spcAft>
                <a:spcPts val="1200"/>
              </a:spcAft>
              <a:buNone/>
            </a:pPr>
            <a:r>
              <a:rPr lang="ru-RU" sz="2100" b="1" u="none" strike="noStrike" noProof="0" dirty="0">
                <a:effectLst/>
                <a:latin typeface="+mn-lt"/>
              </a:rPr>
              <a:t>Упражнение 26</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перед (</a:t>
            </a:r>
            <a:r>
              <a:rPr lang="ru-RU" sz="2100" b="1" u="none" strike="noStrike" noProof="0" dirty="0">
                <a:effectLst/>
                <a:latin typeface="+mn-lt"/>
              </a:rPr>
              <a:t>открытие</a:t>
            </a:r>
            <a:r>
              <a:rPr lang="ru-RU" sz="2100" b="0" u="none" strike="noStrike" noProof="0" dirty="0">
                <a:effectLst/>
                <a:latin typeface="+mn-lt"/>
              </a:rPr>
              <a:t>) выставки 2. после (</a:t>
            </a:r>
            <a:r>
              <a:rPr lang="ru-RU" sz="2100" b="1" u="none" strike="noStrike" noProof="0" dirty="0">
                <a:effectLst/>
                <a:latin typeface="+mn-lt"/>
              </a:rPr>
              <a:t>закрытие</a:t>
            </a:r>
            <a:r>
              <a:rPr lang="ru-RU" sz="2100" b="0" u="none" strike="noStrike" noProof="0" dirty="0">
                <a:effectLst/>
                <a:latin typeface="+mn-lt"/>
              </a:rPr>
              <a:t>) фестиваля 3. при (</a:t>
            </a:r>
            <a:r>
              <a:rPr lang="ru-RU" sz="2100" b="1" u="none" strike="noStrike" noProof="0" dirty="0">
                <a:effectLst/>
                <a:latin typeface="+mn-lt"/>
              </a:rPr>
              <a:t>посещение</a:t>
            </a:r>
            <a:r>
              <a:rPr lang="ru-RU" sz="2100" b="0" u="none" strike="noStrike" noProof="0" dirty="0">
                <a:effectLst/>
                <a:latin typeface="+mn-lt"/>
              </a:rPr>
              <a:t>) города 4. подойти к (</a:t>
            </a:r>
            <a:r>
              <a:rPr lang="ru-RU" sz="2100" b="1" u="none" strike="noStrike" noProof="0" dirty="0">
                <a:effectLst/>
                <a:latin typeface="+mn-lt"/>
              </a:rPr>
              <a:t>здание</a:t>
            </a:r>
            <a:r>
              <a:rPr lang="ru-RU" sz="2100" b="0" u="none" strike="noStrike" noProof="0" dirty="0">
                <a:effectLst/>
                <a:latin typeface="+mn-lt"/>
              </a:rPr>
              <a:t>) 5. увлекаться (</a:t>
            </a:r>
            <a:r>
              <a:rPr lang="ru-RU" sz="2100" b="1" u="none" strike="noStrike" noProof="0" dirty="0">
                <a:effectLst/>
                <a:latin typeface="+mn-lt"/>
              </a:rPr>
              <a:t>чтение</a:t>
            </a:r>
            <a:r>
              <a:rPr lang="ru-RU" sz="2100" b="0" u="none" strike="noStrike" noProof="0" dirty="0">
                <a:effectLst/>
                <a:latin typeface="+mn-lt"/>
              </a:rPr>
              <a:t>) 6. находиться в (</a:t>
            </a:r>
            <a:r>
              <a:rPr lang="ru-RU" sz="2100" b="1" u="none" strike="noStrike" noProof="0" dirty="0">
                <a:effectLst/>
                <a:latin typeface="+mn-lt"/>
              </a:rPr>
              <a:t>помещение</a:t>
            </a:r>
            <a:r>
              <a:rPr lang="ru-RU" sz="2100" b="0" u="none" strike="noStrike" noProof="0" dirty="0">
                <a:effectLst/>
                <a:latin typeface="+mn-lt"/>
              </a:rPr>
              <a:t>) 7. готовиться к (</a:t>
            </a:r>
            <a:r>
              <a:rPr lang="ru-RU" sz="2100" b="1" u="none" strike="noStrike" noProof="0" dirty="0">
                <a:effectLst/>
                <a:latin typeface="+mn-lt"/>
              </a:rPr>
              <a:t>выступление</a:t>
            </a:r>
            <a:r>
              <a:rPr lang="ru-RU" sz="2100" b="0" u="none" strike="noStrike" noProof="0" dirty="0">
                <a:effectLst/>
                <a:latin typeface="+mn-lt"/>
              </a:rPr>
              <a:t>) 8. стоять перед (</a:t>
            </a:r>
            <a:r>
              <a:rPr lang="ru-RU" sz="2100" b="1" u="none" strike="noStrike" noProof="0" dirty="0">
                <a:effectLst/>
                <a:latin typeface="+mn-lt"/>
              </a:rPr>
              <a:t>общежитие</a:t>
            </a:r>
            <a:r>
              <a:rPr lang="ru-RU" sz="2100" b="0" u="none" strike="noStrike" noProof="0" dirty="0">
                <a:effectLst/>
                <a:latin typeface="+mn-lt"/>
              </a:rPr>
              <a:t>) 9. ждать (</a:t>
            </a:r>
            <a:r>
              <a:rPr lang="ru-RU" sz="2100" b="1" u="none" strike="noStrike" noProof="0" dirty="0">
                <a:effectLst/>
                <a:latin typeface="+mn-lt"/>
              </a:rPr>
              <a:t>объяснение</a:t>
            </a:r>
            <a:r>
              <a:rPr lang="ru-RU" sz="2100" b="0" u="none" strike="noStrike" noProof="0" dirty="0">
                <a:effectLst/>
                <a:latin typeface="+mn-lt"/>
              </a:rPr>
              <a:t>) 10. верить (</a:t>
            </a:r>
            <a:r>
              <a:rPr lang="ru-RU" sz="2100" b="1" u="none" strike="noStrike" noProof="0" dirty="0">
                <a:effectLst/>
                <a:latin typeface="+mn-lt"/>
              </a:rPr>
              <a:t>обещание</a:t>
            </a:r>
            <a:r>
              <a:rPr lang="ru-RU" sz="2100" b="0" u="none" strike="noStrike" noProof="0" dirty="0">
                <a:effectLst/>
                <a:latin typeface="+mn-lt"/>
              </a:rPr>
              <a:t>) 11. заниматься (</a:t>
            </a:r>
            <a:r>
              <a:rPr lang="ru-RU" sz="2100" b="1" u="none" strike="noStrike" noProof="0" dirty="0">
                <a:effectLst/>
                <a:latin typeface="+mn-lt"/>
              </a:rPr>
              <a:t>плавание</a:t>
            </a:r>
            <a:r>
              <a:rPr lang="ru-RU" sz="2100" b="0" u="none" strike="noStrike" noProof="0" dirty="0">
                <a:effectLst/>
                <a:latin typeface="+mn-lt"/>
              </a:rPr>
              <a:t>) 12. уйти без (</a:t>
            </a:r>
            <a:r>
              <a:rPr lang="ru-RU" sz="2100" b="1" u="none" strike="noStrike" noProof="0" dirty="0">
                <a:effectLst/>
                <a:latin typeface="+mn-lt"/>
              </a:rPr>
              <a:t>извинение</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2764911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DA25D77-EA2B-109C-F9E7-EE637C00BC7D}"/>
              </a:ext>
            </a:extLst>
          </p:cNvPr>
          <p:cNvSpPr txBox="1"/>
          <p:nvPr/>
        </p:nvSpPr>
        <p:spPr>
          <a:xfrm>
            <a:off x="742603" y="811627"/>
            <a:ext cx="10540538" cy="4885953"/>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27</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Завтра у Иры день </a:t>
            </a:r>
            <a:r>
              <a:rPr lang="ru-RU" sz="2100" b="0" u="none" strike="noStrike" noProof="0" dirty="0" err="1">
                <a:effectLst/>
                <a:latin typeface="+mn-lt"/>
              </a:rPr>
              <a:t>рождени</a:t>
            </a:r>
            <a:r>
              <a:rPr lang="ru-RU" sz="2100" b="0" u="none" strike="noStrike" noProof="0" dirty="0">
                <a:effectLst/>
                <a:latin typeface="+mn-lt"/>
              </a:rPr>
              <a:t>____. 2. Директор обратился к юбиляру с </a:t>
            </a:r>
            <a:r>
              <a:rPr lang="ru-RU" sz="2100" b="0" u="none" strike="noStrike" noProof="0" dirty="0" err="1">
                <a:effectLst/>
                <a:latin typeface="+mn-lt"/>
              </a:rPr>
              <a:t>поздравлени</a:t>
            </a:r>
            <a:r>
              <a:rPr lang="ru-RU" sz="2100" b="0" u="none" strike="noStrike" noProof="0" dirty="0">
                <a:effectLst/>
                <a:latin typeface="+mn-lt"/>
              </a:rPr>
              <a:t>____. 3. К </a:t>
            </a:r>
            <a:r>
              <a:rPr lang="ru-RU" sz="2100" b="0" u="none" strike="noStrike" noProof="0" dirty="0" err="1">
                <a:effectLst/>
                <a:latin typeface="+mn-lt"/>
              </a:rPr>
              <a:t>сожалени</a:t>
            </a:r>
            <a:r>
              <a:rPr lang="ru-RU" sz="2100" b="0" u="none" strike="noStrike" noProof="0" dirty="0">
                <a:effectLst/>
                <a:latin typeface="+mn-lt"/>
              </a:rPr>
              <a:t>____, нам пора уходить. 4. Все относились к Анне Павловне с </a:t>
            </a:r>
            <a:r>
              <a:rPr lang="ru-RU" sz="2100" b="0" u="none" strike="noStrike" noProof="0" dirty="0" err="1">
                <a:effectLst/>
                <a:latin typeface="+mn-lt"/>
              </a:rPr>
              <a:t>уважени</a:t>
            </a:r>
            <a:r>
              <a:rPr lang="ru-RU" sz="2100" b="0" u="none" strike="noStrike" noProof="0" dirty="0">
                <a:effectLst/>
                <a:latin typeface="+mn-lt"/>
              </a:rPr>
              <a:t>____. 5. По моему </a:t>
            </a:r>
            <a:r>
              <a:rPr lang="ru-RU" sz="2100" b="0" u="none" strike="noStrike" noProof="0" dirty="0" err="1">
                <a:effectLst/>
                <a:latin typeface="+mn-lt"/>
              </a:rPr>
              <a:t>мнени</a:t>
            </a:r>
            <a:r>
              <a:rPr lang="ru-RU" sz="2100" b="0" u="none" strike="noStrike" noProof="0" dirty="0">
                <a:effectLst/>
                <a:latin typeface="+mn-lt"/>
              </a:rPr>
              <a:t>____, он прав. 6. Прошу </a:t>
            </a:r>
            <a:r>
              <a:rPr lang="ru-RU" sz="2100" b="0" u="none" strike="noStrike" noProof="0" dirty="0" err="1">
                <a:effectLst/>
                <a:latin typeface="+mn-lt"/>
              </a:rPr>
              <a:t>извинени</a:t>
            </a:r>
            <a:r>
              <a:rPr lang="ru-RU" sz="2100" b="0" u="none" strike="noStrike" noProof="0" dirty="0">
                <a:effectLst/>
                <a:latin typeface="+mn-lt"/>
              </a:rPr>
              <a:t>____ за </a:t>
            </a:r>
            <a:r>
              <a:rPr lang="ru-RU" sz="2100" b="0" u="none" strike="noStrike" noProof="0" dirty="0" err="1">
                <a:effectLst/>
                <a:latin typeface="+mn-lt"/>
              </a:rPr>
              <a:t>опоздани</a:t>
            </a:r>
            <a:r>
              <a:rPr lang="ru-RU" sz="2100" b="0" u="none" strike="noStrike" noProof="0" dirty="0">
                <a:effectLst/>
                <a:latin typeface="+mn-lt"/>
              </a:rPr>
              <a:t>____, я задержался на работе. 7. Вы устроились в гостинице или в </a:t>
            </a:r>
            <a:r>
              <a:rPr lang="ru-RU" sz="2100" b="0" u="none" strike="noStrike" noProof="0" dirty="0" err="1">
                <a:effectLst/>
                <a:latin typeface="+mn-lt"/>
              </a:rPr>
              <a:t>общежити</a:t>
            </a:r>
            <a:r>
              <a:rPr lang="ru-RU" sz="2100" b="0" u="none" strike="noStrike" noProof="0" dirty="0">
                <a:effectLst/>
                <a:latin typeface="+mn-lt"/>
              </a:rPr>
              <a:t>____? 8. Разрешите высказать нашу точку </a:t>
            </a:r>
            <a:r>
              <a:rPr lang="ru-RU" sz="2100" b="0" u="none" strike="noStrike" noProof="0" dirty="0" err="1">
                <a:effectLst/>
                <a:latin typeface="+mn-lt"/>
              </a:rPr>
              <a:t>зрени</a:t>
            </a:r>
            <a:r>
              <a:rPr lang="ru-RU" sz="2100" b="0" u="none" strike="noStrike" noProof="0" dirty="0">
                <a:effectLst/>
                <a:latin typeface="+mn-lt"/>
              </a:rPr>
              <a:t>____. 9. Он не верил нашему </a:t>
            </a:r>
            <a:r>
              <a:rPr lang="ru-RU" sz="2100" b="0" u="none" strike="noStrike" noProof="0" dirty="0" err="1">
                <a:effectLst/>
                <a:latin typeface="+mn-lt"/>
              </a:rPr>
              <a:t>обещани</a:t>
            </a:r>
            <a:r>
              <a:rPr lang="ru-RU" sz="2100" b="0" u="none" strike="noStrike" noProof="0" dirty="0">
                <a:effectLst/>
                <a:latin typeface="+mn-lt"/>
              </a:rPr>
              <a:t>____. 10. Я позвоню вам после </a:t>
            </a:r>
            <a:r>
              <a:rPr lang="ru-RU" sz="2100" b="0" u="none" strike="noStrike" noProof="0" dirty="0" err="1">
                <a:effectLst/>
                <a:latin typeface="+mn-lt"/>
              </a:rPr>
              <a:t>заседани</a:t>
            </a:r>
            <a:r>
              <a:rPr lang="ru-RU" sz="2100" b="0" u="none" strike="noStrike" noProof="0" dirty="0">
                <a:effectLst/>
                <a:latin typeface="+mn-lt"/>
              </a:rPr>
              <a:t>____. 11. Больной был в тяжёлом </a:t>
            </a:r>
            <a:r>
              <a:rPr lang="ru-RU" sz="2100" b="0" u="none" strike="noStrike" noProof="0" dirty="0" err="1">
                <a:effectLst/>
                <a:latin typeface="+mn-lt"/>
              </a:rPr>
              <a:t>состояни</a:t>
            </a:r>
            <a:r>
              <a:rPr lang="ru-RU" sz="2100" b="0" u="none" strike="noStrike" noProof="0" dirty="0">
                <a:effectLst/>
                <a:latin typeface="+mn-lt"/>
              </a:rPr>
              <a:t>____. 12. Пришли все, за </a:t>
            </a:r>
            <a:r>
              <a:rPr lang="ru-RU" sz="2100" b="0" u="none" strike="noStrike" noProof="0" dirty="0" err="1">
                <a:effectLst/>
                <a:latin typeface="+mn-lt"/>
              </a:rPr>
              <a:t>исключени</a:t>
            </a:r>
            <a:r>
              <a:rPr lang="ru-RU" sz="2100" b="0" u="none" strike="noStrike" noProof="0" dirty="0">
                <a:effectLst/>
                <a:latin typeface="+mn-lt"/>
              </a:rPr>
              <a:t>____ инженера Петрова. 13. В </a:t>
            </a:r>
            <a:r>
              <a:rPr lang="ru-RU" sz="2100" b="0" u="none" strike="noStrike" noProof="0" dirty="0" err="1">
                <a:effectLst/>
                <a:latin typeface="+mn-lt"/>
              </a:rPr>
              <a:t>присутстви</a:t>
            </a:r>
            <a:r>
              <a:rPr lang="ru-RU" sz="2100" b="0" u="none" strike="noStrike" noProof="0" dirty="0">
                <a:effectLst/>
                <a:latin typeface="+mn-lt"/>
              </a:rPr>
              <a:t>____ отца она никогда не курила. 14. Я с </a:t>
            </a:r>
            <a:r>
              <a:rPr lang="ru-RU" sz="2100" b="0" u="none" strike="noStrike" noProof="0" dirty="0" err="1">
                <a:effectLst/>
                <a:latin typeface="+mn-lt"/>
              </a:rPr>
              <a:t>нетерпени</a:t>
            </a:r>
            <a:r>
              <a:rPr lang="ru-RU" sz="2100" b="0" u="none" strike="noStrike" noProof="0" dirty="0">
                <a:effectLst/>
                <a:latin typeface="+mn-lt"/>
              </a:rPr>
              <a:t>____ ждал твоего приезда. 15. </a:t>
            </a:r>
            <a:r>
              <a:rPr lang="ru-RU" sz="2100" b="0" u="none" strike="noStrike" noProof="0" dirty="0" err="1">
                <a:effectLst/>
                <a:latin typeface="+mn-lt"/>
              </a:rPr>
              <a:t>Поняти</a:t>
            </a:r>
            <a:r>
              <a:rPr lang="ru-RU" sz="2100" b="0" u="none" strike="noStrike" noProof="0" dirty="0">
                <a:effectLst/>
                <a:latin typeface="+mn-lt"/>
              </a:rPr>
              <a:t>____ не имею, кто это. 16. Наташа выступила на </a:t>
            </a:r>
            <a:r>
              <a:rPr lang="ru-RU" sz="2100" b="0" u="none" strike="noStrike" noProof="0" dirty="0" err="1">
                <a:effectLst/>
                <a:latin typeface="+mn-lt"/>
              </a:rPr>
              <a:t>собрани</a:t>
            </a:r>
            <a:r>
              <a:rPr lang="ru-RU" sz="2100" b="0" u="none" strike="noStrike" noProof="0" dirty="0">
                <a:effectLst/>
                <a:latin typeface="+mn-lt"/>
              </a:rPr>
              <a:t>____ с интересным </a:t>
            </a:r>
            <a:r>
              <a:rPr lang="ru-RU" sz="2100" b="0" u="none" strike="noStrike" noProof="0" dirty="0" err="1">
                <a:effectLst/>
                <a:latin typeface="+mn-lt"/>
              </a:rPr>
              <a:t>предложени</a:t>
            </a:r>
            <a:r>
              <a:rPr lang="ru-RU" sz="2100" b="0" u="none" strike="noStrike" noProof="0" dirty="0">
                <a:effectLst/>
                <a:latin typeface="+mn-lt"/>
              </a:rPr>
              <a:t>____. 17. В горы поедем при </a:t>
            </a:r>
            <a:r>
              <a:rPr lang="ru-RU" sz="2100" b="0" u="none" strike="noStrike" noProof="0" dirty="0" err="1">
                <a:effectLst/>
                <a:latin typeface="+mn-lt"/>
              </a:rPr>
              <a:t>услови</a:t>
            </a:r>
            <a:r>
              <a:rPr lang="ru-RU" sz="2100" b="0" u="none" strike="noStrike" noProof="0" dirty="0">
                <a:effectLst/>
                <a:latin typeface="+mn-lt"/>
              </a:rPr>
              <a:t>____, что будет хорошая погода. 18. Мы можем это сделать в </a:t>
            </a:r>
            <a:r>
              <a:rPr lang="ru-RU" sz="2100" b="0" u="none" strike="noStrike" noProof="0" dirty="0" err="1">
                <a:effectLst/>
                <a:latin typeface="+mn-lt"/>
              </a:rPr>
              <a:t>течени</a:t>
            </a:r>
            <a:r>
              <a:rPr lang="ru-RU" sz="2100" b="0" u="none" strike="noStrike" noProof="0" dirty="0">
                <a:effectLst/>
                <a:latin typeface="+mn-lt"/>
              </a:rPr>
              <a:t>____ двух недель. 19. В этом </a:t>
            </a:r>
            <a:r>
              <a:rPr lang="ru-RU" sz="2100" b="0" u="none" strike="noStrike" noProof="0" dirty="0" err="1">
                <a:effectLst/>
                <a:latin typeface="+mn-lt"/>
              </a:rPr>
              <a:t>отношени</a:t>
            </a:r>
            <a:r>
              <a:rPr lang="ru-RU" sz="2100" b="0" u="none" strike="noStrike" noProof="0" dirty="0">
                <a:effectLst/>
                <a:latin typeface="+mn-lt"/>
              </a:rPr>
              <a:t>____ я с вами согласен. 20. В отличи____ от других, он поступил правильно. 21. Борис Антонович относился к такому </a:t>
            </a:r>
            <a:r>
              <a:rPr lang="ru-RU" sz="2100" b="0" u="none" strike="noStrike" noProof="0" dirty="0" err="1">
                <a:effectLst/>
                <a:latin typeface="+mn-lt"/>
              </a:rPr>
              <a:t>утверждени</a:t>
            </a:r>
            <a:r>
              <a:rPr lang="ru-RU" sz="2100" b="0" u="none" strike="noStrike" noProof="0" dirty="0">
                <a:effectLst/>
                <a:latin typeface="+mn-lt"/>
              </a:rPr>
              <a:t>____ с </a:t>
            </a:r>
            <a:r>
              <a:rPr lang="ru-RU" sz="2100" b="0" u="none" strike="noStrike" noProof="0" dirty="0" err="1">
                <a:effectLst/>
                <a:latin typeface="+mn-lt"/>
              </a:rPr>
              <a:t>недовери</a:t>
            </a:r>
            <a:r>
              <a:rPr lang="ru-RU" sz="2100" b="0" u="none" strike="noStrike" noProof="0" dirty="0">
                <a:effectLst/>
                <a:latin typeface="+mn-lt"/>
              </a:rPr>
              <a:t>____.</a:t>
            </a:r>
            <a:endParaRPr lang="ru-RU" sz="2100" b="0" u="none" strike="noStrike" noProof="0" dirty="0">
              <a:effectLst/>
              <a:latin typeface="Google Sans"/>
            </a:endParaRPr>
          </a:p>
        </p:txBody>
      </p:sp>
    </p:spTree>
    <p:extLst>
      <p:ext uri="{BB962C8B-B14F-4D97-AF65-F5344CB8AC3E}">
        <p14:creationId xmlns:p14="http://schemas.microsoft.com/office/powerpoint/2010/main" val="27144997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EC8B56FA-7E7F-F860-7D01-A5C90E5E4185}"/>
              </a:ext>
            </a:extLst>
          </p:cNvPr>
          <p:cNvSpPr txBox="1"/>
          <p:nvPr/>
        </p:nvSpPr>
        <p:spPr>
          <a:xfrm>
            <a:off x="396240" y="1034675"/>
            <a:ext cx="11399520" cy="4239622"/>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28</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здание: старые ________ , архитектура старых ________ 2. событие: политические ________ , следить за политическими ________ 3. упражнение: грамматические ________ , сборник грамматических ________ 4. ударение: правильные ________ , читать с правильными ________ 5. занятие: школьные ________ , готовиться к школьным ________ 6. общежитие: студенческие ________ , жить в студенческих ________ 7. поколение: разные ________ , мнения разных ________ 8. мнение: спорные ________ , отношение к спорным ________ 9. помещение: новые ________ , работать в новых ________ 10. условие: хорошие ________ , привыкнуть к хорошим ________ 11. собрание: родительские ________ , выступать на родительских ________ 12. изменение: большие ________ , эпоха больших ________ 13. объяснение: точные ________ , давать точные ________ 14. задание: сложные ________ , справляться со сложными ________</a:t>
            </a:r>
          </a:p>
        </p:txBody>
      </p:sp>
    </p:spTree>
    <p:extLst>
      <p:ext uri="{BB962C8B-B14F-4D97-AF65-F5344CB8AC3E}">
        <p14:creationId xmlns:p14="http://schemas.microsoft.com/office/powerpoint/2010/main" val="4702865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113320A-610A-28CC-6EAA-1A306E7C1C19}"/>
              </a:ext>
            </a:extLst>
          </p:cNvPr>
          <p:cNvSpPr txBox="1"/>
          <p:nvPr/>
        </p:nvSpPr>
        <p:spPr>
          <a:xfrm>
            <a:off x="969818" y="1411518"/>
            <a:ext cx="10252364" cy="3270126"/>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Упражнение 29</a:t>
            </a:r>
            <a:endParaRPr lang="ru-RU" sz="2100" b="0" u="none" strike="noStrike" noProof="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Мне нравятся (</a:t>
            </a:r>
            <a:r>
              <a:rPr lang="ru-RU" sz="2100" b="1" u="none" strike="noStrike" noProof="0" dirty="0">
                <a:effectLst/>
                <a:latin typeface="+mn-lt"/>
              </a:rPr>
              <a:t>произведение</a:t>
            </a:r>
            <a:r>
              <a:rPr lang="ru-RU" sz="2100" b="0" u="none" strike="noStrike" noProof="0" dirty="0">
                <a:effectLst/>
                <a:latin typeface="+mn-lt"/>
              </a:rPr>
              <a:t>) этого писателя. 2. В городе выросло много новых (</a:t>
            </a:r>
            <a:r>
              <a:rPr lang="ru-RU" sz="2100" b="1" u="none" strike="noStrike" noProof="0" dirty="0">
                <a:effectLst/>
                <a:latin typeface="+mn-lt"/>
              </a:rPr>
              <a:t>здание</a:t>
            </a:r>
            <a:r>
              <a:rPr lang="ru-RU" sz="2100" b="0" u="none" strike="noStrike" noProof="0" dirty="0">
                <a:effectLst/>
                <a:latin typeface="+mn-lt"/>
              </a:rPr>
              <a:t>). 3. Во всех (</a:t>
            </a:r>
            <a:r>
              <a:rPr lang="ru-RU" sz="2100" b="1" u="none" strike="noStrike" noProof="0" dirty="0">
                <a:effectLst/>
                <a:latin typeface="+mn-lt"/>
              </a:rPr>
              <a:t>помещение</a:t>
            </a:r>
            <a:r>
              <a:rPr lang="ru-RU" sz="2100" b="0" u="none" strike="noStrike" noProof="0" dirty="0">
                <a:effectLst/>
                <a:latin typeface="+mn-lt"/>
              </a:rPr>
              <a:t>) были картины. 4. Нет никаких (</a:t>
            </a:r>
            <a:r>
              <a:rPr lang="ru-RU" sz="2100" b="1" u="none" strike="noStrike" noProof="0" dirty="0">
                <a:effectLst/>
                <a:latin typeface="+mn-lt"/>
              </a:rPr>
              <a:t>сомнение</a:t>
            </a:r>
            <a:r>
              <a:rPr lang="ru-RU" sz="2100" b="0" u="none" strike="noStrike" noProof="0" dirty="0">
                <a:effectLst/>
                <a:latin typeface="+mn-lt"/>
              </a:rPr>
              <a:t>) в том, что он прав. 5. Иван Сергеевич рассказывал о новых (</a:t>
            </a:r>
            <a:r>
              <a:rPr lang="ru-RU" sz="2100" b="1" u="none" strike="noStrike" noProof="0" dirty="0">
                <a:effectLst/>
                <a:latin typeface="+mn-lt"/>
              </a:rPr>
              <a:t>событие</a:t>
            </a:r>
            <a:r>
              <a:rPr lang="ru-RU" sz="2100" b="0" u="none" strike="noStrike" noProof="0" dirty="0">
                <a:effectLst/>
                <a:latin typeface="+mn-lt"/>
              </a:rPr>
              <a:t>). 6. У меня нет никаких (</a:t>
            </a:r>
            <a:r>
              <a:rPr lang="ru-RU" sz="2100" b="1" u="none" strike="noStrike" noProof="0" dirty="0">
                <a:effectLst/>
                <a:latin typeface="+mn-lt"/>
              </a:rPr>
              <a:t>замечание</a:t>
            </a:r>
            <a:r>
              <a:rPr lang="ru-RU" sz="2100" b="0" u="none" strike="noStrike" noProof="0" dirty="0">
                <a:effectLst/>
                <a:latin typeface="+mn-lt"/>
              </a:rPr>
              <a:t>). 7. Институт размещается в двух (</a:t>
            </a:r>
            <a:r>
              <a:rPr lang="ru-RU" sz="2100" b="1" u="none" strike="noStrike" noProof="0" dirty="0">
                <a:effectLst/>
                <a:latin typeface="+mn-lt"/>
              </a:rPr>
              <a:t>здание</a:t>
            </a:r>
            <a:r>
              <a:rPr lang="ru-RU" sz="2100" b="0" u="none" strike="noStrike" noProof="0" dirty="0">
                <a:effectLst/>
                <a:latin typeface="+mn-lt"/>
              </a:rPr>
              <a:t>). 8. После (</a:t>
            </a:r>
            <a:r>
              <a:rPr lang="ru-RU" sz="2100" b="1" u="none" strike="noStrike" noProof="0" dirty="0">
                <a:effectLst/>
                <a:latin typeface="+mn-lt"/>
              </a:rPr>
              <a:t>занятие</a:t>
            </a:r>
            <a:r>
              <a:rPr lang="ru-RU" sz="2100" b="0" u="none" strike="noStrike" noProof="0" dirty="0">
                <a:effectLst/>
                <a:latin typeface="+mn-lt"/>
              </a:rPr>
              <a:t>) я поеду в библиотеку. 9. На окраине города появились новые (</a:t>
            </a:r>
            <a:r>
              <a:rPr lang="ru-RU" sz="2100" b="1" u="none" strike="noStrike" noProof="0" dirty="0">
                <a:effectLst/>
                <a:latin typeface="+mn-lt"/>
              </a:rPr>
              <a:t>предприятие</a:t>
            </a:r>
            <a:r>
              <a:rPr lang="ru-RU" sz="2100" b="0" u="none" strike="noStrike" noProof="0" dirty="0">
                <a:effectLst/>
                <a:latin typeface="+mn-lt"/>
              </a:rPr>
              <a:t>). 10. Водитель получил несколько (</a:t>
            </a:r>
            <a:r>
              <a:rPr lang="ru-RU" sz="2100" b="1" u="none" strike="noStrike" noProof="0" dirty="0">
                <a:effectLst/>
                <a:latin typeface="+mn-lt"/>
              </a:rPr>
              <a:t>ранение</a:t>
            </a:r>
            <a:r>
              <a:rPr lang="ru-RU" sz="2100" b="0" u="none" strike="noStrike" noProof="0" dirty="0">
                <a:effectLst/>
                <a:latin typeface="+mn-lt"/>
              </a:rPr>
              <a:t>). 11. Почти все согласились с нашими (</a:t>
            </a:r>
            <a:r>
              <a:rPr lang="ru-RU" sz="2100" b="1" u="none" strike="noStrike" noProof="0" dirty="0">
                <a:effectLst/>
                <a:latin typeface="+mn-lt"/>
              </a:rPr>
              <a:t>мнение</a:t>
            </a:r>
            <a:r>
              <a:rPr lang="ru-RU" sz="2100" b="0" u="none" strike="noStrike" noProof="0" dirty="0">
                <a:effectLst/>
                <a:latin typeface="+mn-lt"/>
              </a:rPr>
              <a:t>). 12. На небе совсем не было (</a:t>
            </a:r>
            <a:r>
              <a:rPr lang="ru-RU" sz="2100" b="1" u="none" strike="noStrike" noProof="0" dirty="0">
                <a:effectLst/>
                <a:latin typeface="+mn-lt"/>
              </a:rPr>
              <a:t>облако</a:t>
            </a:r>
            <a:r>
              <a:rPr lang="ru-RU" sz="2100" b="0" u="none" strike="noStrike" noProof="0" dirty="0">
                <a:effectLst/>
                <a:latin typeface="+mn-lt"/>
              </a:rPr>
              <a:t>). 13. Она не могла сдержать своих (</a:t>
            </a:r>
            <a:r>
              <a:rPr lang="ru-RU" sz="2100" b="1" u="none" strike="noStrike" noProof="0" dirty="0">
                <a:effectLst/>
                <a:latin typeface="+mn-lt"/>
              </a:rPr>
              <a:t>чувство</a:t>
            </a:r>
            <a:r>
              <a:rPr lang="ru-RU" sz="2100" b="0" u="none" strike="noStrike" noProof="0" dirty="0">
                <a:effectLst/>
                <a:latin typeface="+mn-lt"/>
              </a:rPr>
              <a:t>). 14. Мы долго ждали этих (</a:t>
            </a:r>
            <a:r>
              <a:rPr lang="ru-RU" sz="2100" b="1" u="none" strike="noStrike" noProof="0" dirty="0">
                <a:effectLst/>
                <a:latin typeface="+mn-lt"/>
              </a:rPr>
              <a:t>изменение</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41715728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A03CF3E-2836-FB1F-796A-DB549E279B5F}"/>
              </a:ext>
            </a:extLst>
          </p:cNvPr>
          <p:cNvSpPr txBox="1"/>
          <p:nvPr/>
        </p:nvSpPr>
        <p:spPr>
          <a:xfrm>
            <a:off x="870066" y="898417"/>
            <a:ext cx="10185861" cy="4885953"/>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Упражнение 30</a:t>
            </a:r>
            <a:endParaRPr lang="ru-RU" sz="2100" b="0" u="none" strike="noStrike" noProof="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Что вы думаете (o </a:t>
            </a:r>
            <a:r>
              <a:rPr lang="ru-RU" sz="2100" b="0" u="none" strike="noStrike" noProof="0" dirty="0" err="1">
                <a:effectLst/>
                <a:latin typeface="+mn-lt"/>
              </a:rPr>
              <a:t>jeho</a:t>
            </a:r>
            <a:r>
              <a:rPr lang="ru-RU" sz="2100" b="0" u="none" strike="noStrike" noProof="0" dirty="0">
                <a:effectLst/>
                <a:latin typeface="+mn-lt"/>
              </a:rPr>
              <a:t> </a:t>
            </a:r>
            <a:r>
              <a:rPr lang="ru-RU" sz="2100" b="0" u="none" strike="noStrike" noProof="0" dirty="0" err="1">
                <a:effectLst/>
                <a:latin typeface="+mn-lt"/>
              </a:rPr>
              <a:t>nepřítomnosti</a:t>
            </a:r>
            <a:r>
              <a:rPr lang="ru-RU" sz="2100" b="0" u="none" strike="noStrike" noProof="0" dirty="0">
                <a:effectLst/>
                <a:latin typeface="+mn-lt"/>
              </a:rPr>
              <a:t>, o </a:t>
            </a:r>
            <a:r>
              <a:rPr lang="ru-RU" sz="2100" b="0" u="none" strike="noStrike" noProof="0" dirty="0" err="1">
                <a:effectLst/>
                <a:latin typeface="+mn-lt"/>
              </a:rPr>
              <a:t>jejím</a:t>
            </a:r>
            <a:r>
              <a:rPr lang="ru-RU" sz="2100" b="0" u="none" strike="noStrike" noProof="0" dirty="0">
                <a:effectLst/>
                <a:latin typeface="+mn-lt"/>
              </a:rPr>
              <a:t> </a:t>
            </a:r>
            <a:r>
              <a:rPr lang="ru-RU" sz="2100" b="0" u="none" strike="noStrike" noProof="0" dirty="0" err="1">
                <a:effectLst/>
                <a:latin typeface="+mn-lt"/>
              </a:rPr>
              <a:t>novém</a:t>
            </a:r>
            <a:r>
              <a:rPr lang="ru-RU" sz="2100" b="0" u="none" strike="noStrike" noProof="0" dirty="0">
                <a:effectLst/>
                <a:latin typeface="+mn-lt"/>
              </a:rPr>
              <a:t> </a:t>
            </a:r>
            <a:r>
              <a:rPr lang="ru-RU" sz="2100" b="0" u="none" strike="noStrike" noProof="0" dirty="0" err="1">
                <a:effectLst/>
                <a:latin typeface="+mn-lt"/>
              </a:rPr>
              <a:t>kabátě</a:t>
            </a:r>
            <a:r>
              <a:rPr lang="ru-RU" sz="2100" b="0" u="none" strike="noStrike" noProof="0" dirty="0">
                <a:effectLst/>
                <a:latin typeface="+mn-lt"/>
              </a:rPr>
              <a:t>, o </a:t>
            </a:r>
            <a:r>
              <a:rPr lang="ru-RU" sz="2100" b="0" u="none" strike="noStrike" noProof="0" dirty="0" err="1">
                <a:effectLst/>
                <a:latin typeface="+mn-lt"/>
              </a:rPr>
              <a:t>moderním</a:t>
            </a:r>
            <a:r>
              <a:rPr lang="ru-RU" sz="2100" b="0" u="none" strike="noStrike" noProof="0" dirty="0">
                <a:effectLst/>
                <a:latin typeface="+mn-lt"/>
              </a:rPr>
              <a:t> </a:t>
            </a:r>
            <a:r>
              <a:rPr lang="ru-RU" sz="2100" b="0" u="none" strike="noStrike" noProof="0" dirty="0" err="1">
                <a:effectLst/>
                <a:latin typeface="+mn-lt"/>
              </a:rPr>
              <a:t>umění</a:t>
            </a:r>
            <a:r>
              <a:rPr lang="ru-RU" sz="2100" b="0" u="none" strike="noStrike" noProof="0" dirty="0">
                <a:effectLst/>
                <a:latin typeface="+mn-lt"/>
              </a:rPr>
              <a:t>, o </a:t>
            </a:r>
            <a:r>
              <a:rPr lang="ru-RU" sz="2100" b="0" u="none" strike="noStrike" noProof="0" dirty="0" err="1">
                <a:effectLst/>
                <a:latin typeface="+mn-lt"/>
              </a:rPr>
              <a:t>našich</a:t>
            </a:r>
            <a:r>
              <a:rPr lang="ru-RU" sz="2100" b="0" u="none" strike="noStrike" noProof="0" dirty="0">
                <a:effectLst/>
                <a:latin typeface="+mn-lt"/>
              </a:rPr>
              <a:t> </a:t>
            </a:r>
            <a:r>
              <a:rPr lang="ru-RU" sz="2100" b="0" u="none" strike="noStrike" noProof="0" dirty="0" err="1">
                <a:effectLst/>
                <a:latin typeface="+mn-lt"/>
              </a:rPr>
              <a:t>názorech</a:t>
            </a:r>
            <a:r>
              <a:rPr lang="ru-RU" sz="2100" b="0" u="none" strike="noStrike" noProof="0" dirty="0">
                <a:effectLst/>
                <a:latin typeface="+mn-lt"/>
              </a:rPr>
              <a:t>, o </a:t>
            </a:r>
            <a:r>
              <a:rPr lang="ru-RU" sz="2100" b="0" u="none" strike="noStrike" noProof="0" dirty="0" err="1">
                <a:effectLst/>
                <a:latin typeface="+mn-lt"/>
              </a:rPr>
              <a:t>státech</a:t>
            </a:r>
            <a:r>
              <a:rPr lang="ru-RU" sz="2100" b="0" u="none" strike="noStrike" noProof="0" dirty="0">
                <a:effectLst/>
                <a:latin typeface="+mn-lt"/>
              </a:rPr>
              <a:t> </a:t>
            </a:r>
            <a:r>
              <a:rPr lang="ru-RU" sz="2100" b="0" u="none" strike="noStrike" noProof="0" dirty="0" err="1">
                <a:effectLst/>
                <a:latin typeface="+mn-lt"/>
              </a:rPr>
              <a:t>Evropské</a:t>
            </a:r>
            <a:r>
              <a:rPr lang="ru-RU" sz="2100" b="0" u="none" strike="noStrike" noProof="0" dirty="0">
                <a:effectLst/>
                <a:latin typeface="+mn-lt"/>
              </a:rPr>
              <a:t> </a:t>
            </a:r>
            <a:r>
              <a:rPr lang="ru-RU" sz="2100" b="0" u="none" strike="noStrike" noProof="0" dirty="0" err="1">
                <a:effectLst/>
                <a:latin typeface="+mn-lt"/>
              </a:rPr>
              <a:t>unie</a:t>
            </a:r>
            <a:r>
              <a:rPr lang="ru-RU" sz="2100" b="0" u="none" strike="noStrike" noProof="0" dirty="0">
                <a:effectLst/>
                <a:latin typeface="+mn-lt"/>
              </a:rPr>
              <a:t>, o </a:t>
            </a:r>
            <a:r>
              <a:rPr lang="ru-RU" sz="2100" b="0" u="none" strike="noStrike" noProof="0" dirty="0" err="1">
                <a:effectLst/>
                <a:latin typeface="+mn-lt"/>
              </a:rPr>
              <a:t>nových</a:t>
            </a:r>
            <a:r>
              <a:rPr lang="ru-RU" sz="2100" b="0" u="none" strike="noStrike" noProof="0" dirty="0">
                <a:effectLst/>
                <a:latin typeface="+mn-lt"/>
              </a:rPr>
              <a:t> </a:t>
            </a:r>
            <a:r>
              <a:rPr lang="ru-RU" sz="2100" b="0" u="none" strike="noStrike" noProof="0" dirty="0" err="1">
                <a:effectLst/>
                <a:latin typeface="+mn-lt"/>
              </a:rPr>
              <a:t>událostech</a:t>
            </a:r>
            <a:r>
              <a:rPr lang="ru-RU" sz="2100" b="0" u="none" strike="noStrike" noProof="0" dirty="0">
                <a:effectLst/>
                <a:latin typeface="+mn-lt"/>
              </a:rPr>
              <a:t>)? 2. Гостиница находится недалеко от (</a:t>
            </a:r>
            <a:r>
              <a:rPr lang="ru-RU" sz="2100" b="0" u="none" strike="noStrike" noProof="0" dirty="0" err="1">
                <a:effectLst/>
                <a:latin typeface="+mn-lt"/>
              </a:rPr>
              <a:t>Brna</a:t>
            </a:r>
            <a:r>
              <a:rPr lang="ru-RU" sz="2100" b="0" u="none" strike="noStrike" noProof="0" dirty="0">
                <a:effectLst/>
                <a:latin typeface="+mn-lt"/>
              </a:rPr>
              <a:t>, </a:t>
            </a:r>
            <a:r>
              <a:rPr lang="ru-RU" sz="2100" b="0" u="none" strike="noStrike" noProof="0" dirty="0" err="1">
                <a:effectLst/>
                <a:latin typeface="+mn-lt"/>
              </a:rPr>
              <a:t>našeho</a:t>
            </a:r>
            <a:r>
              <a:rPr lang="ru-RU" sz="2100" b="0" u="none" strike="noStrike" noProof="0" dirty="0">
                <a:effectLst/>
                <a:latin typeface="+mn-lt"/>
              </a:rPr>
              <a:t> </a:t>
            </a:r>
            <a:r>
              <a:rPr lang="ru-RU" sz="2100" b="0" u="none" strike="noStrike" noProof="0" dirty="0" err="1">
                <a:effectLst/>
                <a:latin typeface="+mn-lt"/>
              </a:rPr>
              <a:t>velvyslanectví</a:t>
            </a:r>
            <a:r>
              <a:rPr lang="ru-RU" sz="2100" b="0" u="none" strike="noStrike" noProof="0" dirty="0">
                <a:effectLst/>
                <a:latin typeface="+mn-lt"/>
              </a:rPr>
              <a:t>, </a:t>
            </a:r>
            <a:r>
              <a:rPr lang="ru-RU" sz="2100" b="0" u="none" strike="noStrike" noProof="0" dirty="0" err="1">
                <a:effectLst/>
                <a:latin typeface="+mn-lt"/>
              </a:rPr>
              <a:t>studentské</a:t>
            </a:r>
            <a:r>
              <a:rPr lang="ru-RU" sz="2100" b="0" u="none" strike="noStrike" noProof="0" dirty="0">
                <a:effectLst/>
                <a:latin typeface="+mn-lt"/>
              </a:rPr>
              <a:t> </a:t>
            </a:r>
            <a:r>
              <a:rPr lang="ru-RU" sz="2100" b="0" u="none" strike="noStrike" noProof="0" dirty="0" err="1">
                <a:effectLst/>
                <a:latin typeface="+mn-lt"/>
              </a:rPr>
              <a:t>koleje</a:t>
            </a:r>
            <a:r>
              <a:rPr lang="ru-RU" sz="2100" b="0" u="none" strike="noStrike" noProof="0" dirty="0">
                <a:effectLst/>
                <a:latin typeface="+mn-lt"/>
              </a:rPr>
              <a:t>, </a:t>
            </a:r>
            <a:r>
              <a:rPr lang="ru-RU" sz="2100" b="0" u="none" strike="noStrike" noProof="0" dirty="0" err="1">
                <a:effectLst/>
                <a:latin typeface="+mn-lt"/>
              </a:rPr>
              <a:t>budovy</a:t>
            </a:r>
            <a:r>
              <a:rPr lang="ru-RU" sz="2100" b="0" u="none" strike="noStrike" noProof="0" dirty="0">
                <a:effectLst/>
                <a:latin typeface="+mn-lt"/>
              </a:rPr>
              <a:t> </a:t>
            </a:r>
            <a:r>
              <a:rPr lang="ru-RU" sz="2100" b="0" u="none" strike="noStrike" noProof="0" dirty="0" err="1">
                <a:effectLst/>
                <a:latin typeface="+mn-lt"/>
              </a:rPr>
              <a:t>parlamentu</a:t>
            </a:r>
            <a:r>
              <a:rPr lang="ru-RU" sz="2100" b="0" u="none" strike="noStrike" noProof="0" dirty="0">
                <a:effectLst/>
                <a:latin typeface="+mn-lt"/>
              </a:rPr>
              <a:t>, </a:t>
            </a:r>
            <a:r>
              <a:rPr lang="ru-RU" sz="2100" b="0" u="none" strike="noStrike" noProof="0" dirty="0" err="1">
                <a:effectLst/>
                <a:latin typeface="+mn-lt"/>
              </a:rPr>
              <a:t>nového</a:t>
            </a:r>
            <a:r>
              <a:rPr lang="ru-RU" sz="2100" b="0" u="none" strike="noStrike" noProof="0" dirty="0">
                <a:effectLst/>
                <a:latin typeface="+mn-lt"/>
              </a:rPr>
              <a:t> </a:t>
            </a:r>
            <a:r>
              <a:rPr lang="ru-RU" sz="2100" b="0" u="none" strike="noStrike" noProof="0" dirty="0" err="1">
                <a:effectLst/>
                <a:latin typeface="+mn-lt"/>
              </a:rPr>
              <a:t>kasina</a:t>
            </a:r>
            <a:r>
              <a:rPr lang="ru-RU" sz="2100" b="0" u="none" strike="noStrike" noProof="0" dirty="0">
                <a:effectLst/>
                <a:latin typeface="+mn-lt"/>
              </a:rPr>
              <a:t>, </a:t>
            </a:r>
            <a:r>
              <a:rPr lang="ru-RU" sz="2100" b="0" u="none" strike="noStrike" noProof="0" dirty="0" err="1">
                <a:effectLst/>
                <a:latin typeface="+mn-lt"/>
              </a:rPr>
              <a:t>nevelkého</a:t>
            </a:r>
            <a:r>
              <a:rPr lang="ru-RU" sz="2100" b="0" u="none" strike="noStrike" noProof="0" dirty="0">
                <a:effectLst/>
                <a:latin typeface="+mn-lt"/>
              </a:rPr>
              <a:t> </a:t>
            </a:r>
            <a:r>
              <a:rPr lang="ru-RU" sz="2100" b="0" u="none" strike="noStrike" noProof="0" dirty="0" err="1">
                <a:effectLst/>
                <a:latin typeface="+mn-lt"/>
              </a:rPr>
              <a:t>jezera</a:t>
            </a:r>
            <a:r>
              <a:rPr lang="ru-RU" sz="2100" b="0" u="none" strike="noStrike" noProof="0" dirty="0">
                <a:effectLst/>
                <a:latin typeface="+mn-lt"/>
              </a:rPr>
              <a:t>). 3. Павел задержался (</a:t>
            </a:r>
            <a:r>
              <a:rPr lang="ru-RU" sz="2100" b="0" u="none" strike="noStrike" noProof="0" dirty="0" err="1">
                <a:effectLst/>
                <a:latin typeface="+mn-lt"/>
              </a:rPr>
              <a:t>na</a:t>
            </a:r>
            <a:r>
              <a:rPr lang="ru-RU" sz="2100" b="0" u="none" strike="noStrike" noProof="0" dirty="0">
                <a:effectLst/>
                <a:latin typeface="+mn-lt"/>
              </a:rPr>
              <a:t> </a:t>
            </a:r>
            <a:r>
              <a:rPr lang="ru-RU" sz="2100" b="0" u="none" strike="noStrike" noProof="0" dirty="0" err="1">
                <a:effectLst/>
                <a:latin typeface="+mn-lt"/>
              </a:rPr>
              <a:t>zasedání</a:t>
            </a:r>
            <a:r>
              <a:rPr lang="ru-RU" sz="2100" b="0" u="none" strike="noStrike" noProof="0" dirty="0">
                <a:effectLst/>
                <a:latin typeface="+mn-lt"/>
              </a:rPr>
              <a:t>, </a:t>
            </a:r>
            <a:r>
              <a:rPr lang="ru-RU" sz="2100" b="0" u="none" strike="noStrike" noProof="0" dirty="0" err="1">
                <a:effectLst/>
                <a:latin typeface="+mn-lt"/>
              </a:rPr>
              <a:t>na</a:t>
            </a:r>
            <a:r>
              <a:rPr lang="ru-RU" sz="2100" b="0" u="none" strike="noStrike" noProof="0" dirty="0">
                <a:effectLst/>
                <a:latin typeface="+mn-lt"/>
              </a:rPr>
              <a:t> </a:t>
            </a:r>
            <a:r>
              <a:rPr lang="ru-RU" sz="2100" b="0" u="none" strike="noStrike" noProof="0" dirty="0" err="1">
                <a:effectLst/>
                <a:latin typeface="+mn-lt"/>
              </a:rPr>
              <a:t>vyučování</a:t>
            </a:r>
            <a:r>
              <a:rPr lang="ru-RU" sz="2100" b="0" u="none" strike="noStrike" noProof="0" dirty="0">
                <a:effectLst/>
                <a:latin typeface="+mn-lt"/>
              </a:rPr>
              <a:t>, v </a:t>
            </a:r>
            <a:r>
              <a:rPr lang="ru-RU" sz="2100" b="0" u="none" strike="noStrike" noProof="0" dirty="0" err="1">
                <a:effectLst/>
                <a:latin typeface="+mn-lt"/>
              </a:rPr>
              <a:t>informační</a:t>
            </a:r>
            <a:r>
              <a:rPr lang="ru-RU" sz="2100" b="0" u="none" strike="noStrike" noProof="0" dirty="0">
                <a:effectLst/>
                <a:latin typeface="+mn-lt"/>
              </a:rPr>
              <a:t> </a:t>
            </a:r>
            <a:r>
              <a:rPr lang="ru-RU" sz="2100" b="0" u="none" strike="noStrike" noProof="0" dirty="0" err="1">
                <a:effectLst/>
                <a:latin typeface="+mn-lt"/>
              </a:rPr>
              <a:t>kanceláři</a:t>
            </a:r>
            <a:r>
              <a:rPr lang="ru-RU" sz="2100" b="0" u="none" strike="noStrike" noProof="0" dirty="0">
                <a:effectLst/>
                <a:latin typeface="+mn-lt"/>
              </a:rPr>
              <a:t>, v </a:t>
            </a:r>
            <a:r>
              <a:rPr lang="ru-RU" sz="2100" b="0" u="none" strike="noStrike" noProof="0" dirty="0" err="1">
                <a:effectLst/>
                <a:latin typeface="+mn-lt"/>
              </a:rPr>
              <a:t>učilišti</a:t>
            </a:r>
            <a:r>
              <a:rPr lang="ru-RU" sz="2100" b="0" u="none" strike="noStrike" noProof="0" dirty="0">
                <a:effectLst/>
                <a:latin typeface="+mn-lt"/>
              </a:rPr>
              <a:t>, v </a:t>
            </a:r>
            <a:r>
              <a:rPr lang="ru-RU" sz="2100" b="0" u="none" strike="noStrike" noProof="0" dirty="0" err="1">
                <a:effectLst/>
                <a:latin typeface="+mn-lt"/>
              </a:rPr>
              <a:t>nakladatelství</a:t>
            </a:r>
            <a:r>
              <a:rPr lang="ru-RU" sz="2100" b="0" u="none" strike="noStrike" noProof="0" dirty="0">
                <a:effectLst/>
                <a:latin typeface="+mn-lt"/>
              </a:rPr>
              <a:t>, v </a:t>
            </a:r>
            <a:r>
              <a:rPr lang="ru-RU" sz="2100" b="0" u="none" strike="noStrike" noProof="0" dirty="0" err="1">
                <a:effectLst/>
                <a:latin typeface="+mn-lt"/>
              </a:rPr>
              <a:t>metru</a:t>
            </a:r>
            <a:r>
              <a:rPr lang="ru-RU" sz="2100" b="0" u="none" strike="noStrike" noProof="0" dirty="0">
                <a:effectLst/>
                <a:latin typeface="+mn-lt"/>
              </a:rPr>
              <a:t>). 4. Мы видели несколько (</a:t>
            </a:r>
            <a:r>
              <a:rPr lang="ru-RU" sz="2100" b="0" u="none" strike="noStrike" noProof="0" dirty="0" err="1">
                <a:effectLst/>
                <a:latin typeface="+mn-lt"/>
              </a:rPr>
              <a:t>učilišť</a:t>
            </a:r>
            <a:r>
              <a:rPr lang="ru-RU" sz="2100" b="0" u="none" strike="noStrike" noProof="0" dirty="0">
                <a:effectLst/>
                <a:latin typeface="+mn-lt"/>
              </a:rPr>
              <a:t>, </a:t>
            </a:r>
            <a:r>
              <a:rPr lang="ru-RU" sz="2100" b="0" u="none" strike="noStrike" noProof="0" dirty="0" err="1">
                <a:effectLst/>
                <a:latin typeface="+mn-lt"/>
              </a:rPr>
              <a:t>kin</a:t>
            </a:r>
            <a:r>
              <a:rPr lang="ru-RU" sz="2100" b="0" u="none" strike="noStrike" noProof="0" dirty="0">
                <a:effectLst/>
                <a:latin typeface="+mn-lt"/>
              </a:rPr>
              <a:t>, </a:t>
            </a:r>
            <a:r>
              <a:rPr lang="ru-RU" sz="2100" b="0" u="none" strike="noStrike" noProof="0" dirty="0" err="1">
                <a:effectLst/>
                <a:latin typeface="+mn-lt"/>
              </a:rPr>
              <a:t>ministerstev</a:t>
            </a:r>
            <a:r>
              <a:rPr lang="ru-RU" sz="2100" b="0" u="none" strike="noStrike" noProof="0" dirty="0">
                <a:effectLst/>
                <a:latin typeface="+mn-lt"/>
              </a:rPr>
              <a:t>, </a:t>
            </a:r>
            <a:r>
              <a:rPr lang="ru-RU" sz="2100" b="0" u="none" strike="noStrike" noProof="0" dirty="0" err="1">
                <a:effectLst/>
                <a:latin typeface="+mn-lt"/>
              </a:rPr>
              <a:t>konzulátů</a:t>
            </a:r>
            <a:r>
              <a:rPr lang="ru-RU" sz="2100" b="0" u="none" strike="noStrike" noProof="0" dirty="0">
                <a:effectLst/>
                <a:latin typeface="+mn-lt"/>
              </a:rPr>
              <a:t>, </a:t>
            </a:r>
            <a:r>
              <a:rPr lang="ru-RU" sz="2100" b="0" u="none" strike="noStrike" noProof="0" dirty="0" err="1">
                <a:effectLst/>
                <a:latin typeface="+mn-lt"/>
              </a:rPr>
              <a:t>kasin</a:t>
            </a:r>
            <a:r>
              <a:rPr lang="ru-RU" sz="2100" b="0" u="none" strike="noStrike" noProof="0" dirty="0">
                <a:effectLst/>
                <a:latin typeface="+mn-lt"/>
              </a:rPr>
              <a:t>, </a:t>
            </a:r>
            <a:r>
              <a:rPr lang="ru-RU" sz="2100" b="0" u="none" strike="noStrike" noProof="0" dirty="0" err="1">
                <a:effectLst/>
                <a:latin typeface="+mn-lt"/>
              </a:rPr>
              <a:t>budov</a:t>
            </a:r>
            <a:r>
              <a:rPr lang="ru-RU" sz="2100" b="0" u="none" strike="noStrike" noProof="0" dirty="0">
                <a:effectLst/>
                <a:latin typeface="+mn-lt"/>
              </a:rPr>
              <a:t> </a:t>
            </a:r>
            <a:r>
              <a:rPr lang="ru-RU" sz="2100" b="0" u="none" strike="noStrike" noProof="0" dirty="0" err="1">
                <a:effectLst/>
                <a:latin typeface="+mn-lt"/>
              </a:rPr>
              <a:t>ve</a:t>
            </a:r>
            <a:r>
              <a:rPr lang="ru-RU" sz="2100" b="0" u="none" strike="noStrike" noProof="0" dirty="0">
                <a:effectLst/>
                <a:latin typeface="+mn-lt"/>
              </a:rPr>
              <a:t> </a:t>
            </a:r>
            <a:r>
              <a:rPr lang="ru-RU" sz="2100" b="0" u="none" strike="noStrike" noProof="0" dirty="0" err="1">
                <a:effectLst/>
                <a:latin typeface="+mn-lt"/>
              </a:rPr>
              <a:t>stylu</a:t>
            </a:r>
            <a:r>
              <a:rPr lang="ru-RU" sz="2100" b="0" u="none" strike="noStrike" noProof="0" dirty="0">
                <a:effectLst/>
                <a:latin typeface="+mn-lt"/>
              </a:rPr>
              <a:t> </a:t>
            </a:r>
            <a:r>
              <a:rPr lang="ru-RU" sz="2100" b="0" u="none" strike="noStrike" noProof="0" dirty="0" err="1">
                <a:effectLst/>
                <a:latin typeface="+mn-lt"/>
              </a:rPr>
              <a:t>baroka</a:t>
            </a:r>
            <a:r>
              <a:rPr lang="ru-RU" sz="2100" b="0" u="none" strike="noStrike" noProof="0" dirty="0">
                <a:effectLst/>
                <a:latin typeface="+mn-lt"/>
              </a:rPr>
              <a:t>, </a:t>
            </a:r>
            <a:r>
              <a:rPr lang="ru-RU" sz="2100" b="0" u="none" strike="noStrike" noProof="0" dirty="0" err="1">
                <a:effectLst/>
                <a:latin typeface="+mn-lt"/>
              </a:rPr>
              <a:t>ubytoven</a:t>
            </a:r>
            <a:r>
              <a:rPr lang="ru-RU" sz="2100" b="0" u="none" strike="noStrike" noProof="0" dirty="0">
                <a:effectLst/>
                <a:latin typeface="+mn-lt"/>
              </a:rPr>
              <a:t>, </a:t>
            </a:r>
            <a:r>
              <a:rPr lang="ru-RU" sz="2100" b="0" u="none" strike="noStrike" noProof="0" dirty="0" err="1">
                <a:effectLst/>
                <a:latin typeface="+mn-lt"/>
              </a:rPr>
              <a:t>stanic</a:t>
            </a:r>
            <a:r>
              <a:rPr lang="ru-RU" sz="2100" b="0" u="none" strike="noStrike" noProof="0" dirty="0">
                <a:effectLst/>
                <a:latin typeface="+mn-lt"/>
              </a:rPr>
              <a:t> </a:t>
            </a:r>
            <a:r>
              <a:rPr lang="ru-RU" sz="2100" b="0" u="none" strike="noStrike" noProof="0" dirty="0" err="1">
                <a:effectLst/>
                <a:latin typeface="+mn-lt"/>
              </a:rPr>
              <a:t>metra</a:t>
            </a:r>
            <a:r>
              <a:rPr lang="ru-RU" sz="2100" b="0" u="none" strike="noStrike" noProof="0" dirty="0">
                <a:effectLst/>
                <a:latin typeface="+mn-lt"/>
              </a:rPr>
              <a:t>). 5. Директор согласен (s </a:t>
            </a:r>
            <a:r>
              <a:rPr lang="ru-RU" sz="2100" b="0" u="none" strike="noStrike" noProof="0" dirty="0" err="1">
                <a:effectLst/>
                <a:latin typeface="+mn-lt"/>
              </a:rPr>
              <a:t>vašimi</a:t>
            </a:r>
            <a:r>
              <a:rPr lang="ru-RU" sz="2100" b="0" u="none" strike="noStrike" noProof="0" dirty="0">
                <a:effectLst/>
                <a:latin typeface="+mn-lt"/>
              </a:rPr>
              <a:t> </a:t>
            </a:r>
            <a:r>
              <a:rPr lang="ru-RU" sz="2100" b="0" u="none" strike="noStrike" noProof="0" dirty="0" err="1">
                <a:effectLst/>
                <a:latin typeface="+mn-lt"/>
              </a:rPr>
              <a:t>podmínkami</a:t>
            </a:r>
            <a:r>
              <a:rPr lang="ru-RU" sz="2100" b="0" u="none" strike="noStrike" noProof="0" dirty="0">
                <a:effectLst/>
                <a:latin typeface="+mn-lt"/>
              </a:rPr>
              <a:t>, s </a:t>
            </a:r>
            <a:r>
              <a:rPr lang="ru-RU" sz="2100" b="0" u="none" strike="noStrike" noProof="0" dirty="0" err="1">
                <a:effectLst/>
                <a:latin typeface="+mn-lt"/>
              </a:rPr>
              <a:t>většinou</a:t>
            </a:r>
            <a:r>
              <a:rPr lang="ru-RU" sz="2100" b="0" u="none" strike="noStrike" noProof="0" dirty="0">
                <a:effectLst/>
                <a:latin typeface="+mn-lt"/>
              </a:rPr>
              <a:t> </a:t>
            </a:r>
            <a:r>
              <a:rPr lang="ru-RU" sz="2100" b="0" u="none" strike="noStrike" noProof="0" dirty="0" err="1">
                <a:effectLst/>
                <a:latin typeface="+mn-lt"/>
              </a:rPr>
              <a:t>návrhů</a:t>
            </a:r>
            <a:r>
              <a:rPr lang="ru-RU" sz="2100" b="0" u="none" strike="noStrike" noProof="0" dirty="0">
                <a:effectLst/>
                <a:latin typeface="+mn-lt"/>
              </a:rPr>
              <a:t>, s </a:t>
            </a:r>
            <a:r>
              <a:rPr lang="ru-RU" sz="2100" b="0" u="none" strike="noStrike" noProof="0" dirty="0" err="1">
                <a:effectLst/>
                <a:latin typeface="+mn-lt"/>
              </a:rPr>
              <a:t>výstavbou</a:t>
            </a:r>
            <a:r>
              <a:rPr lang="ru-RU" sz="2100" b="0" u="none" strike="noStrike" noProof="0" dirty="0">
                <a:effectLst/>
                <a:latin typeface="+mn-lt"/>
              </a:rPr>
              <a:t> </a:t>
            </a:r>
            <a:r>
              <a:rPr lang="ru-RU" sz="2100" b="0" u="none" strike="noStrike" noProof="0" dirty="0" err="1">
                <a:effectLst/>
                <a:latin typeface="+mn-lt"/>
              </a:rPr>
              <a:t>závodu</a:t>
            </a:r>
            <a:r>
              <a:rPr lang="ru-RU" sz="2100" b="0" u="none" strike="noStrike" noProof="0" dirty="0">
                <a:effectLst/>
                <a:latin typeface="+mn-lt"/>
              </a:rPr>
              <a:t>, s </a:t>
            </a:r>
            <a:r>
              <a:rPr lang="ru-RU" sz="2100" b="0" u="none" strike="noStrike" noProof="0" dirty="0" err="1">
                <a:effectLst/>
                <a:latin typeface="+mn-lt"/>
              </a:rPr>
              <a:t>otevřením</a:t>
            </a:r>
            <a:r>
              <a:rPr lang="ru-RU" sz="2100" b="0" u="none" strike="noStrike" noProof="0" dirty="0">
                <a:effectLst/>
                <a:latin typeface="+mn-lt"/>
              </a:rPr>
              <a:t> </a:t>
            </a:r>
            <a:r>
              <a:rPr lang="ru-RU" sz="2100" b="0" u="none" strike="noStrike" noProof="0" dirty="0" err="1">
                <a:effectLst/>
                <a:latin typeface="+mn-lt"/>
              </a:rPr>
              <a:t>filiálky</a:t>
            </a:r>
            <a:r>
              <a:rPr lang="ru-RU" sz="2100" b="0" u="none" strike="noStrike" noProof="0" dirty="0">
                <a:effectLst/>
                <a:latin typeface="+mn-lt"/>
              </a:rPr>
              <a:t>, s </a:t>
            </a:r>
            <a:r>
              <a:rPr lang="ru-RU" sz="2100" b="0" u="none" strike="noStrike" noProof="0" dirty="0" err="1">
                <a:effectLst/>
                <a:latin typeface="+mn-lt"/>
              </a:rPr>
              <a:t>rozšířením</a:t>
            </a:r>
            <a:r>
              <a:rPr lang="ru-RU" sz="2100" b="0" u="none" strike="noStrike" noProof="0" dirty="0">
                <a:effectLst/>
                <a:latin typeface="+mn-lt"/>
              </a:rPr>
              <a:t> </a:t>
            </a:r>
            <a:r>
              <a:rPr lang="ru-RU" sz="2100" b="0" u="none" strike="noStrike" noProof="0" dirty="0" err="1">
                <a:effectLst/>
                <a:latin typeface="+mn-lt"/>
              </a:rPr>
              <a:t>výroby</a:t>
            </a:r>
            <a:r>
              <a:rPr lang="ru-RU" sz="2100" b="0" u="none" strike="noStrike" noProof="0" dirty="0">
                <a:effectLst/>
                <a:latin typeface="+mn-lt"/>
              </a:rPr>
              <a:t>). 6. Мы говорили (o </a:t>
            </a:r>
            <a:r>
              <a:rPr lang="ru-RU" sz="2100" b="0" u="none" strike="noStrike" noProof="0" dirty="0" err="1">
                <a:effectLst/>
                <a:latin typeface="+mn-lt"/>
              </a:rPr>
              <a:t>zahájení</a:t>
            </a:r>
            <a:r>
              <a:rPr lang="ru-RU" sz="2100" b="0" u="none" strike="noStrike" noProof="0" dirty="0">
                <a:effectLst/>
                <a:latin typeface="+mn-lt"/>
              </a:rPr>
              <a:t> </a:t>
            </a:r>
            <a:r>
              <a:rPr lang="ru-RU" sz="2100" b="0" u="none" strike="noStrike" noProof="0" dirty="0" err="1">
                <a:effectLst/>
                <a:latin typeface="+mn-lt"/>
              </a:rPr>
              <a:t>výstavy</a:t>
            </a:r>
            <a:r>
              <a:rPr lang="ru-RU" sz="2100" b="0" u="none" strike="noStrike" noProof="0" dirty="0">
                <a:effectLst/>
                <a:latin typeface="+mn-lt"/>
              </a:rPr>
              <a:t>, o </a:t>
            </a:r>
            <a:r>
              <a:rPr lang="ru-RU" sz="2100" b="0" u="none" strike="noStrike" noProof="0" dirty="0" err="1">
                <a:effectLst/>
                <a:latin typeface="+mn-lt"/>
              </a:rPr>
              <a:t>umění</a:t>
            </a:r>
            <a:r>
              <a:rPr lang="ru-RU" sz="2100" b="0" u="none" strike="noStrike" noProof="0" dirty="0">
                <a:effectLst/>
                <a:latin typeface="+mn-lt"/>
              </a:rPr>
              <a:t>, o </a:t>
            </a:r>
            <a:r>
              <a:rPr lang="ru-RU" sz="2100" b="0" u="none" strike="noStrike" noProof="0" dirty="0" err="1">
                <a:effectLst/>
                <a:latin typeface="+mn-lt"/>
              </a:rPr>
              <a:t>návštěvě</a:t>
            </a:r>
            <a:r>
              <a:rPr lang="ru-RU" sz="2100" b="0" u="none" strike="noStrike" noProof="0" dirty="0">
                <a:effectLst/>
                <a:latin typeface="+mn-lt"/>
              </a:rPr>
              <a:t> </a:t>
            </a:r>
            <a:r>
              <a:rPr lang="ru-RU" sz="2100" b="0" u="none" strike="noStrike" noProof="0" dirty="0" err="1">
                <a:effectLst/>
                <a:latin typeface="+mn-lt"/>
              </a:rPr>
              <a:t>Kremlu</a:t>
            </a:r>
            <a:r>
              <a:rPr lang="ru-RU" sz="2100" b="0" u="none" strike="noStrike" noProof="0" dirty="0">
                <a:effectLst/>
                <a:latin typeface="+mn-lt"/>
              </a:rPr>
              <a:t>, o </a:t>
            </a:r>
            <a:r>
              <a:rPr lang="ru-RU" sz="2100" b="0" u="none" strike="noStrike" noProof="0" dirty="0" err="1">
                <a:effectLst/>
                <a:latin typeface="+mn-lt"/>
              </a:rPr>
              <a:t>spolupráci</a:t>
            </a:r>
            <a:r>
              <a:rPr lang="ru-RU" sz="2100" b="0" u="none" strike="noStrike" noProof="0" dirty="0">
                <a:effectLst/>
                <a:latin typeface="+mn-lt"/>
              </a:rPr>
              <a:t>, o </a:t>
            </a:r>
            <a:r>
              <a:rPr lang="ru-RU" sz="2100" b="0" u="none" strike="noStrike" noProof="0" dirty="0" err="1">
                <a:effectLst/>
                <a:latin typeface="+mn-lt"/>
              </a:rPr>
              <a:t>tvých</a:t>
            </a:r>
            <a:r>
              <a:rPr lang="ru-RU" sz="2100" b="0" u="none" strike="noStrike" noProof="0" dirty="0">
                <a:effectLst/>
                <a:latin typeface="+mn-lt"/>
              </a:rPr>
              <a:t> </a:t>
            </a:r>
            <a:r>
              <a:rPr lang="ru-RU" sz="2100" b="0" u="none" strike="noStrike" noProof="0" dirty="0" err="1">
                <a:effectLst/>
                <a:latin typeface="+mn-lt"/>
              </a:rPr>
              <a:t>návrzích</a:t>
            </a:r>
            <a:r>
              <a:rPr lang="ru-RU" sz="2100" b="0" u="none" strike="noStrike" noProof="0" dirty="0">
                <a:effectLst/>
                <a:latin typeface="+mn-lt"/>
              </a:rPr>
              <a:t>, o </a:t>
            </a:r>
            <a:r>
              <a:rPr lang="ru-RU" sz="2100" b="0" u="none" strike="noStrike" noProof="0" dirty="0" err="1">
                <a:effectLst/>
                <a:latin typeface="+mn-lt"/>
              </a:rPr>
              <a:t>novém</a:t>
            </a:r>
            <a:r>
              <a:rPr lang="ru-RU" sz="2100" b="0" u="none" strike="noStrike" noProof="0" dirty="0">
                <a:effectLst/>
                <a:latin typeface="+mn-lt"/>
              </a:rPr>
              <a:t> </a:t>
            </a:r>
            <a:r>
              <a:rPr lang="ru-RU" sz="2100" b="0" u="none" strike="noStrike" noProof="0" dirty="0" err="1">
                <a:effectLst/>
                <a:latin typeface="+mn-lt"/>
              </a:rPr>
              <a:t>videu</a:t>
            </a:r>
            <a:r>
              <a:rPr lang="ru-RU" sz="2100" b="0" u="none" strike="noStrike" noProof="0" dirty="0">
                <a:effectLst/>
                <a:latin typeface="+mn-lt"/>
              </a:rPr>
              <a:t>, o </a:t>
            </a:r>
            <a:r>
              <a:rPr lang="ru-RU" sz="2100" b="0" u="none" strike="noStrike" noProof="0" dirty="0" err="1">
                <a:effectLst/>
                <a:latin typeface="+mn-lt"/>
              </a:rPr>
              <a:t>jižním</a:t>
            </a:r>
            <a:r>
              <a:rPr lang="ru-RU" sz="2100" b="0" u="none" strike="noStrike" noProof="0" dirty="0">
                <a:effectLst/>
                <a:latin typeface="+mn-lt"/>
              </a:rPr>
              <a:t> </a:t>
            </a:r>
            <a:r>
              <a:rPr lang="ru-RU" sz="2100" b="0" u="none" strike="noStrike" noProof="0" dirty="0" err="1">
                <a:effectLst/>
                <a:latin typeface="+mn-lt"/>
              </a:rPr>
              <a:t>slunci</a:t>
            </a:r>
            <a:r>
              <a:rPr lang="ru-RU" sz="2100" b="0" u="none" strike="noStrike" noProof="0" dirty="0">
                <a:effectLst/>
                <a:latin typeface="+mn-lt"/>
              </a:rPr>
              <a:t>, o </a:t>
            </a:r>
            <a:r>
              <a:rPr lang="ru-RU" sz="2100" b="0" u="none" strike="noStrike" noProof="0" dirty="0" err="1">
                <a:effectLst/>
                <a:latin typeface="+mn-lt"/>
              </a:rPr>
              <a:t>různých</a:t>
            </a:r>
            <a:r>
              <a:rPr lang="ru-RU" sz="2100" b="0" u="none" strike="noStrike" noProof="0" dirty="0">
                <a:effectLst/>
                <a:latin typeface="+mn-lt"/>
              </a:rPr>
              <a:t> </a:t>
            </a:r>
            <a:r>
              <a:rPr lang="ru-RU" sz="2100" b="0" u="none" strike="noStrike" noProof="0" dirty="0" err="1">
                <a:effectLst/>
                <a:latin typeface="+mn-lt"/>
              </a:rPr>
              <a:t>učilištích</a:t>
            </a:r>
            <a:r>
              <a:rPr lang="ru-RU" sz="2100" b="0" u="none" strike="noStrike" noProof="0" dirty="0">
                <a:effectLst/>
                <a:latin typeface="+mn-lt"/>
              </a:rPr>
              <a:t>). 7. Я не знаю, как они относятся (k </a:t>
            </a:r>
            <a:r>
              <a:rPr lang="ru-RU" sz="2100" b="0" u="none" strike="noStrike" noProof="0" dirty="0" err="1">
                <a:effectLst/>
                <a:latin typeface="+mn-lt"/>
              </a:rPr>
              <a:t>naší</a:t>
            </a:r>
            <a:r>
              <a:rPr lang="ru-RU" sz="2100" b="0" u="none" strike="noStrike" noProof="0" dirty="0">
                <a:effectLst/>
                <a:latin typeface="+mn-lt"/>
              </a:rPr>
              <a:t> </a:t>
            </a:r>
            <a:r>
              <a:rPr lang="ru-RU" sz="2100" b="0" u="none" strike="noStrike" noProof="0" dirty="0" err="1">
                <a:effectLst/>
                <a:latin typeface="+mn-lt"/>
              </a:rPr>
              <a:t>spolupráci</a:t>
            </a:r>
            <a:r>
              <a:rPr lang="ru-RU" sz="2100" b="0" u="none" strike="noStrike" noProof="0" dirty="0">
                <a:effectLst/>
                <a:latin typeface="+mn-lt"/>
              </a:rPr>
              <a:t>, k </a:t>
            </a:r>
            <a:r>
              <a:rPr lang="ru-RU" sz="2100" b="0" u="none" strike="noStrike" noProof="0" dirty="0" err="1">
                <a:effectLst/>
                <a:latin typeface="+mn-lt"/>
              </a:rPr>
              <a:t>mým</a:t>
            </a:r>
            <a:r>
              <a:rPr lang="ru-RU" sz="2100" b="0" u="none" strike="noStrike" noProof="0" dirty="0">
                <a:effectLst/>
                <a:latin typeface="+mn-lt"/>
              </a:rPr>
              <a:t> </a:t>
            </a:r>
            <a:r>
              <a:rPr lang="ru-RU" sz="2100" b="0" u="none" strike="noStrike" noProof="0" dirty="0" err="1">
                <a:effectLst/>
                <a:latin typeface="+mn-lt"/>
              </a:rPr>
              <a:t>názorům</a:t>
            </a:r>
            <a:r>
              <a:rPr lang="ru-RU" sz="2100" b="0" u="none" strike="noStrike" noProof="0" dirty="0">
                <a:effectLst/>
                <a:latin typeface="+mn-lt"/>
              </a:rPr>
              <a:t>, k </a:t>
            </a:r>
            <a:r>
              <a:rPr lang="ru-RU" sz="2100" b="0" u="none" strike="noStrike" noProof="0" dirty="0" err="1">
                <a:effectLst/>
                <a:latin typeface="+mn-lt"/>
              </a:rPr>
              <a:t>jeho</a:t>
            </a:r>
            <a:r>
              <a:rPr lang="ru-RU" sz="2100" b="0" u="none" strike="noStrike" noProof="0" dirty="0">
                <a:effectLst/>
                <a:latin typeface="+mn-lt"/>
              </a:rPr>
              <a:t> </a:t>
            </a:r>
            <a:r>
              <a:rPr lang="ru-RU" sz="2100" b="0" u="none" strike="noStrike" noProof="0" dirty="0" err="1">
                <a:effectLst/>
                <a:latin typeface="+mn-lt"/>
              </a:rPr>
              <a:t>tvorbě</a:t>
            </a:r>
            <a:r>
              <a:rPr lang="ru-RU" sz="2100" b="0" u="none" strike="noStrike" noProof="0" dirty="0">
                <a:effectLst/>
                <a:latin typeface="+mn-lt"/>
              </a:rPr>
              <a:t>, k </a:t>
            </a:r>
            <a:r>
              <a:rPr lang="ru-RU" sz="2100" b="0" u="none" strike="noStrike" noProof="0" dirty="0" err="1">
                <a:effectLst/>
                <a:latin typeface="+mn-lt"/>
              </a:rPr>
              <a:t>našim</a:t>
            </a:r>
            <a:r>
              <a:rPr lang="ru-RU" sz="2100" b="0" u="none" strike="noStrike" noProof="0" dirty="0">
                <a:effectLst/>
                <a:latin typeface="+mn-lt"/>
              </a:rPr>
              <a:t> </a:t>
            </a:r>
            <a:r>
              <a:rPr lang="ru-RU" sz="2100" b="0" u="none" strike="noStrike" noProof="0" dirty="0" err="1">
                <a:effectLst/>
                <a:latin typeface="+mn-lt"/>
              </a:rPr>
              <a:t>návrhům</a:t>
            </a:r>
            <a:r>
              <a:rPr lang="ru-RU" sz="2100" b="0" u="none" strike="noStrike" noProof="0" dirty="0">
                <a:effectLst/>
                <a:latin typeface="+mn-lt"/>
              </a:rPr>
              <a:t>, k </a:t>
            </a:r>
            <a:r>
              <a:rPr lang="ru-RU" sz="2100" b="0" u="none" strike="noStrike" noProof="0" dirty="0" err="1">
                <a:effectLst/>
                <a:latin typeface="+mn-lt"/>
              </a:rPr>
              <a:t>jeho</a:t>
            </a:r>
            <a:r>
              <a:rPr lang="ru-RU" sz="2100" b="0" u="none" strike="noStrike" noProof="0" dirty="0">
                <a:effectLst/>
                <a:latin typeface="+mn-lt"/>
              </a:rPr>
              <a:t> </a:t>
            </a:r>
            <a:r>
              <a:rPr lang="ru-RU" sz="2100" b="0" u="none" strike="noStrike" noProof="0" dirty="0" err="1">
                <a:effectLst/>
                <a:latin typeface="+mn-lt"/>
              </a:rPr>
              <a:t>vystoupení</a:t>
            </a:r>
            <a:r>
              <a:rPr lang="ru-RU" sz="2100" b="0" u="none" strike="noStrike" noProof="0" dirty="0">
                <a:effectLst/>
                <a:latin typeface="+mn-lt"/>
              </a:rPr>
              <a:t> </a:t>
            </a:r>
            <a:r>
              <a:rPr lang="ru-RU" sz="2100" b="0" u="none" strike="noStrike" noProof="0" dirty="0" err="1">
                <a:effectLst/>
                <a:latin typeface="+mn-lt"/>
              </a:rPr>
              <a:t>na</a:t>
            </a:r>
            <a:r>
              <a:rPr lang="ru-RU" sz="2100" b="0" u="none" strike="noStrike" noProof="0" dirty="0">
                <a:effectLst/>
                <a:latin typeface="+mn-lt"/>
              </a:rPr>
              <a:t> </a:t>
            </a:r>
            <a:r>
              <a:rPr lang="ru-RU" sz="2100" b="0" u="none" strike="noStrike" noProof="0" dirty="0" err="1">
                <a:effectLst/>
                <a:latin typeface="+mn-lt"/>
              </a:rPr>
              <a:t>schůzi</a:t>
            </a:r>
            <a:r>
              <a:rPr lang="ru-RU" sz="2100" b="0" u="none" strike="noStrike" noProof="0" dirty="0">
                <a:effectLst/>
                <a:latin typeface="+mn-lt"/>
              </a:rPr>
              <a:t>). 8. Они вернулись после (</a:t>
            </a:r>
            <a:r>
              <a:rPr lang="ru-RU" sz="2100" b="0" u="none" strike="noStrike" noProof="0" dirty="0" err="1">
                <a:effectLst/>
                <a:latin typeface="+mn-lt"/>
              </a:rPr>
              <a:t>představení</a:t>
            </a:r>
            <a:r>
              <a:rPr lang="ru-RU" sz="2100" b="0" u="none" strike="noStrike" noProof="0" dirty="0">
                <a:effectLst/>
                <a:latin typeface="+mn-lt"/>
              </a:rPr>
              <a:t>, </a:t>
            </a:r>
            <a:r>
              <a:rPr lang="ru-RU" sz="2100" b="0" u="none" strike="noStrike" noProof="0" dirty="0" err="1">
                <a:effectLst/>
                <a:latin typeface="+mn-lt"/>
              </a:rPr>
              <a:t>koncertu</a:t>
            </a:r>
            <a:r>
              <a:rPr lang="ru-RU" sz="2100" b="0" u="none" strike="noStrike" noProof="0" dirty="0">
                <a:effectLst/>
                <a:latin typeface="+mn-lt"/>
              </a:rPr>
              <a:t>, </a:t>
            </a:r>
            <a:r>
              <a:rPr lang="ru-RU" sz="2100" b="0" u="none" strike="noStrike" noProof="0" dirty="0" err="1">
                <a:effectLst/>
                <a:latin typeface="+mn-lt"/>
              </a:rPr>
              <a:t>zasedání</a:t>
            </a:r>
            <a:r>
              <a:rPr lang="ru-RU" sz="2100" b="0" u="none" strike="noStrike" noProof="0" dirty="0">
                <a:effectLst/>
                <a:latin typeface="+mn-lt"/>
              </a:rPr>
              <a:t>). 9. Всё зависит от (</a:t>
            </a:r>
            <a:r>
              <a:rPr lang="ru-RU" sz="2100" b="0" u="none" strike="noStrike" noProof="0" dirty="0" err="1">
                <a:effectLst/>
                <a:latin typeface="+mn-lt"/>
              </a:rPr>
              <a:t>rozhodnutí</a:t>
            </a:r>
            <a:r>
              <a:rPr lang="ru-RU" sz="2100" b="0" u="none" strike="noStrike" noProof="0" dirty="0">
                <a:effectLst/>
                <a:latin typeface="+mn-lt"/>
              </a:rPr>
              <a:t>, </a:t>
            </a:r>
            <a:r>
              <a:rPr lang="ru-RU" sz="2100" b="0" u="none" strike="noStrike" noProof="0" dirty="0" err="1">
                <a:effectLst/>
                <a:latin typeface="+mn-lt"/>
              </a:rPr>
              <a:t>okolností</a:t>
            </a:r>
            <a:r>
              <a:rPr lang="ru-RU" sz="2100" b="0" u="none" strike="noStrike" noProof="0" dirty="0">
                <a:effectLst/>
                <a:latin typeface="+mn-lt"/>
              </a:rPr>
              <a:t>, </a:t>
            </a:r>
            <a:r>
              <a:rPr lang="ru-RU" sz="2100" b="0" u="none" strike="noStrike" noProof="0" dirty="0" err="1">
                <a:effectLst/>
                <a:latin typeface="+mn-lt"/>
              </a:rPr>
              <a:t>tvého</a:t>
            </a:r>
            <a:r>
              <a:rPr lang="ru-RU" sz="2100" b="0" u="none" strike="noStrike" noProof="0" dirty="0">
                <a:effectLst/>
                <a:latin typeface="+mn-lt"/>
              </a:rPr>
              <a:t> </a:t>
            </a:r>
            <a:r>
              <a:rPr lang="ru-RU" sz="2100" b="0" u="none" strike="noStrike" noProof="0" dirty="0" err="1">
                <a:effectLst/>
                <a:latin typeface="+mn-lt"/>
              </a:rPr>
              <a:t>vyjádření</a:t>
            </a:r>
            <a:r>
              <a:rPr lang="ru-RU" sz="2100" b="0" u="none" strike="noStrike" noProof="0" dirty="0">
                <a:effectLst/>
                <a:latin typeface="+mn-lt"/>
              </a:rPr>
              <a:t>). 10. Сестра интересуется (</a:t>
            </a:r>
            <a:r>
              <a:rPr lang="ru-RU" sz="2100" b="0" u="none" strike="noStrike" noProof="0" dirty="0" err="1">
                <a:effectLst/>
                <a:latin typeface="+mn-lt"/>
              </a:rPr>
              <a:t>divadlem</a:t>
            </a:r>
            <a:r>
              <a:rPr lang="ru-RU" sz="2100" b="0" u="none" strike="noStrike" noProof="0" dirty="0">
                <a:effectLst/>
                <a:latin typeface="+mn-lt"/>
              </a:rPr>
              <a:t>, </a:t>
            </a:r>
            <a:r>
              <a:rPr lang="ru-RU" sz="2100" b="0" u="none" strike="noStrike" noProof="0" dirty="0" err="1">
                <a:effectLst/>
                <a:latin typeface="+mn-lt"/>
              </a:rPr>
              <a:t>moderním</a:t>
            </a:r>
            <a:r>
              <a:rPr lang="ru-RU" sz="2100" b="0" u="none" strike="noStrike" noProof="0" dirty="0">
                <a:effectLst/>
                <a:latin typeface="+mn-lt"/>
              </a:rPr>
              <a:t> </a:t>
            </a:r>
            <a:r>
              <a:rPr lang="ru-RU" sz="2100" b="0" u="none" strike="noStrike" noProof="0" dirty="0" err="1">
                <a:effectLst/>
                <a:latin typeface="+mn-lt"/>
              </a:rPr>
              <a:t>uměním</a:t>
            </a:r>
            <a:r>
              <a:rPr lang="ru-RU" sz="2100" b="0" u="none" strike="noStrike" noProof="0" dirty="0">
                <a:effectLst/>
                <a:latin typeface="+mn-lt"/>
              </a:rPr>
              <a:t>, </a:t>
            </a:r>
            <a:r>
              <a:rPr lang="ru-RU" sz="2100" b="0" u="none" strike="noStrike" noProof="0" dirty="0" err="1">
                <a:effectLst/>
                <a:latin typeface="+mn-lt"/>
              </a:rPr>
              <a:t>fotografováním</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17245456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B379AEC-785E-48FD-BCA7-94CFCFC3F8A4}"/>
              </a:ext>
            </a:extLst>
          </p:cNvPr>
          <p:cNvSpPr txBox="1"/>
          <p:nvPr/>
        </p:nvSpPr>
        <p:spPr>
          <a:xfrm>
            <a:off x="1036319" y="1197033"/>
            <a:ext cx="9786851" cy="3916457"/>
          </a:xfrm>
          <a:prstGeom prst="rect">
            <a:avLst/>
          </a:prstGeom>
          <a:noFill/>
        </p:spPr>
        <p:txBody>
          <a:bodyPr wrap="square">
            <a:spAutoFit/>
          </a:bodyPr>
          <a:lstStyle/>
          <a:p>
            <a:pPr marL="0" marR="0" algn="just">
              <a:spcBef>
                <a:spcPts val="900"/>
              </a:spcBef>
              <a:spcAft>
                <a:spcPts val="1200"/>
              </a:spcAft>
              <a:buNone/>
            </a:pPr>
            <a:r>
              <a:rPr lang="cs-CZ" sz="2100" b="1" u="none" strike="noStrike" dirty="0" err="1">
                <a:effectLst/>
                <a:latin typeface="+mn-lt"/>
              </a:rPr>
              <a:t>Упражнение</a:t>
            </a:r>
            <a:r>
              <a:rPr lang="cs-CZ" sz="2100" b="1" u="none" strike="noStrike" dirty="0">
                <a:effectLst/>
                <a:latin typeface="+mn-lt"/>
              </a:rPr>
              <a:t> 31</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Setkáme se u vchodu do stanice metra. 2. Seznámil nás se svým stanoviskem. 3. To bohužel nevím. 4. Mám návrh. Večer se půjdeme projít. 5. Děkuji za pozvání. Rád přijedu. 6. Vypila jsem hrnek mléka a Soňa šálek kakaa. 7. Ráno se pojedeme koupat k jezeru. 8. Káťa přišla v novém kabátě. 9. Nemůžeme pracovat za takových podmínek. 10. Všimli jste si kvality materiálu? 11. Nemám ponětí, kdo telefonoval. 12. Tatínek má radost z našeho seznámení. 13. Prosím za prominutí. 14. Jsme v nesnadné situaci. 15. Závody se konaly v Brně. 16. Viděli jsme budovy nových podniků. 17. Otec věnoval Nině k narozeninám video. 18. Omlouvám se za zpoždění. 19. Otec má dnes dobrou náladu. 20. Nevěřím jeho slibům. 21. Mluvili jsme o našich vztazích. 22. Zeptali jsme se v informacích. 23. Zavolám vám po schůzi. 24. Petr se zajímá o vodní pólo.</a:t>
            </a:r>
            <a:endParaRPr lang="cs-CZ" sz="2100" b="0" u="none" strike="noStrike" dirty="0">
              <a:effectLst/>
              <a:latin typeface="Google Sans"/>
            </a:endParaRPr>
          </a:p>
        </p:txBody>
      </p:sp>
    </p:spTree>
    <p:extLst>
      <p:ext uri="{BB962C8B-B14F-4D97-AF65-F5344CB8AC3E}">
        <p14:creationId xmlns:p14="http://schemas.microsoft.com/office/powerpoint/2010/main" val="5144257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334470A-31F6-52B0-B2A9-47C08BB50F16}"/>
              </a:ext>
            </a:extLst>
          </p:cNvPr>
          <p:cNvSpPr txBox="1"/>
          <p:nvPr/>
        </p:nvSpPr>
        <p:spPr>
          <a:xfrm>
            <a:off x="83128" y="0"/>
            <a:ext cx="11826240" cy="6678751"/>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39</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cs-CZ" sz="2100" b="0" u="none" strike="noStrike" noProof="0" dirty="0">
                <a:effectLst/>
                <a:latin typeface="+mn-lt"/>
              </a:rPr>
              <a:t>dopis – mnoho dopisů 2. místo – sedět na svých místech 3. prsten – cena prstenů 4. kolo – pod koly vlaku 5. veslo – šest vesel 6. právo – lidská práva 7. oblak – vznášet se v oblacích 8. skvrna – čištění skvrn 9. srdce – v srdcích diváků 10. sedlo – kvalita sedel 11. osoba – právnické osoby 12. vesnice – obyvatelé vesnic 13. vojsko – pohraniční vojska 14. sklo – barva tmavých skel 15. hnízdo – vejce v hnízdech 16. těleso – pevná tělesa</a:t>
            </a:r>
          </a:p>
          <a:p>
            <a:pPr marL="0" marR="0" algn="just">
              <a:spcBef>
                <a:spcPts val="900"/>
              </a:spcBef>
              <a:spcAft>
                <a:spcPts val="1200"/>
              </a:spcAft>
              <a:buNone/>
            </a:pPr>
            <a:r>
              <a:rPr lang="ru-RU" sz="2100" b="1" u="none" strike="noStrike" noProof="0" dirty="0">
                <a:effectLst/>
                <a:latin typeface="+mn-lt"/>
              </a:rPr>
              <a:t>Упражнение 40</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Как (</a:t>
            </a:r>
            <a:r>
              <a:rPr lang="ru-RU" sz="2100" b="1" u="none" strike="noStrike" noProof="0" dirty="0">
                <a:effectLst/>
                <a:latin typeface="+mn-lt"/>
              </a:rPr>
              <a:t>дело</a:t>
            </a:r>
            <a:r>
              <a:rPr lang="ru-RU" sz="2100" b="0" u="none" strike="noStrike" noProof="0" dirty="0">
                <a:effectLst/>
                <a:latin typeface="+mn-lt"/>
              </a:rPr>
              <a:t>), Петя? 2. Её (</a:t>
            </a:r>
            <a:r>
              <a:rPr lang="ru-RU" sz="2100" b="1" u="none" strike="noStrike" noProof="0" dirty="0">
                <a:effectLst/>
                <a:latin typeface="+mn-lt"/>
              </a:rPr>
              <a:t>слово</a:t>
            </a:r>
            <a:r>
              <a:rPr lang="ru-RU" sz="2100" b="0" u="none" strike="noStrike" noProof="0" dirty="0">
                <a:effectLst/>
                <a:latin typeface="+mn-lt"/>
              </a:rPr>
              <a:t>) он уже не верил. 3. Все разошлись по (</a:t>
            </a:r>
            <a:r>
              <a:rPr lang="ru-RU" sz="2100" b="1" u="none" strike="noStrike" noProof="0" dirty="0">
                <a:effectLst/>
                <a:latin typeface="+mn-lt"/>
              </a:rPr>
              <a:t>место</a:t>
            </a:r>
            <a:r>
              <a:rPr lang="ru-RU" sz="2100" b="0" u="none" strike="noStrike" noProof="0" dirty="0">
                <a:effectLst/>
                <a:latin typeface="+mn-lt"/>
              </a:rPr>
              <a:t>). 4. Мама купила тридцать (</a:t>
            </a:r>
            <a:r>
              <a:rPr lang="ru-RU" sz="2100" b="1" u="none" strike="noStrike" noProof="0" dirty="0">
                <a:effectLst/>
                <a:latin typeface="+mn-lt"/>
              </a:rPr>
              <a:t>яйцо</a:t>
            </a:r>
            <a:r>
              <a:rPr lang="ru-RU" sz="2100" b="0" u="none" strike="noStrike" noProof="0" dirty="0">
                <a:effectLst/>
                <a:latin typeface="+mn-lt"/>
              </a:rPr>
              <a:t>). 5. Благодарю вас за ваши тёплые (</a:t>
            </a:r>
            <a:r>
              <a:rPr lang="ru-RU" sz="2100" b="1" u="none" strike="noStrike" noProof="0" dirty="0">
                <a:effectLst/>
                <a:latin typeface="+mn-lt"/>
              </a:rPr>
              <a:t>слово</a:t>
            </a:r>
            <a:r>
              <a:rPr lang="ru-RU" sz="2100" b="0" u="none" strike="noStrike" noProof="0" dirty="0">
                <a:effectLst/>
                <a:latin typeface="+mn-lt"/>
              </a:rPr>
              <a:t>). 6. Солнце скрылось за (</a:t>
            </a:r>
            <a:r>
              <a:rPr lang="ru-RU" sz="2100" b="1" u="none" strike="noStrike" noProof="0" dirty="0">
                <a:effectLst/>
                <a:latin typeface="+mn-lt"/>
              </a:rPr>
              <a:t>облако</a:t>
            </a:r>
            <a:r>
              <a:rPr lang="ru-RU" sz="2100" b="0" u="none" strike="noStrike" noProof="0" dirty="0">
                <a:effectLst/>
                <a:latin typeface="+mn-lt"/>
              </a:rPr>
              <a:t>). 7. Семёну очень понравились горные (</a:t>
            </a:r>
            <a:r>
              <a:rPr lang="ru-RU" sz="2100" b="1" u="none" strike="noStrike" noProof="0" dirty="0">
                <a:effectLst/>
                <a:latin typeface="+mn-lt"/>
              </a:rPr>
              <a:t>озеро</a:t>
            </a:r>
            <a:r>
              <a:rPr lang="ru-RU" sz="2100" b="0" u="none" strike="noStrike" noProof="0" dirty="0">
                <a:effectLst/>
                <a:latin typeface="+mn-lt"/>
              </a:rPr>
              <a:t>) в Альпах. 8. Все вещи в доме были на своих (</a:t>
            </a:r>
            <a:r>
              <a:rPr lang="ru-RU" sz="2100" b="1" u="none" strike="noStrike" noProof="0" dirty="0">
                <a:effectLst/>
                <a:latin typeface="+mn-lt"/>
              </a:rPr>
              <a:t>место</a:t>
            </a:r>
            <a:r>
              <a:rPr lang="ru-RU" sz="2100" b="0" u="none" strike="noStrike" noProof="0" dirty="0">
                <a:effectLst/>
                <a:latin typeface="+mn-lt"/>
              </a:rPr>
              <a:t>). 9. В аэропорту современные туалеты с большими (</a:t>
            </a:r>
            <a:r>
              <a:rPr lang="ru-RU" sz="2100" b="1" u="none" strike="noStrike" noProof="0" dirty="0">
                <a:effectLst/>
                <a:latin typeface="+mn-lt"/>
              </a:rPr>
              <a:t>зеркало</a:t>
            </a:r>
            <a:r>
              <a:rPr lang="ru-RU" sz="2100" b="0" u="none" strike="noStrike" noProof="0" dirty="0">
                <a:effectLst/>
                <a:latin typeface="+mn-lt"/>
              </a:rPr>
              <a:t>). 10. Надо поменять скатерть, на ней несколько (</a:t>
            </a:r>
            <a:r>
              <a:rPr lang="ru-RU" sz="2100" b="1" u="none" strike="noStrike" noProof="0" dirty="0">
                <a:effectLst/>
                <a:latin typeface="+mn-lt"/>
              </a:rPr>
              <a:t>пятно</a:t>
            </a:r>
            <a:r>
              <a:rPr lang="ru-RU" sz="2100" b="0" u="none" strike="noStrike" noProof="0" dirty="0">
                <a:effectLst/>
                <a:latin typeface="+mn-lt"/>
              </a:rPr>
              <a:t>). 11. Отец Яна побывал во многих городах и (</a:t>
            </a:r>
            <a:r>
              <a:rPr lang="ru-RU" sz="2100" b="1" u="none" strike="noStrike" noProof="0" dirty="0">
                <a:effectLst/>
                <a:latin typeface="+mn-lt"/>
              </a:rPr>
              <a:t>село</a:t>
            </a:r>
            <a:r>
              <a:rPr lang="ru-RU" sz="2100" b="0" u="none" strike="noStrike" noProof="0" dirty="0">
                <a:effectLst/>
                <a:latin typeface="+mn-lt"/>
              </a:rPr>
              <a:t>) России. 12. Дедушка был мастер на все руки, он владел несколькими (</a:t>
            </a:r>
            <a:r>
              <a:rPr lang="ru-RU" sz="2100" b="1" u="none" strike="noStrike" noProof="0" dirty="0">
                <a:effectLst/>
                <a:latin typeface="+mn-lt"/>
              </a:rPr>
              <a:t>ремесло</a:t>
            </a:r>
            <a:r>
              <a:rPr lang="ru-RU" sz="2100" b="0" u="none" strike="noStrike" noProof="0" dirty="0">
                <a:effectLst/>
                <a:latin typeface="+mn-lt"/>
              </a:rPr>
              <a:t>). 13. Володя и Катя купили обручальные (</a:t>
            </a:r>
            <a:r>
              <a:rPr lang="ru-RU" sz="2100" b="1" u="none" strike="noStrike" noProof="0" dirty="0">
                <a:effectLst/>
                <a:latin typeface="+mn-lt"/>
              </a:rPr>
              <a:t>кольцо</a:t>
            </a:r>
            <a:r>
              <a:rPr lang="ru-RU" sz="2100" b="0" u="none" strike="noStrike" noProof="0" dirty="0">
                <a:effectLst/>
                <a:latin typeface="+mn-lt"/>
              </a:rPr>
              <a:t>), у них скоро свадьба. 14. На дубе появились большие (</a:t>
            </a:r>
            <a:r>
              <a:rPr lang="ru-RU" sz="2100" b="1" u="none" strike="noStrike" noProof="0" dirty="0">
                <a:effectLst/>
                <a:latin typeface="+mn-lt"/>
              </a:rPr>
              <a:t>гнездо</a:t>
            </a:r>
            <a:r>
              <a:rPr lang="ru-RU" sz="2100" b="0" u="none" strike="noStrike" noProof="0" dirty="0">
                <a:effectLst/>
                <a:latin typeface="+mn-lt"/>
              </a:rPr>
              <a:t>). 15. В русских (</a:t>
            </a:r>
            <a:r>
              <a:rPr lang="ru-RU" sz="2100" b="1" u="none" strike="noStrike" noProof="0" dirty="0">
                <a:effectLst/>
                <a:latin typeface="+mn-lt"/>
              </a:rPr>
              <a:t>село</a:t>
            </a:r>
            <a:r>
              <a:rPr lang="ru-RU" sz="2100" b="0" u="none" strike="noStrike" noProof="0" dirty="0">
                <a:effectLst/>
                <a:latin typeface="+mn-lt"/>
              </a:rPr>
              <a:t>) нам очень понравились деревянные (</a:t>
            </a:r>
            <a:r>
              <a:rPr lang="ru-RU" sz="2100" b="1" u="none" strike="noStrike" noProof="0" dirty="0">
                <a:effectLst/>
                <a:latin typeface="+mn-lt"/>
              </a:rPr>
              <a:t>окно</a:t>
            </a:r>
            <a:r>
              <a:rPr lang="ru-RU" sz="2100" b="0" u="none" strike="noStrike" noProof="0" dirty="0">
                <a:effectLst/>
                <a:latin typeface="+mn-lt"/>
              </a:rPr>
              <a:t>) с резьбой. 16. В горах Ваня сломал ногу и несколько (</a:t>
            </a:r>
            <a:r>
              <a:rPr lang="ru-RU" sz="2100" b="1" u="none" strike="noStrike" noProof="0" dirty="0">
                <a:effectLst/>
                <a:latin typeface="+mn-lt"/>
              </a:rPr>
              <a:t>ребро</a:t>
            </a:r>
            <a:r>
              <a:rPr lang="ru-RU" sz="2100" b="0" u="none" strike="noStrike" noProof="0" dirty="0">
                <a:effectLst/>
                <a:latin typeface="+mn-lt"/>
              </a:rPr>
              <a:t>). 17. Большинство (</a:t>
            </a:r>
            <a:r>
              <a:rPr lang="ru-RU" sz="2100" b="1" u="none" strike="noStrike" noProof="0" dirty="0">
                <a:effectLst/>
                <a:latin typeface="+mn-lt"/>
              </a:rPr>
              <a:t>окно</a:t>
            </a:r>
            <a:r>
              <a:rPr lang="ru-RU" sz="2100" b="0" u="none" strike="noStrike" noProof="0" dirty="0">
                <a:effectLst/>
                <a:latin typeface="+mn-lt"/>
              </a:rPr>
              <a:t>) в доме выходит в сад. 18. Каждый должен знать свои (</a:t>
            </a:r>
            <a:r>
              <a:rPr lang="ru-RU" sz="2100" b="1" u="none" strike="noStrike" noProof="0" dirty="0">
                <a:effectLst/>
                <a:latin typeface="+mn-lt"/>
              </a:rPr>
              <a:t>право</a:t>
            </a:r>
            <a:r>
              <a:rPr lang="ru-RU" sz="2100" b="0" u="none" strike="noStrike" noProof="0" dirty="0">
                <a:effectLst/>
                <a:latin typeface="+mn-lt"/>
              </a:rPr>
              <a:t>) и обязанности. 19. Наташа любила ездить на поезде, ей нравился стук (</a:t>
            </a:r>
            <a:r>
              <a:rPr lang="ru-RU" sz="2100" b="1" u="none" strike="noStrike" noProof="0" dirty="0">
                <a:effectLst/>
                <a:latin typeface="+mn-lt"/>
              </a:rPr>
              <a:t>колесо</a:t>
            </a:r>
            <a:r>
              <a:rPr lang="ru-RU" sz="2100" b="0" u="none" strike="noStrike" noProof="0" dirty="0">
                <a:effectLst/>
                <a:latin typeface="+mn-lt"/>
              </a:rPr>
              <a:t>). 20. Слон выпил несколько (</a:t>
            </a:r>
            <a:r>
              <a:rPr lang="ru-RU" sz="2100" b="1" u="none" strike="noStrike" noProof="0" dirty="0">
                <a:effectLst/>
                <a:latin typeface="+mn-lt"/>
              </a:rPr>
              <a:t>ведро</a:t>
            </a:r>
            <a:r>
              <a:rPr lang="ru-RU" sz="2100" b="0" u="none" strike="noStrike" noProof="0" dirty="0">
                <a:effectLst/>
                <a:latin typeface="+mn-lt"/>
              </a:rPr>
              <a:t>) воды.</a:t>
            </a:r>
            <a:endParaRPr lang="ru-RU" sz="2100" b="0" u="none" strike="noStrike" noProof="0" dirty="0">
              <a:effectLst/>
              <a:latin typeface="Google Sans"/>
            </a:endParaRPr>
          </a:p>
        </p:txBody>
      </p:sp>
    </p:spTree>
    <p:extLst>
      <p:ext uri="{BB962C8B-B14F-4D97-AF65-F5344CB8AC3E}">
        <p14:creationId xmlns:p14="http://schemas.microsoft.com/office/powerpoint/2010/main" val="30101474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0A96D70-6B2F-829C-EA6C-97E8C1002F24}"/>
              </a:ext>
            </a:extLst>
          </p:cNvPr>
          <p:cNvSpPr txBox="1"/>
          <p:nvPr/>
        </p:nvSpPr>
        <p:spPr>
          <a:xfrm>
            <a:off x="1241367" y="1257994"/>
            <a:ext cx="9709266" cy="3593291"/>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Упражнение 44</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Я взяла два (</a:t>
            </a:r>
            <a:r>
              <a:rPr lang="ru-RU" sz="2100" b="1" u="none" strike="noStrike" noProof="0" dirty="0">
                <a:effectLst/>
                <a:latin typeface="+mn-lt"/>
              </a:rPr>
              <a:t>яблоко</a:t>
            </a:r>
            <a:r>
              <a:rPr lang="ru-RU" sz="2100" b="0" u="none" strike="noStrike" noProof="0" dirty="0">
                <a:effectLst/>
                <a:latin typeface="+mn-lt"/>
              </a:rPr>
              <a:t>), а все остальные (</a:t>
            </a:r>
            <a:r>
              <a:rPr lang="ru-RU" sz="2100" b="1" u="none" strike="noStrike" noProof="0" dirty="0">
                <a:effectLst/>
                <a:latin typeface="+mn-lt"/>
              </a:rPr>
              <a:t>яблоко</a:t>
            </a:r>
            <a:r>
              <a:rPr lang="ru-RU" sz="2100" b="0" u="none" strike="noStrike" noProof="0" dirty="0">
                <a:effectLst/>
                <a:latin typeface="+mn-lt"/>
              </a:rPr>
              <a:t>) взял Саша. 2. Все дети на песке бросили (</a:t>
            </a:r>
            <a:r>
              <a:rPr lang="ru-RU" sz="2100" b="1" u="none" strike="noStrike" noProof="0" dirty="0">
                <a:effectLst/>
                <a:latin typeface="+mn-lt"/>
              </a:rPr>
              <a:t>ведёрко</a:t>
            </a:r>
            <a:r>
              <a:rPr lang="ru-RU" sz="2100" b="0" u="none" strike="noStrike" noProof="0" dirty="0">
                <a:effectLst/>
                <a:latin typeface="+mn-lt"/>
              </a:rPr>
              <a:t>) и побежали играть в мяч. 3. Нина рисует (</a:t>
            </a:r>
            <a:r>
              <a:rPr lang="ru-RU" sz="2100" b="1" u="none" strike="noStrike" noProof="0" dirty="0">
                <a:effectLst/>
                <a:latin typeface="+mn-lt"/>
              </a:rPr>
              <a:t>сердечко</a:t>
            </a:r>
            <a:r>
              <a:rPr lang="ru-RU" sz="2100" b="0" u="none" strike="noStrike" noProof="0" dirty="0">
                <a:effectLst/>
                <a:latin typeface="+mn-lt"/>
              </a:rPr>
              <a:t>). Два (</a:t>
            </a:r>
            <a:r>
              <a:rPr lang="ru-RU" sz="2100" b="1" u="none" strike="noStrike" noProof="0" dirty="0">
                <a:effectLst/>
                <a:latin typeface="+mn-lt"/>
              </a:rPr>
              <a:t>сердечко</a:t>
            </a:r>
            <a:r>
              <a:rPr lang="ru-RU" sz="2100" b="0" u="none" strike="noStrike" noProof="0" dirty="0">
                <a:effectLst/>
                <a:latin typeface="+mn-lt"/>
              </a:rPr>
              <a:t>) у неё красные, три зелёные. 4. Девочки рассматривали в витрине детские (</a:t>
            </a:r>
            <a:r>
              <a:rPr lang="ru-RU" sz="2100" b="1" u="none" strike="noStrike" noProof="0" dirty="0">
                <a:effectLst/>
                <a:latin typeface="+mn-lt"/>
              </a:rPr>
              <a:t>колечко</a:t>
            </a:r>
            <a:r>
              <a:rPr lang="ru-RU" sz="2100" b="0" u="none" strike="noStrike" noProof="0" dirty="0">
                <a:effectLst/>
                <a:latin typeface="+mn-lt"/>
              </a:rPr>
              <a:t>). 5. Мальчики сидели на крыльце и ели жареные (</a:t>
            </a:r>
            <a:r>
              <a:rPr lang="ru-RU" sz="2100" b="1" u="none" strike="noStrike" noProof="0" dirty="0">
                <a:effectLst/>
                <a:latin typeface="+mn-lt"/>
              </a:rPr>
              <a:t>семечко</a:t>
            </a:r>
            <a:r>
              <a:rPr lang="ru-RU" sz="2100" b="0" u="none" strike="noStrike" noProof="0" dirty="0">
                <a:effectLst/>
                <a:latin typeface="+mn-lt"/>
              </a:rPr>
              <a:t>). 6. На нашей яблоне были два (</a:t>
            </a:r>
            <a:r>
              <a:rPr lang="ru-RU" sz="2100" b="1" u="none" strike="noStrike" noProof="0" dirty="0">
                <a:effectLst/>
                <a:latin typeface="+mn-lt"/>
              </a:rPr>
              <a:t>гнёздышко</a:t>
            </a:r>
            <a:r>
              <a:rPr lang="ru-RU" sz="2100" b="0" u="none" strike="noStrike" noProof="0" dirty="0">
                <a:effectLst/>
                <a:latin typeface="+mn-lt"/>
              </a:rPr>
              <a:t>), а на бабушкиной – одно. Однажды после сильного ветра все (</a:t>
            </a:r>
            <a:r>
              <a:rPr lang="ru-RU" sz="2100" b="1" u="none" strike="noStrike" noProof="0" dirty="0">
                <a:effectLst/>
                <a:latin typeface="+mn-lt"/>
              </a:rPr>
              <a:t>гнёздышко</a:t>
            </a:r>
            <a:r>
              <a:rPr lang="ru-RU" sz="2100" b="0" u="none" strike="noStrike" noProof="0" dirty="0">
                <a:effectLst/>
                <a:latin typeface="+mn-lt"/>
              </a:rPr>
              <a:t>) лежали в траве. 7. Петя заказал жареные куриные (</a:t>
            </a:r>
            <a:r>
              <a:rPr lang="ru-RU" sz="2100" b="1" u="none" strike="noStrike" noProof="0" dirty="0">
                <a:effectLst/>
                <a:latin typeface="+mn-lt"/>
              </a:rPr>
              <a:t>крылышко</a:t>
            </a:r>
            <a:r>
              <a:rPr lang="ru-RU" sz="2100" b="0" u="none" strike="noStrike" noProof="0" dirty="0">
                <a:effectLst/>
                <a:latin typeface="+mn-lt"/>
              </a:rPr>
              <a:t>). 8. На столе лежали (</a:t>
            </a:r>
            <a:r>
              <a:rPr lang="ru-RU" sz="2100" b="1" u="none" strike="noStrike" noProof="0" dirty="0">
                <a:effectLst/>
                <a:latin typeface="+mn-lt"/>
              </a:rPr>
              <a:t>блюдечко</a:t>
            </a:r>
            <a:r>
              <a:rPr lang="ru-RU" sz="2100" b="0" u="none" strike="noStrike" noProof="0" dirty="0">
                <a:effectLst/>
                <a:latin typeface="+mn-lt"/>
              </a:rPr>
              <a:t>). Из них только два (</a:t>
            </a:r>
            <a:r>
              <a:rPr lang="ru-RU" sz="2100" b="1" u="none" strike="noStrike" noProof="0" dirty="0">
                <a:effectLst/>
                <a:latin typeface="+mn-lt"/>
              </a:rPr>
              <a:t>блюдечко</a:t>
            </a:r>
            <a:r>
              <a:rPr lang="ru-RU" sz="2100" b="0" u="none" strike="noStrike" noProof="0" dirty="0">
                <a:effectLst/>
                <a:latin typeface="+mn-lt"/>
              </a:rPr>
              <a:t>) были с рисунком. 9. Старик, казалось, дремал, но вдруг поднял (</a:t>
            </a:r>
            <a:r>
              <a:rPr lang="ru-RU" sz="2100" b="1" u="none" strike="noStrike" noProof="0" dirty="0">
                <a:effectLst/>
                <a:latin typeface="+mn-lt"/>
              </a:rPr>
              <a:t>веко</a:t>
            </a:r>
            <a:r>
              <a:rPr lang="ru-RU" sz="2100" b="0" u="none" strike="noStrike" noProof="0" dirty="0">
                <a:effectLst/>
                <a:latin typeface="+mn-lt"/>
              </a:rPr>
              <a:t>) и посмотрел на меня.</a:t>
            </a:r>
            <a:endParaRPr lang="ru-RU" sz="2100" b="0" u="none" strike="noStrike" noProof="0" dirty="0">
              <a:effectLst/>
              <a:latin typeface="Google Sans"/>
            </a:endParaRPr>
          </a:p>
        </p:txBody>
      </p:sp>
    </p:spTree>
    <p:extLst>
      <p:ext uri="{BB962C8B-B14F-4D97-AF65-F5344CB8AC3E}">
        <p14:creationId xmlns:p14="http://schemas.microsoft.com/office/powerpoint/2010/main" val="67332229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0424EED-DCB4-AD46-2017-7EF51973DBC6}"/>
              </a:ext>
            </a:extLst>
          </p:cNvPr>
          <p:cNvSpPr txBox="1"/>
          <p:nvPr/>
        </p:nvSpPr>
        <p:spPr>
          <a:xfrm>
            <a:off x="648392" y="1014704"/>
            <a:ext cx="10989425" cy="3916457"/>
          </a:xfrm>
          <a:prstGeom prst="rect">
            <a:avLst/>
          </a:prstGeom>
          <a:noFill/>
        </p:spPr>
        <p:txBody>
          <a:bodyPr wrap="square">
            <a:spAutoFit/>
          </a:bodyPr>
          <a:lstStyle/>
          <a:p>
            <a:pPr marL="0" marR="0" algn="just">
              <a:spcBef>
                <a:spcPts val="900"/>
              </a:spcBef>
              <a:spcAft>
                <a:spcPts val="1200"/>
              </a:spcAft>
              <a:buNone/>
            </a:pPr>
            <a:r>
              <a:rPr lang="cs-CZ" sz="2100" b="1" u="none" strike="noStrike" dirty="0" err="1">
                <a:effectLst/>
                <a:latin typeface="+mn-lt"/>
              </a:rPr>
              <a:t>Упражнение</a:t>
            </a:r>
            <a:r>
              <a:rPr lang="cs-CZ" sz="2100" b="1" u="none" strike="noStrike" dirty="0">
                <a:effectLst/>
                <a:latin typeface="+mn-lt"/>
              </a:rPr>
              <a:t> 49</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err="1">
                <a:effectLst/>
                <a:latin typeface="+mn-lt"/>
              </a:rPr>
              <a:t>Они</a:t>
            </a:r>
            <a:r>
              <a:rPr lang="cs-CZ" sz="2100" b="0" u="none" strike="noStrike" dirty="0">
                <a:effectLst/>
                <a:latin typeface="+mn-lt"/>
              </a:rPr>
              <a:t> </a:t>
            </a:r>
            <a:r>
              <a:rPr lang="cs-CZ" sz="2100" b="0" u="none" strike="noStrike" dirty="0" err="1">
                <a:effectLst/>
                <a:latin typeface="+mn-lt"/>
              </a:rPr>
              <a:t>часто</a:t>
            </a:r>
            <a:r>
              <a:rPr lang="cs-CZ" sz="2100" b="0" u="none" strike="noStrike" dirty="0">
                <a:effectLst/>
                <a:latin typeface="+mn-lt"/>
              </a:rPr>
              <a:t> </a:t>
            </a:r>
            <a:r>
              <a:rPr lang="cs-CZ" sz="2100" b="0" u="none" strike="noStrike" dirty="0" err="1">
                <a:effectLst/>
                <a:latin typeface="+mn-lt"/>
              </a:rPr>
              <a:t>говорили</a:t>
            </a:r>
            <a:r>
              <a:rPr lang="cs-CZ" sz="2100" b="0" u="none" strike="noStrike" dirty="0">
                <a:effectLst/>
                <a:latin typeface="+mn-lt"/>
              </a:rPr>
              <a:t> (o jejích slovech a dopisech, o cenných plátnech, o starých řemeslech, o ruských vesnicích, o lidských právech, o závodech v plavání). 2. </a:t>
            </a:r>
            <a:r>
              <a:rPr lang="cs-CZ" sz="2100" b="0" u="none" strike="noStrike" dirty="0" err="1">
                <a:effectLst/>
                <a:latin typeface="+mn-lt"/>
              </a:rPr>
              <a:t>Мы</a:t>
            </a:r>
            <a:r>
              <a:rPr lang="cs-CZ" sz="2100" b="0" u="none" strike="noStrike" dirty="0">
                <a:effectLst/>
                <a:latin typeface="+mn-lt"/>
              </a:rPr>
              <a:t> </a:t>
            </a:r>
            <a:r>
              <a:rPr lang="cs-CZ" sz="2100" b="0" u="none" strike="noStrike" dirty="0" err="1">
                <a:effectLst/>
                <a:latin typeface="+mn-lt"/>
              </a:rPr>
              <a:t>получили</a:t>
            </a:r>
            <a:r>
              <a:rPr lang="cs-CZ" sz="2100" b="0" u="none" strike="noStrike" dirty="0">
                <a:effectLst/>
                <a:latin typeface="+mn-lt"/>
              </a:rPr>
              <a:t> (vaše dopisy a blahopřání, zlaté prsteny a prstýnky, porcelánové mističky, zimní kabáty, dobrá vesla, chutná jablka). 3. </a:t>
            </a:r>
            <a:r>
              <a:rPr lang="cs-CZ" sz="2100" b="0" u="none" strike="noStrike" dirty="0" err="1">
                <a:effectLst/>
                <a:latin typeface="+mn-lt"/>
              </a:rPr>
              <a:t>Сколько</a:t>
            </a:r>
            <a:r>
              <a:rPr lang="cs-CZ" sz="2100" b="0" u="none" strike="noStrike" dirty="0">
                <a:effectLst/>
                <a:latin typeface="+mn-lt"/>
              </a:rPr>
              <a:t> </a:t>
            </a:r>
            <a:r>
              <a:rPr lang="cs-CZ" sz="2100" b="0" u="none" strike="noStrike" dirty="0" err="1">
                <a:effectLst/>
                <a:latin typeface="+mn-lt"/>
              </a:rPr>
              <a:t>они</a:t>
            </a:r>
            <a:r>
              <a:rPr lang="cs-CZ" sz="2100" b="0" u="none" strike="noStrike" dirty="0">
                <a:effectLst/>
                <a:latin typeface="+mn-lt"/>
              </a:rPr>
              <a:t> </a:t>
            </a:r>
            <a:r>
              <a:rPr lang="cs-CZ" sz="2100" b="0" u="none" strike="noStrike" dirty="0" err="1">
                <a:effectLst/>
                <a:latin typeface="+mn-lt"/>
              </a:rPr>
              <a:t>купили</a:t>
            </a:r>
            <a:r>
              <a:rPr lang="cs-CZ" sz="2100" b="0" u="none" strike="noStrike" dirty="0">
                <a:effectLst/>
                <a:latin typeface="+mn-lt"/>
              </a:rPr>
              <a:t> </a:t>
            </a:r>
            <a:r>
              <a:rPr lang="cs-CZ" sz="2100" b="0" u="none" strike="noStrike" dirty="0" err="1">
                <a:effectLst/>
                <a:latin typeface="+mn-lt"/>
              </a:rPr>
              <a:t>новых</a:t>
            </a:r>
            <a:r>
              <a:rPr lang="cs-CZ" sz="2100" b="0" u="none" strike="noStrike" dirty="0">
                <a:effectLst/>
                <a:latin typeface="+mn-lt"/>
              </a:rPr>
              <a:t> (oken, skel, kbelíků, utěrek, vesel, sedel, léků, jablek, vajec, polí, budov)? 4. </a:t>
            </a:r>
            <a:r>
              <a:rPr lang="cs-CZ" sz="2100" b="0" u="none" strike="noStrike" dirty="0" err="1">
                <a:effectLst/>
                <a:latin typeface="+mn-lt"/>
              </a:rPr>
              <a:t>Это</a:t>
            </a:r>
            <a:r>
              <a:rPr lang="cs-CZ" sz="2100" b="0" u="none" strike="noStrike" dirty="0">
                <a:effectLst/>
                <a:latin typeface="+mn-lt"/>
              </a:rPr>
              <a:t> </a:t>
            </a:r>
            <a:r>
              <a:rPr lang="cs-CZ" sz="2100" b="0" u="none" strike="noStrike" dirty="0" err="1">
                <a:effectLst/>
                <a:latin typeface="+mn-lt"/>
              </a:rPr>
              <a:t>случилось</a:t>
            </a:r>
            <a:r>
              <a:rPr lang="cs-CZ" sz="2100" b="0" u="none" strike="noStrike" dirty="0">
                <a:effectLst/>
                <a:latin typeface="+mn-lt"/>
              </a:rPr>
              <a:t>, </a:t>
            </a:r>
            <a:r>
              <a:rPr lang="cs-CZ" sz="2100" b="0" u="none" strike="noStrike" dirty="0" err="1">
                <a:effectLst/>
                <a:latin typeface="+mn-lt"/>
              </a:rPr>
              <a:t>когда</a:t>
            </a:r>
            <a:r>
              <a:rPr lang="cs-CZ" sz="2100" b="0" u="none" strike="noStrike" dirty="0">
                <a:effectLst/>
                <a:latin typeface="+mn-lt"/>
              </a:rPr>
              <a:t> </a:t>
            </a:r>
            <a:r>
              <a:rPr lang="cs-CZ" sz="2100" b="0" u="none" strike="noStrike" dirty="0" err="1">
                <a:effectLst/>
                <a:latin typeface="+mn-lt"/>
              </a:rPr>
              <a:t>мы</a:t>
            </a:r>
            <a:r>
              <a:rPr lang="cs-CZ" sz="2100" b="0" u="none" strike="noStrike" dirty="0">
                <a:effectLst/>
                <a:latin typeface="+mn-lt"/>
              </a:rPr>
              <a:t> </a:t>
            </a:r>
            <a:r>
              <a:rPr lang="cs-CZ" sz="2100" b="0" u="none" strike="noStrike" dirty="0" err="1">
                <a:effectLst/>
                <a:latin typeface="+mn-lt"/>
              </a:rPr>
              <a:t>были</a:t>
            </a:r>
            <a:r>
              <a:rPr lang="cs-CZ" sz="2100" b="0" u="none" strike="noStrike" dirty="0">
                <a:effectLst/>
                <a:latin typeface="+mn-lt"/>
              </a:rPr>
              <a:t> (na poli, ve vsi, na moři, v učilišti, v metru, na konzulátu, v Brně). 5. </a:t>
            </a:r>
            <a:r>
              <a:rPr lang="cs-CZ" sz="2100" b="0" u="none" strike="noStrike" dirty="0" err="1">
                <a:effectLst/>
                <a:latin typeface="+mn-lt"/>
              </a:rPr>
              <a:t>Мы</a:t>
            </a:r>
            <a:r>
              <a:rPr lang="cs-CZ" sz="2100" b="0" u="none" strike="noStrike" dirty="0">
                <a:effectLst/>
                <a:latin typeface="+mn-lt"/>
              </a:rPr>
              <a:t> </a:t>
            </a:r>
            <a:r>
              <a:rPr lang="cs-CZ" sz="2100" b="0" u="none" strike="noStrike" dirty="0" err="1">
                <a:effectLst/>
                <a:latin typeface="+mn-lt"/>
              </a:rPr>
              <a:t>летели</a:t>
            </a:r>
            <a:r>
              <a:rPr lang="cs-CZ" sz="2100" b="0" u="none" strike="noStrike" dirty="0">
                <a:effectLst/>
                <a:latin typeface="+mn-lt"/>
              </a:rPr>
              <a:t> (nad jezery, nad vodními nádržemi, nad moři, nad vesnicemi, nad poli, nad oblaky, nad výškovými budovami). 6. </a:t>
            </a:r>
            <a:r>
              <a:rPr lang="cs-CZ" sz="2100" b="0" u="none" strike="noStrike" dirty="0" err="1">
                <a:effectLst/>
                <a:latin typeface="+mn-lt"/>
              </a:rPr>
              <a:t>Чего</a:t>
            </a:r>
            <a:r>
              <a:rPr lang="cs-CZ" sz="2100" b="0" u="none" strike="noStrike" dirty="0">
                <a:effectLst/>
                <a:latin typeface="+mn-lt"/>
              </a:rPr>
              <a:t> </a:t>
            </a:r>
            <a:r>
              <a:rPr lang="cs-CZ" sz="2100" b="0" u="none" strike="noStrike" dirty="0" err="1">
                <a:effectLst/>
                <a:latin typeface="+mn-lt"/>
              </a:rPr>
              <a:t>он</a:t>
            </a:r>
            <a:r>
              <a:rPr lang="cs-CZ" sz="2100" b="0" u="none" strike="noStrike" dirty="0">
                <a:effectLst/>
                <a:latin typeface="+mn-lt"/>
              </a:rPr>
              <a:t> </a:t>
            </a:r>
            <a:r>
              <a:rPr lang="cs-CZ" sz="2100" b="0" u="none" strike="noStrike" dirty="0" err="1">
                <a:effectLst/>
                <a:latin typeface="+mn-lt"/>
              </a:rPr>
              <a:t>только</a:t>
            </a:r>
            <a:r>
              <a:rPr lang="cs-CZ" sz="2100" b="0" u="none" strike="noStrike" dirty="0">
                <a:effectLst/>
                <a:latin typeface="+mn-lt"/>
              </a:rPr>
              <a:t> в </a:t>
            </a:r>
            <a:r>
              <a:rPr lang="cs-CZ" sz="2100" b="0" u="none" strike="noStrike" dirty="0" err="1">
                <a:effectLst/>
                <a:latin typeface="+mn-lt"/>
              </a:rPr>
              <a:t>жизни</a:t>
            </a:r>
            <a:r>
              <a:rPr lang="cs-CZ" sz="2100" b="0" u="none" strike="noStrike" dirty="0">
                <a:effectLst/>
                <a:latin typeface="+mn-lt"/>
              </a:rPr>
              <a:t> </a:t>
            </a:r>
            <a:r>
              <a:rPr lang="cs-CZ" sz="2100" b="0" u="none" strike="noStrike" dirty="0" err="1">
                <a:effectLst/>
                <a:latin typeface="+mn-lt"/>
              </a:rPr>
              <a:t>не</a:t>
            </a:r>
            <a:r>
              <a:rPr lang="cs-CZ" sz="2100" b="0" u="none" strike="noStrike" dirty="0">
                <a:effectLst/>
                <a:latin typeface="+mn-lt"/>
              </a:rPr>
              <a:t> </a:t>
            </a:r>
            <a:r>
              <a:rPr lang="cs-CZ" sz="2100" b="0" u="none" strike="noStrike" dirty="0" err="1">
                <a:effectLst/>
                <a:latin typeface="+mn-lt"/>
              </a:rPr>
              <a:t>видел</a:t>
            </a:r>
            <a:r>
              <a:rPr lang="cs-CZ" sz="2100" b="0" u="none" strike="noStrike" dirty="0">
                <a:effectLst/>
                <a:latin typeface="+mn-lt"/>
              </a:rPr>
              <a:t>: (nebe s růžovými oblaky, tmavě modrá moře a jezera, historické budovy, pole a vesnice, nádherná místa). 7. </a:t>
            </a:r>
            <a:r>
              <a:rPr lang="cs-CZ" sz="2100" b="0" u="none" strike="noStrike" dirty="0" err="1">
                <a:effectLst/>
                <a:latin typeface="+mn-lt"/>
              </a:rPr>
              <a:t>Они</a:t>
            </a:r>
            <a:r>
              <a:rPr lang="cs-CZ" sz="2100" b="0" u="none" strike="noStrike" dirty="0">
                <a:effectLst/>
                <a:latin typeface="+mn-lt"/>
              </a:rPr>
              <a:t> </a:t>
            </a:r>
            <a:r>
              <a:rPr lang="cs-CZ" sz="2100" b="0" u="none" strike="noStrike" dirty="0" err="1">
                <a:effectLst/>
                <a:latin typeface="+mn-lt"/>
              </a:rPr>
              <a:t>возвращались</a:t>
            </a:r>
            <a:r>
              <a:rPr lang="cs-CZ" sz="2100" b="0" u="none" strike="noStrike" dirty="0">
                <a:effectLst/>
                <a:latin typeface="+mn-lt"/>
              </a:rPr>
              <a:t> (ze schůzí, z konzulátu, z učiliště, z polí, od moře, z Konga, z cest po Africe).</a:t>
            </a:r>
            <a:endParaRPr lang="cs-CZ" sz="2100" b="0" u="none" strike="noStrike" dirty="0">
              <a:effectLst/>
              <a:latin typeface="Google Sans"/>
            </a:endParaRPr>
          </a:p>
        </p:txBody>
      </p:sp>
    </p:spTree>
    <p:extLst>
      <p:ext uri="{BB962C8B-B14F-4D97-AF65-F5344CB8AC3E}">
        <p14:creationId xmlns:p14="http://schemas.microsoft.com/office/powerpoint/2010/main" val="253924614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9E38268-B48F-DE1D-0F1D-3369E3341D4E}"/>
              </a:ext>
            </a:extLst>
          </p:cNvPr>
          <p:cNvSpPr txBox="1"/>
          <p:nvPr/>
        </p:nvSpPr>
        <p:spPr>
          <a:xfrm>
            <a:off x="437802" y="522765"/>
            <a:ext cx="11233265" cy="5386090"/>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47. </a:t>
            </a:r>
            <a:r>
              <a:rPr lang="ru-RU" sz="2100" b="1" u="none" strike="noStrike" noProof="0" dirty="0" err="1">
                <a:effectLst/>
                <a:latin typeface="+mn-lt"/>
              </a:rPr>
              <a:t>Podstatná</a:t>
            </a:r>
            <a:r>
              <a:rPr lang="ru-RU" sz="2100" b="1" u="none" strike="noStrike" noProof="0" dirty="0">
                <a:effectLst/>
                <a:latin typeface="+mn-lt"/>
              </a:rPr>
              <a:t> </a:t>
            </a:r>
            <a:r>
              <a:rPr lang="ru-RU" sz="2100" b="1" u="none" strike="noStrike" noProof="0" dirty="0" err="1">
                <a:effectLst/>
                <a:latin typeface="+mn-lt"/>
              </a:rPr>
              <a:t>jména</a:t>
            </a:r>
            <a:r>
              <a:rPr lang="ru-RU" sz="2100" b="1" u="none" strike="noStrike" noProof="0" dirty="0">
                <a:effectLst/>
                <a:latin typeface="+mn-lt"/>
              </a:rPr>
              <a:t> </a:t>
            </a:r>
            <a:r>
              <a:rPr lang="ru-RU" sz="2100" b="1" i="1" u="none" strike="noStrike" noProof="0" dirty="0">
                <a:effectLst/>
                <a:latin typeface="+mn-lt"/>
              </a:rPr>
              <a:t>поле, море</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množného</a:t>
            </a:r>
            <a:r>
              <a:rPr lang="ru-RU" sz="2100" b="1" u="none" strike="noStrike" noProof="0" dirty="0">
                <a:effectLst/>
                <a:latin typeface="+mn-lt"/>
              </a:rPr>
              <a:t> </a:t>
            </a:r>
            <a:r>
              <a:rPr lang="ru-RU" sz="2100" b="1" u="none" strike="noStrike" noProof="0" dirty="0" err="1">
                <a:effectLst/>
                <a:latin typeface="+mn-lt"/>
              </a:rPr>
              <a:t>čísla</a:t>
            </a:r>
            <a:r>
              <a:rPr lang="ru-RU" sz="2100" b="1" u="none" strike="noStrike" noProof="0" dirty="0">
                <a:effectLst/>
                <a:latin typeface="+mn-lt"/>
              </a:rPr>
              <a:t> a </a:t>
            </a:r>
            <a:r>
              <a:rPr lang="ru-RU" sz="2100" b="1" u="none" strike="noStrike" noProof="0" dirty="0" err="1">
                <a:effectLst/>
                <a:latin typeface="+mn-lt"/>
              </a:rPr>
              <a:t>bude-li</a:t>
            </a:r>
            <a:r>
              <a:rPr lang="ru-RU" sz="2100" b="1" u="none" strike="noStrike" noProof="0" dirty="0">
                <a:effectLst/>
                <a:latin typeface="+mn-lt"/>
              </a:rPr>
              <a:t> </a:t>
            </a:r>
            <a:r>
              <a:rPr lang="ru-RU" sz="2100" b="1" u="none" strike="noStrike" noProof="0" dirty="0" err="1">
                <a:effectLst/>
                <a:latin typeface="+mn-lt"/>
              </a:rPr>
              <a:t>třeba</a:t>
            </a:r>
            <a:r>
              <a:rPr lang="ru-RU" sz="2100" b="1" u="none" strike="noStrike" noProof="0" dirty="0">
                <a:effectLst/>
                <a:latin typeface="+mn-lt"/>
              </a:rPr>
              <a:t>, </a:t>
            </a:r>
            <a:r>
              <a:rPr lang="ru-RU" sz="2100" b="1" u="none" strike="noStrike" noProof="0" dirty="0" err="1">
                <a:effectLst/>
                <a:latin typeface="+mn-lt"/>
              </a:rPr>
              <a:t>větu</a:t>
            </a:r>
            <a:r>
              <a:rPr lang="ru-RU" sz="2100" b="1" u="none" strike="noStrike" noProof="0" dirty="0">
                <a:effectLst/>
                <a:latin typeface="+mn-lt"/>
              </a:rPr>
              <a:t> </a:t>
            </a:r>
            <a:r>
              <a:rPr lang="ru-RU" sz="2100" b="1" u="none" strike="noStrike" noProof="0" dirty="0" err="1">
                <a:effectLst/>
                <a:latin typeface="+mn-lt"/>
              </a:rPr>
              <a:t>upravte</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За селом было кооперативное поле. 2. На поле росла пшеница. 3. За городом уже не было поля, там были сады и огороды. 4. К своему полю он присоединил поле брата. 5. За полем был лес. 6. Толю с детства привлекало море. 7. Исследование проводилось в тёплом море. 8. Исследователи изучали температуру прибрежного моря.</a:t>
            </a:r>
          </a:p>
          <a:p>
            <a:pPr marL="0" marR="0" algn="just">
              <a:spcBef>
                <a:spcPts val="900"/>
              </a:spcBef>
              <a:spcAft>
                <a:spcPts val="1200"/>
              </a:spcAft>
              <a:buNone/>
            </a:pPr>
            <a:r>
              <a:rPr lang="ru-RU" sz="2100" b="1" u="none" strike="noStrike" noProof="0" dirty="0">
                <a:effectLst/>
                <a:latin typeface="+mn-lt"/>
              </a:rPr>
              <a:t>48.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Все (</a:t>
            </a:r>
            <a:r>
              <a:rPr lang="ru-RU" sz="2100" b="1" u="none" strike="noStrike" noProof="0" dirty="0">
                <a:effectLst/>
                <a:latin typeface="+mn-lt"/>
              </a:rPr>
              <a:t>поле</a:t>
            </a:r>
            <a:r>
              <a:rPr lang="ru-RU" sz="2100" b="0" u="none" strike="noStrike" noProof="0" dirty="0">
                <a:effectLst/>
                <a:latin typeface="+mn-lt"/>
              </a:rPr>
              <a:t>) уже вспаханы. 2. Корабль плыл в открытом (</a:t>
            </a:r>
            <a:r>
              <a:rPr lang="ru-RU" sz="2100" b="1" u="none" strike="noStrike" noProof="0" dirty="0">
                <a:effectLst/>
                <a:latin typeface="+mn-lt"/>
              </a:rPr>
              <a:t>море</a:t>
            </a:r>
            <a:r>
              <a:rPr lang="ru-RU" sz="2100" b="0" u="none" strike="noStrike" noProof="0" dirty="0">
                <a:effectLst/>
                <a:latin typeface="+mn-lt"/>
              </a:rPr>
              <a:t>). 3. Несколько (</a:t>
            </a:r>
            <a:r>
              <a:rPr lang="ru-RU" sz="2100" b="1" u="none" strike="noStrike" noProof="0" dirty="0">
                <a:effectLst/>
                <a:latin typeface="+mn-lt"/>
              </a:rPr>
              <a:t>поле</a:t>
            </a:r>
            <a:r>
              <a:rPr lang="ru-RU" sz="2100" b="0" u="none" strike="noStrike" noProof="0" dirty="0">
                <a:effectLst/>
                <a:latin typeface="+mn-lt"/>
              </a:rPr>
              <a:t>) фермер засеял кукурузой. 4. На небольшом (</a:t>
            </a:r>
            <a:r>
              <a:rPr lang="ru-RU" sz="2100" b="1" u="none" strike="noStrike" noProof="0" dirty="0">
                <a:effectLst/>
                <a:latin typeface="+mn-lt"/>
              </a:rPr>
              <a:t>поле</a:t>
            </a:r>
            <a:r>
              <a:rPr lang="ru-RU" sz="2100" b="0" u="none" strike="noStrike" noProof="0" dirty="0">
                <a:effectLst/>
                <a:latin typeface="+mn-lt"/>
              </a:rPr>
              <a:t>) за домом росла картошка. 5. Водолазов привлекают тропические (</a:t>
            </a:r>
            <a:r>
              <a:rPr lang="ru-RU" sz="2100" b="1" u="none" strike="noStrike" noProof="0" dirty="0">
                <a:effectLst/>
                <a:latin typeface="+mn-lt"/>
              </a:rPr>
              <a:t>море</a:t>
            </a:r>
            <a:r>
              <a:rPr lang="ru-RU" sz="2100" b="0" u="none" strike="noStrike" noProof="0" dirty="0">
                <a:effectLst/>
                <a:latin typeface="+mn-lt"/>
              </a:rPr>
              <a:t>). 6. Девушки разбежались по широкому (</a:t>
            </a:r>
            <a:r>
              <a:rPr lang="ru-RU" sz="2100" b="1" u="none" strike="noStrike" noProof="0" dirty="0">
                <a:effectLst/>
                <a:latin typeface="+mn-lt"/>
              </a:rPr>
              <a:t>поле</a:t>
            </a:r>
            <a:r>
              <a:rPr lang="ru-RU" sz="2100" b="0" u="none" strike="noStrike" noProof="0" dirty="0">
                <a:effectLst/>
                <a:latin typeface="+mn-lt"/>
              </a:rPr>
              <a:t>). 7. Воды северных (</a:t>
            </a:r>
            <a:r>
              <a:rPr lang="ru-RU" sz="2100" b="1" u="none" strike="noStrike" noProof="0" dirty="0">
                <a:effectLst/>
                <a:latin typeface="+mn-lt"/>
              </a:rPr>
              <a:t>море</a:t>
            </a:r>
            <a:r>
              <a:rPr lang="ru-RU" sz="2100" b="0" u="none" strike="noStrike" noProof="0" dirty="0">
                <a:effectLst/>
                <a:latin typeface="+mn-lt"/>
              </a:rPr>
              <a:t>) холодные. 8. Бабушка любила работать в (</a:t>
            </a:r>
            <a:r>
              <a:rPr lang="ru-RU" sz="2100" b="1" u="none" strike="noStrike" noProof="0" dirty="0">
                <a:effectLst/>
                <a:latin typeface="+mn-lt"/>
              </a:rPr>
              <a:t>поле</a:t>
            </a:r>
            <a:r>
              <a:rPr lang="ru-RU" sz="2100" b="0" u="none" strike="noStrike" noProof="0" dirty="0">
                <a:effectLst/>
                <a:latin typeface="+mn-lt"/>
              </a:rPr>
              <a:t>). 9. В голубой шляпе с широкими (</a:t>
            </a:r>
            <a:r>
              <a:rPr lang="ru-RU" sz="2100" b="1" u="none" strike="noStrike" noProof="0" dirty="0">
                <a:effectLst/>
                <a:latin typeface="+mn-lt"/>
              </a:rPr>
              <a:t>поле</a:t>
            </a:r>
            <a:r>
              <a:rPr lang="ru-RU" sz="2100" b="0" u="none" strike="noStrike" noProof="0" dirty="0">
                <a:effectLst/>
                <a:latin typeface="+mn-lt"/>
              </a:rPr>
              <a:t>) Маша выглядела очень элегантно. 10. Никита слова никому не сказал о своём мучительном (</a:t>
            </a:r>
            <a:r>
              <a:rPr lang="ru-RU" sz="2100" b="1" u="none" strike="noStrike" noProof="0" dirty="0">
                <a:effectLst/>
                <a:latin typeface="+mn-lt"/>
              </a:rPr>
              <a:t>горе</a:t>
            </a:r>
            <a:r>
              <a:rPr lang="ru-RU" sz="2100" b="0" u="none" strike="noStrike" noProof="0" dirty="0">
                <a:effectLst/>
                <a:latin typeface="+mn-lt"/>
              </a:rPr>
              <a:t>). 11. На широких (</a:t>
            </a:r>
            <a:r>
              <a:rPr lang="ru-RU" sz="2100" b="1" u="none" strike="noStrike" noProof="0" dirty="0">
                <a:effectLst/>
                <a:latin typeface="+mn-lt"/>
              </a:rPr>
              <a:t>поле</a:t>
            </a:r>
            <a:r>
              <a:rPr lang="ru-RU" sz="2100" b="0" u="none" strike="noStrike" noProof="0" dirty="0">
                <a:effectLst/>
                <a:latin typeface="+mn-lt"/>
              </a:rPr>
              <a:t>) старой книги были заметки. 12. На футбольном (</a:t>
            </a:r>
            <a:r>
              <a:rPr lang="ru-RU" sz="2100" b="1" u="none" strike="noStrike" noProof="0" dirty="0">
                <a:effectLst/>
                <a:latin typeface="+mn-lt"/>
              </a:rPr>
              <a:t>поле</a:t>
            </a:r>
            <a:r>
              <a:rPr lang="ru-RU" sz="2100" b="0" u="none" strike="noStrike" noProof="0" dirty="0">
                <a:effectLst/>
                <a:latin typeface="+mn-lt"/>
              </a:rPr>
              <a:t>) шёл матч. 13. Говорят, после смерти жены старик заболел с (</a:t>
            </a:r>
            <a:r>
              <a:rPr lang="ru-RU" sz="2100" b="1" u="none" strike="noStrike" noProof="0" dirty="0">
                <a:effectLst/>
                <a:latin typeface="+mn-lt"/>
              </a:rPr>
              <a:t>горе</a:t>
            </a:r>
            <a:r>
              <a:rPr lang="ru-RU" sz="2100" b="0" u="none" strike="noStrike" noProof="0" dirty="0">
                <a:effectLst/>
                <a:latin typeface="+mn-lt"/>
              </a:rPr>
              <a:t>). 14. Слезами (</a:t>
            </a:r>
            <a:r>
              <a:rPr lang="ru-RU" sz="2100" b="1" u="none" strike="noStrike" noProof="0" dirty="0">
                <a:effectLst/>
                <a:latin typeface="+mn-lt"/>
              </a:rPr>
              <a:t>горе</a:t>
            </a:r>
            <a:r>
              <a:rPr lang="ru-RU" sz="2100" b="0" u="none" strike="noStrike" noProof="0" dirty="0">
                <a:effectLst/>
                <a:latin typeface="+mn-lt"/>
              </a:rPr>
              <a:t>) не поможешь.</a:t>
            </a:r>
            <a:endParaRPr lang="ru-RU" sz="2100" b="0" u="none" strike="noStrike" noProof="0" dirty="0">
              <a:effectLst/>
              <a:latin typeface="Google Sans"/>
            </a:endParaRPr>
          </a:p>
        </p:txBody>
      </p:sp>
    </p:spTree>
    <p:extLst>
      <p:ext uri="{BB962C8B-B14F-4D97-AF65-F5344CB8AC3E}">
        <p14:creationId xmlns:p14="http://schemas.microsoft.com/office/powerpoint/2010/main" val="23099185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84E657E-E67D-7C99-B35D-91E8AF2F9E46}"/>
              </a:ext>
            </a:extLst>
          </p:cNvPr>
          <p:cNvSpPr txBox="1"/>
          <p:nvPr/>
        </p:nvSpPr>
        <p:spPr>
          <a:xfrm>
            <a:off x="570806" y="721079"/>
            <a:ext cx="10967259" cy="4885953"/>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50.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Dávno jsem tě neviděl. Jak se máš? 2. Řekni mi, prosím tě, oč se jedná. 3. Na stole leželo několik dopisů. 4. Jsou u vašeho stolu volná místa? 5. Kam vedou okna hotelového pokoje, který mi nabízíte? 6. Rád s vámi pojedu k moři. 7. Pavel je v nemocnici, zlámal si několik žeber. 8. Koupili jsme si jablka a pražená slunečnicová semínka. 9. Denis se zajímá o stará řemesla. 10. Praskla mi pneumatika na levém předním kole. 11. V koupelně nejsou čisté ručníky. 12. Neumíš si představit, co se dělo na fotbalovém hřišti. 13. V létě jsme byli u moře a opalovali jsme se na slunci. 14. Před jejich domem stálo černé auto s tmavými skly. 15. Rád se koupu v moři i v jezerech. 16. Zítra odvezu auto do servisu, musí se vyměnit kola. 17. Na skalách byla velká hnízda. 18. Všechna zrna byla stejná, jen několik zrn se lišilo. 19. Starý kapitán se dříve plavil po mořích a oceánech. 20. Rybáři povezou loďky s vesly k jezerům. 21. Věra má nový řidičský průkaz. 22. Vejít do budovy smíte po předložení průkazu totožnosti. 23. V této brožuře je všechno o zdravotním pojištění. 24. Poskytujeme bankovní služby fyzickým i právnickým osobám.</a:t>
            </a:r>
            <a:endParaRPr lang="cs-CZ" sz="2100" b="0" u="none" strike="noStrike" dirty="0">
              <a:effectLst/>
              <a:latin typeface="Google Sans"/>
            </a:endParaRPr>
          </a:p>
        </p:txBody>
      </p:sp>
    </p:spTree>
    <p:extLst>
      <p:ext uri="{BB962C8B-B14F-4D97-AF65-F5344CB8AC3E}">
        <p14:creationId xmlns:p14="http://schemas.microsoft.com/office/powerpoint/2010/main" val="112672660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18BDBF8E-63B1-3E8B-E31A-12F6937C3C52}"/>
              </a:ext>
            </a:extLst>
          </p:cNvPr>
          <p:cNvSpPr txBox="1"/>
          <p:nvPr/>
        </p:nvSpPr>
        <p:spPr>
          <a:xfrm>
            <a:off x="382385" y="559681"/>
            <a:ext cx="11338559" cy="5062924"/>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53.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záporně</a:t>
            </a:r>
            <a:r>
              <a:rPr lang="ru-RU" sz="2100" b="1" u="none" strike="noStrike" noProof="0" dirty="0">
                <a:effectLst/>
                <a:latin typeface="+mn-lt"/>
              </a:rPr>
              <a:t>. V </a:t>
            </a:r>
            <a:r>
              <a:rPr lang="ru-RU" sz="2100" b="1" u="none" strike="noStrike" noProof="0" dirty="0" err="1">
                <a:effectLst/>
                <a:latin typeface="+mn-lt"/>
              </a:rPr>
              <a:t>odpovědích</a:t>
            </a:r>
            <a:r>
              <a:rPr lang="ru-RU" sz="2100" b="1" u="none" strike="noStrike" noProof="0" dirty="0">
                <a:effectLst/>
                <a:latin typeface="+mn-lt"/>
              </a:rPr>
              <a:t> </a:t>
            </a:r>
            <a:r>
              <a:rPr lang="ru-RU" sz="2100" b="1" u="none" strike="noStrike" noProof="0" dirty="0" err="1">
                <a:effectLst/>
                <a:latin typeface="+mn-lt"/>
              </a:rPr>
              <a:t>používejte</a:t>
            </a:r>
            <a:r>
              <a:rPr lang="ru-RU" sz="2100" b="1" u="none" strike="noStrike" noProof="0" dirty="0">
                <a:effectLst/>
                <a:latin typeface="+mn-lt"/>
              </a:rPr>
              <a:t> </a:t>
            </a:r>
            <a:r>
              <a:rPr lang="ru-RU" sz="2100" b="1" u="none" strike="noStrike" noProof="0" dirty="0" err="1">
                <a:effectLst/>
                <a:latin typeface="+mn-lt"/>
              </a:rPr>
              <a:t>slova</a:t>
            </a:r>
            <a:r>
              <a:rPr lang="ru-RU" sz="2100" b="1" u="none" strike="noStrike" noProof="0" dirty="0">
                <a:effectLst/>
                <a:latin typeface="+mn-lt"/>
              </a:rPr>
              <a:t> z </a:t>
            </a:r>
            <a:r>
              <a:rPr lang="ru-RU" sz="2100" b="1" u="none" strike="noStrike" noProof="0" dirty="0" err="1">
                <a:effectLst/>
                <a:latin typeface="+mn-lt"/>
              </a:rPr>
              <a:t>nápovědy</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a:effectLst/>
                <a:latin typeface="+mn-lt"/>
              </a:rPr>
              <a:t>Образец: </a:t>
            </a:r>
            <a:r>
              <a:rPr lang="ru-RU" sz="2100" b="0" i="1" u="none" strike="noStrike" noProof="0" dirty="0">
                <a:effectLst/>
                <a:latin typeface="+mn-lt"/>
              </a:rPr>
              <a:t>Хотите чай с лимоном? (варенье) – Нет, с вареньем.</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Вам предложили кофе с вафлями? (печенье) 2. Мама переставила шкаф с одеждой? (бельё) 3. Ты их поздравил с наступающим праздником? (новоселье) 4. Перчатку вы нашли под сумкой? (сиденье) 5. Маша любит заниматься рисованием? (шитьё) 6. Ира увлекается шахматами? (вязанье) 7. Нина восхищена новым костюмом? (платье) 8. Он обзавёлся шикарной машиной? (жильё) 9. Собака обладает хорошим зрением? (чутьё) 10. Отец запугал вора пистолетом? (ружьё) 11. Сергей занимается плаванием? (десятиборье)</a:t>
            </a:r>
          </a:p>
          <a:p>
            <a:pPr marL="0" marR="0" algn="just">
              <a:spcBef>
                <a:spcPts val="900"/>
              </a:spcBef>
              <a:spcAft>
                <a:spcPts val="1200"/>
              </a:spcAft>
              <a:buNone/>
            </a:pPr>
            <a:r>
              <a:rPr lang="ru-RU" sz="2100" b="1" u="none" strike="noStrike" noProof="0" dirty="0">
                <a:effectLst/>
                <a:latin typeface="+mn-lt"/>
              </a:rPr>
              <a:t>54. </a:t>
            </a:r>
            <a:r>
              <a:rPr lang="ru-RU" sz="2100" b="1" u="none" strike="noStrike" noProof="0" dirty="0" err="1">
                <a:effectLst/>
                <a:latin typeface="+mn-lt"/>
              </a:rPr>
              <a:t>Podstatná</a:t>
            </a:r>
            <a:r>
              <a:rPr lang="ru-RU" sz="2100" b="1" u="none" strike="noStrike" noProof="0" dirty="0">
                <a:effectLst/>
                <a:latin typeface="+mn-lt"/>
              </a:rPr>
              <a:t> </a:t>
            </a:r>
            <a:r>
              <a:rPr lang="ru-RU" sz="2100" b="1" u="none" strike="noStrike" noProof="0" dirty="0" err="1">
                <a:effectLst/>
                <a:latin typeface="+mn-lt"/>
              </a:rPr>
              <a:t>jména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6. p. </a:t>
            </a:r>
            <a:r>
              <a:rPr lang="ru-RU" sz="2100" b="1" u="none" strike="noStrike" noProof="0" dirty="0" err="1">
                <a:effectLst/>
                <a:latin typeface="+mn-lt"/>
              </a:rPr>
              <a:t>čísla</a:t>
            </a:r>
            <a:r>
              <a:rPr lang="ru-RU" sz="2100" b="1" u="none" strike="noStrike" noProof="0" dirty="0">
                <a:effectLst/>
                <a:latin typeface="+mn-lt"/>
              </a:rPr>
              <a:t> </a:t>
            </a:r>
            <a:r>
              <a:rPr lang="ru-RU" sz="2100" b="1" u="none" strike="noStrike" noProof="0" dirty="0" err="1">
                <a:effectLst/>
                <a:latin typeface="+mn-lt"/>
              </a:rPr>
              <a:t>jednotného</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Девушки говорили о (</a:t>
            </a:r>
            <a:r>
              <a:rPr lang="ru-RU" sz="2100" b="1" u="none" strike="noStrike" noProof="0" dirty="0">
                <a:effectLst/>
                <a:latin typeface="+mn-lt"/>
              </a:rPr>
              <a:t>шитьё</a:t>
            </a:r>
            <a:r>
              <a:rPr lang="ru-RU" sz="2100" b="0" u="none" strike="noStrike" noProof="0" dirty="0">
                <a:effectLst/>
                <a:latin typeface="+mn-lt"/>
              </a:rPr>
              <a:t>) и (</a:t>
            </a:r>
            <a:r>
              <a:rPr lang="ru-RU" sz="2100" b="1" u="none" strike="noStrike" noProof="0" dirty="0">
                <a:effectLst/>
                <a:latin typeface="+mn-lt"/>
              </a:rPr>
              <a:t>вязанье</a:t>
            </a:r>
            <a:r>
              <a:rPr lang="ru-RU" sz="2100" b="0" u="none" strike="noStrike" noProof="0" dirty="0">
                <a:effectLst/>
                <a:latin typeface="+mn-lt"/>
              </a:rPr>
              <a:t>) на спицах. 2. Страна нуждалась в (</a:t>
            </a:r>
            <a:r>
              <a:rPr lang="ru-RU" sz="2100" b="1" u="none" strike="noStrike" noProof="0" dirty="0">
                <a:effectLst/>
                <a:latin typeface="+mn-lt"/>
              </a:rPr>
              <a:t>сырьё</a:t>
            </a:r>
            <a:r>
              <a:rPr lang="ru-RU" sz="2100" b="0" u="none" strike="noStrike" noProof="0" dirty="0">
                <a:effectLst/>
                <a:latin typeface="+mn-lt"/>
              </a:rPr>
              <a:t>). 3. Мост был сооружён в (</a:t>
            </a:r>
            <a:r>
              <a:rPr lang="ru-RU" sz="2100" b="1" u="none" strike="noStrike" noProof="0" dirty="0">
                <a:effectLst/>
                <a:latin typeface="+mn-lt"/>
              </a:rPr>
              <a:t>средневековье</a:t>
            </a:r>
            <a:r>
              <a:rPr lang="ru-RU" sz="2100" b="0" u="none" strike="noStrike" noProof="0" dirty="0">
                <a:effectLst/>
                <a:latin typeface="+mn-lt"/>
              </a:rPr>
              <a:t>). 4. Хозяин рассказывал о выставленном (</a:t>
            </a:r>
            <a:r>
              <a:rPr lang="ru-RU" sz="2100" b="1" u="none" strike="noStrike" noProof="0" dirty="0">
                <a:effectLst/>
                <a:latin typeface="+mn-lt"/>
              </a:rPr>
              <a:t>ружьё</a:t>
            </a:r>
            <a:r>
              <a:rPr lang="ru-RU" sz="2100" b="0" u="none" strike="noStrike" noProof="0" dirty="0">
                <a:effectLst/>
                <a:latin typeface="+mn-lt"/>
              </a:rPr>
              <a:t>) и (</a:t>
            </a:r>
            <a:r>
              <a:rPr lang="ru-RU" sz="2100" b="1" u="none" strike="noStrike" noProof="0" dirty="0">
                <a:effectLst/>
                <a:latin typeface="+mn-lt"/>
              </a:rPr>
              <a:t>копьё</a:t>
            </a:r>
            <a:r>
              <a:rPr lang="ru-RU" sz="2100" b="0" u="none" strike="noStrike" noProof="0" dirty="0">
                <a:effectLst/>
                <a:latin typeface="+mn-lt"/>
              </a:rPr>
              <a:t>). 5. Мы отдыхали на (</a:t>
            </a:r>
            <a:r>
              <a:rPr lang="ru-RU" sz="2100" b="1" u="none" strike="noStrike" noProof="0" dirty="0">
                <a:effectLst/>
                <a:latin typeface="+mn-lt"/>
              </a:rPr>
              <a:t>побережье</a:t>
            </a:r>
            <a:r>
              <a:rPr lang="ru-RU" sz="2100" b="0" u="none" strike="noStrike" noProof="0" dirty="0">
                <a:effectLst/>
                <a:latin typeface="+mn-lt"/>
              </a:rPr>
              <a:t>) моря. 6. На фотографиях была модель в шикарном (</a:t>
            </a:r>
            <a:r>
              <a:rPr lang="ru-RU" sz="2100" b="1" u="none" strike="noStrike" noProof="0" dirty="0">
                <a:effectLst/>
                <a:latin typeface="+mn-lt"/>
              </a:rPr>
              <a:t>платье</a:t>
            </a:r>
            <a:r>
              <a:rPr lang="ru-RU" sz="2100" b="0" u="none" strike="noStrike" noProof="0" dirty="0">
                <a:effectLst/>
                <a:latin typeface="+mn-lt"/>
              </a:rPr>
              <a:t>) и (</a:t>
            </a:r>
            <a:r>
              <a:rPr lang="ru-RU" sz="2100" b="1" u="none" strike="noStrike" noProof="0" dirty="0">
                <a:effectLst/>
                <a:latin typeface="+mn-lt"/>
              </a:rPr>
              <a:t>бельё</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41373293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B30B701-796B-EC48-9979-DF9B1C9FB935}"/>
              </a:ext>
            </a:extLst>
          </p:cNvPr>
          <p:cNvSpPr txBox="1"/>
          <p:nvPr/>
        </p:nvSpPr>
        <p:spPr>
          <a:xfrm>
            <a:off x="1413163" y="1537421"/>
            <a:ext cx="9293630" cy="3593291"/>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59.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náležitého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Все дни июня, кроме двух (</a:t>
            </a:r>
            <a:r>
              <a:rPr lang="ru-RU" sz="2100" b="1" u="none" strike="noStrike" noProof="0" dirty="0">
                <a:effectLst/>
                <a:latin typeface="+mn-lt"/>
              </a:rPr>
              <a:t>воскресенье</a:t>
            </a:r>
            <a:r>
              <a:rPr lang="ru-RU" sz="2100" b="0" u="none" strike="noStrike" noProof="0" dirty="0">
                <a:effectLst/>
                <a:latin typeface="+mn-lt"/>
              </a:rPr>
              <a:t>), Коля провёл в городе. 2. Ночью из сейфа исчезло пять (</a:t>
            </a:r>
            <a:r>
              <a:rPr lang="ru-RU" sz="2100" b="1" u="none" strike="noStrike" noProof="0" dirty="0">
                <a:effectLst/>
                <a:latin typeface="+mn-lt"/>
              </a:rPr>
              <a:t>ожерелье</a:t>
            </a:r>
            <a:r>
              <a:rPr lang="ru-RU" sz="2100" b="0" u="none" strike="noStrike" noProof="0" dirty="0">
                <a:effectLst/>
                <a:latin typeface="+mn-lt"/>
              </a:rPr>
              <a:t>) с бриллиантами. Остальные (</a:t>
            </a:r>
            <a:r>
              <a:rPr lang="ru-RU" sz="2100" b="1" u="none" strike="noStrike" noProof="0" dirty="0">
                <a:effectLst/>
                <a:latin typeface="+mn-lt"/>
              </a:rPr>
              <a:t>ожерелье</a:t>
            </a:r>
            <a:r>
              <a:rPr lang="ru-RU" sz="2100" b="0" u="none" strike="noStrike" noProof="0" dirty="0">
                <a:effectLst/>
                <a:latin typeface="+mn-lt"/>
              </a:rPr>
              <a:t>) остались нетронутыми. 3. Я видел много разных (</a:t>
            </a:r>
            <a:r>
              <a:rPr lang="ru-RU" sz="2100" b="1" u="none" strike="noStrike" noProof="0" dirty="0">
                <a:effectLst/>
                <a:latin typeface="+mn-lt"/>
              </a:rPr>
              <a:t>новоселье</a:t>
            </a:r>
            <a:r>
              <a:rPr lang="ru-RU" sz="2100" b="0" u="none" strike="noStrike" noProof="0" dirty="0">
                <a:effectLst/>
                <a:latin typeface="+mn-lt"/>
              </a:rPr>
              <a:t>), но такого обильного (</a:t>
            </a:r>
            <a:r>
              <a:rPr lang="ru-RU" sz="2100" b="1" u="none" strike="noStrike" noProof="0" dirty="0">
                <a:effectLst/>
                <a:latin typeface="+mn-lt"/>
              </a:rPr>
              <a:t>застолье</a:t>
            </a:r>
            <a:r>
              <a:rPr lang="ru-RU" sz="2100" b="0" u="none" strike="noStrike" noProof="0" dirty="0">
                <a:effectLst/>
                <a:latin typeface="+mn-lt"/>
              </a:rPr>
              <a:t>), как у вас, нигде не было. 4. В музее было большое количество старых (</a:t>
            </a:r>
            <a:r>
              <a:rPr lang="ru-RU" sz="2100" b="1" u="none" strike="noStrike" noProof="0" dirty="0">
                <a:effectLst/>
                <a:latin typeface="+mn-lt"/>
              </a:rPr>
              <a:t>копьё</a:t>
            </a:r>
            <a:r>
              <a:rPr lang="ru-RU" sz="2100" b="0" u="none" strike="noStrike" noProof="0" dirty="0">
                <a:effectLst/>
                <a:latin typeface="+mn-lt"/>
              </a:rPr>
              <a:t>) и (</a:t>
            </a:r>
            <a:r>
              <a:rPr lang="ru-RU" sz="2100" b="1" u="none" strike="noStrike" noProof="0" dirty="0">
                <a:effectLst/>
                <a:latin typeface="+mn-lt"/>
              </a:rPr>
              <a:t>ружьё</a:t>
            </a:r>
            <a:r>
              <a:rPr lang="ru-RU" sz="2100" b="0" u="none" strike="noStrike" noProof="0" dirty="0">
                <a:effectLst/>
                <a:latin typeface="+mn-lt"/>
              </a:rPr>
              <a:t>). 5. Мужчины уходили на охоту, вооружившись (</a:t>
            </a:r>
            <a:r>
              <a:rPr lang="ru-RU" sz="2100" b="1" u="none" strike="noStrike" noProof="0" dirty="0">
                <a:effectLst/>
                <a:latin typeface="+mn-lt"/>
              </a:rPr>
              <a:t>копьё</a:t>
            </a:r>
            <a:r>
              <a:rPr lang="ru-RU" sz="2100" b="0" u="none" strike="noStrike" noProof="0" dirty="0">
                <a:effectLst/>
                <a:latin typeface="+mn-lt"/>
              </a:rPr>
              <a:t>) и луками. 6. Ира зашла в бутик, но вечерних (</a:t>
            </a:r>
            <a:r>
              <a:rPr lang="ru-RU" sz="2100" b="1" u="none" strike="noStrike" noProof="0" dirty="0">
                <a:effectLst/>
                <a:latin typeface="+mn-lt"/>
              </a:rPr>
              <a:t>платье</a:t>
            </a:r>
            <a:r>
              <a:rPr lang="ru-RU" sz="2100" b="0" u="none" strike="noStrike" noProof="0" dirty="0">
                <a:effectLst/>
                <a:latin typeface="+mn-lt"/>
              </a:rPr>
              <a:t>) там не было. 7. Желаю Вам (</a:t>
            </a:r>
            <a:r>
              <a:rPr lang="ru-RU" sz="2100" b="1" u="none" strike="noStrike" noProof="0" dirty="0">
                <a:effectLst/>
                <a:latin typeface="+mn-lt"/>
              </a:rPr>
              <a:t>здоровье</a:t>
            </a:r>
            <a:r>
              <a:rPr lang="ru-RU" sz="2100" b="0" u="none" strike="noStrike" noProof="0" dirty="0">
                <a:effectLst/>
                <a:latin typeface="+mn-lt"/>
              </a:rPr>
              <a:t>), успехов, (</a:t>
            </a:r>
            <a:r>
              <a:rPr lang="ru-RU" sz="2100" b="1" u="none" strike="noStrike" noProof="0" dirty="0">
                <a:effectLst/>
                <a:latin typeface="+mn-lt"/>
              </a:rPr>
              <a:t>счастье</a:t>
            </a:r>
            <a:r>
              <a:rPr lang="ru-RU" sz="2100" b="0" u="none" strike="noStrike" noProof="0" dirty="0">
                <a:effectLst/>
                <a:latin typeface="+mn-lt"/>
              </a:rPr>
              <a:t>). 8. Концерты проходили по субботам и (</a:t>
            </a:r>
            <a:r>
              <a:rPr lang="ru-RU" sz="2100" b="1" u="none" strike="noStrike" noProof="0" dirty="0">
                <a:effectLst/>
                <a:latin typeface="+mn-lt"/>
              </a:rPr>
              <a:t>воскресенье</a:t>
            </a:r>
            <a:r>
              <a:rPr lang="ru-RU" sz="2100" b="0" u="none" strike="noStrike" noProof="0" dirty="0">
                <a:effectLst/>
                <a:latin typeface="+mn-lt"/>
              </a:rPr>
              <a:t>). 9. Я очень люблю блины с (</a:t>
            </a:r>
            <a:r>
              <a:rPr lang="ru-RU" sz="2100" b="1" u="none" strike="noStrike" noProof="0" dirty="0">
                <a:effectLst/>
                <a:latin typeface="+mn-lt"/>
              </a:rPr>
              <a:t>варенье</a:t>
            </a:r>
            <a:r>
              <a:rPr lang="ru-RU" sz="2100" b="0" u="none" strike="noStrike" noProof="0" dirty="0">
                <a:effectLst/>
                <a:latin typeface="+mn-lt"/>
              </a:rPr>
              <a:t>) и со сметаной.</a:t>
            </a:r>
            <a:endParaRPr lang="ru-RU" sz="2100" b="0" u="none" strike="noStrike" noProof="0" dirty="0">
              <a:effectLst/>
              <a:latin typeface="Google Sans"/>
            </a:endParaRPr>
          </a:p>
        </p:txBody>
      </p:sp>
    </p:spTree>
    <p:extLst>
      <p:ext uri="{BB962C8B-B14F-4D97-AF65-F5344CB8AC3E}">
        <p14:creationId xmlns:p14="http://schemas.microsoft.com/office/powerpoint/2010/main" val="22141617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BEB9204-DCC3-C419-F55D-C19E0AF88460}"/>
              </a:ext>
            </a:extLst>
          </p:cNvPr>
          <p:cNvSpPr txBox="1"/>
          <p:nvPr/>
        </p:nvSpPr>
        <p:spPr>
          <a:xfrm>
            <a:off x="883920" y="1094167"/>
            <a:ext cx="10424160" cy="4239622"/>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63.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Přejeme Vám mnoho štěstí, zdraví a úspěchů. 2. Naštěstí jsme přišli včas. 3. Každou neděli jsme chodili do divadla nebo na koncert. 4. Obě sestry přišly v tmavých šatech bez náhrdelníků. 5. Připíjím na zdraví všech přítomných. 6. Teta se hodně zabývala šitím a pletením. 7. Objednal jsem si pokoj v hotelu od neděle do pátku. 8. Potřebuji si dát vyprat prádlo. 9. Za svého pobytu v Moskvě jsem poznal mnoho zajímavého. 10. Znáte jména architektů, kteří postavili tuto nádhernou budovu? 11. Procházka po večeři nám nezabere moc času. 12. Asi sis zapomněl brýle na sedadle v autě. 13. Můžete mi zavolat v kteroukoli dobu. 14. Tato kniha se zabývá historií slovanských kmenů. 15. Vzal jste na sebe neúnosné břímě. 16. Lovec měl několik pušek. 17. V létě u moře jsme se procházeli po pobřeží. 18. Oddělení spodního prádla je hned vedle oddělení konfekce. 19. Byla podepsána nová obchodní smlouva o dovozu surovin.</a:t>
            </a:r>
            <a:endParaRPr lang="cs-CZ" sz="2100" b="0" u="none" strike="noStrike" dirty="0">
              <a:effectLst/>
              <a:latin typeface="Google Sans"/>
            </a:endParaRPr>
          </a:p>
        </p:txBody>
      </p:sp>
    </p:spTree>
    <p:extLst>
      <p:ext uri="{BB962C8B-B14F-4D97-AF65-F5344CB8AC3E}">
        <p14:creationId xmlns:p14="http://schemas.microsoft.com/office/powerpoint/2010/main" val="43815787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4407A7E-8B43-1D8B-C14F-FEE62B3F724D}"/>
              </a:ext>
            </a:extLst>
          </p:cNvPr>
          <p:cNvSpPr txBox="1"/>
          <p:nvPr/>
        </p:nvSpPr>
        <p:spPr>
          <a:xfrm>
            <a:off x="714894" y="510582"/>
            <a:ext cx="10496203" cy="5532284"/>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61.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užijte</a:t>
            </a:r>
            <a:r>
              <a:rPr lang="ru-RU" sz="2100" b="1" u="none" strike="noStrike" noProof="0" dirty="0">
                <a:effectLst/>
                <a:latin typeface="+mn-lt"/>
              </a:rPr>
              <a:t> </a:t>
            </a:r>
            <a:r>
              <a:rPr lang="ru-RU" sz="2100" b="1" u="none" strike="noStrike" noProof="0" dirty="0" err="1">
                <a:effectLst/>
                <a:latin typeface="+mn-lt"/>
              </a:rPr>
              <a:t>ve</a:t>
            </a:r>
            <a:r>
              <a:rPr lang="ru-RU" sz="2100" b="1" u="none" strike="noStrike" noProof="0" dirty="0">
                <a:effectLst/>
                <a:latin typeface="+mn-lt"/>
              </a:rPr>
              <a:t> </a:t>
            </a:r>
            <a:r>
              <a:rPr lang="ru-RU" sz="2100" b="1" u="none" strike="noStrike" noProof="0" dirty="0" err="1">
                <a:effectLst/>
                <a:latin typeface="+mn-lt"/>
              </a:rPr>
              <a:t>správném</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Скажите, пожалуйста, сколько (</a:t>
            </a:r>
            <a:r>
              <a:rPr lang="ru-RU" sz="2100" b="1" u="none" strike="noStrike" noProof="0" dirty="0">
                <a:effectLst/>
                <a:latin typeface="+mn-lt"/>
              </a:rPr>
              <a:t>время</a:t>
            </a:r>
            <a:r>
              <a:rPr lang="ru-RU" sz="2100" b="0" u="none" strike="noStrike" noProof="0" dirty="0">
                <a:effectLst/>
                <a:latin typeface="+mn-lt"/>
              </a:rPr>
              <a:t>)? 2. Поздравляю Вас от (</a:t>
            </a:r>
            <a:r>
              <a:rPr lang="ru-RU" sz="2100" b="1" u="none" strike="noStrike" noProof="0" dirty="0">
                <a:effectLst/>
                <a:latin typeface="+mn-lt"/>
              </a:rPr>
              <a:t>имя</a:t>
            </a:r>
            <a:r>
              <a:rPr lang="ru-RU" sz="2100" b="0" u="none" strike="noStrike" noProof="0" dirty="0">
                <a:effectLst/>
                <a:latin typeface="+mn-lt"/>
              </a:rPr>
              <a:t>) всех сотрудников. 3. Автомобиль, охваченный (</a:t>
            </a:r>
            <a:r>
              <a:rPr lang="ru-RU" sz="2100" b="1" u="none" strike="noStrike" noProof="0" dirty="0">
                <a:effectLst/>
                <a:latin typeface="+mn-lt"/>
              </a:rPr>
              <a:t>пламя</a:t>
            </a:r>
            <a:r>
              <a:rPr lang="ru-RU" sz="2100" b="0" u="none" strike="noStrike" noProof="0" dirty="0">
                <a:effectLst/>
                <a:latin typeface="+mn-lt"/>
              </a:rPr>
              <a:t>), взорвался. 4. Снимался фильм о кочевых (</a:t>
            </a:r>
            <a:r>
              <a:rPr lang="ru-RU" sz="2100" b="1" u="none" strike="noStrike" noProof="0" dirty="0">
                <a:effectLst/>
                <a:latin typeface="+mn-lt"/>
              </a:rPr>
              <a:t>племя</a:t>
            </a:r>
            <a:r>
              <a:rPr lang="ru-RU" sz="2100" b="0" u="none" strike="noStrike" noProof="0" dirty="0">
                <a:effectLst/>
                <a:latin typeface="+mn-lt"/>
              </a:rPr>
              <a:t>) Африки. 5. Не было даже (</a:t>
            </a:r>
            <a:r>
              <a:rPr lang="ru-RU" sz="2100" b="1" u="none" strike="noStrike" noProof="0" dirty="0">
                <a:effectLst/>
                <a:latin typeface="+mn-lt"/>
              </a:rPr>
              <a:t>время</a:t>
            </a:r>
            <a:r>
              <a:rPr lang="ru-RU" sz="2100" b="0" u="none" strike="noStrike" noProof="0" dirty="0">
                <a:effectLst/>
                <a:latin typeface="+mn-lt"/>
              </a:rPr>
              <a:t>) поговорить с друзьями. 6. Мы были на спектакле в театре (</a:t>
            </a:r>
            <a:r>
              <a:rPr lang="ru-RU" sz="2100" b="1" u="none" strike="noStrike" noProof="0" dirty="0">
                <a:effectLst/>
                <a:latin typeface="+mn-lt"/>
              </a:rPr>
              <a:t>имя</a:t>
            </a:r>
            <a:r>
              <a:rPr lang="ru-RU" sz="2100" b="0" u="none" strike="noStrike" noProof="0" dirty="0">
                <a:effectLst/>
                <a:latin typeface="+mn-lt"/>
              </a:rPr>
              <a:t>) Евгения Вахтангова. 7. Мама принесла с рынка множество огородных (</a:t>
            </a:r>
            <a:r>
              <a:rPr lang="ru-RU" sz="2100" b="1" u="none" strike="noStrike" noProof="0" dirty="0">
                <a:effectLst/>
                <a:latin typeface="+mn-lt"/>
              </a:rPr>
              <a:t>семя</a:t>
            </a:r>
            <a:r>
              <a:rPr lang="ru-RU" sz="2100" b="0" u="none" strike="noStrike" noProof="0" dirty="0">
                <a:effectLst/>
                <a:latin typeface="+mn-lt"/>
              </a:rPr>
              <a:t>). 8. Когда Маша повзрослела, её звали по (</a:t>
            </a:r>
            <a:r>
              <a:rPr lang="ru-RU" sz="2100" b="1" u="none" strike="noStrike" noProof="0" dirty="0">
                <a:effectLst/>
                <a:latin typeface="+mn-lt"/>
              </a:rPr>
              <a:t>имя-отчество</a:t>
            </a:r>
            <a:r>
              <a:rPr lang="ru-RU" sz="2100" b="0" u="none" strike="noStrike" noProof="0" dirty="0">
                <a:effectLst/>
                <a:latin typeface="+mn-lt"/>
              </a:rPr>
              <a:t>) – Мария Петровна. 9. Время от (</a:t>
            </a:r>
            <a:r>
              <a:rPr lang="ru-RU" sz="2100" b="1" u="none" strike="noStrike" noProof="0" dirty="0">
                <a:effectLst/>
                <a:latin typeface="+mn-lt"/>
              </a:rPr>
              <a:t>время</a:t>
            </a:r>
            <a:r>
              <a:rPr lang="ru-RU" sz="2100" b="0" u="none" strike="noStrike" noProof="0" dirty="0">
                <a:effectLst/>
                <a:latin typeface="+mn-lt"/>
              </a:rPr>
              <a:t>) к нам приезжала тётя. 10. Я почувствовал сильную боль в (</a:t>
            </a:r>
            <a:r>
              <a:rPr lang="ru-RU" sz="2100" b="1" u="none" strike="noStrike" noProof="0" dirty="0">
                <a:effectLst/>
                <a:latin typeface="+mn-lt"/>
              </a:rPr>
              <a:t>темя</a:t>
            </a:r>
            <a:r>
              <a:rPr lang="ru-RU" sz="2100" b="0" u="none" strike="noStrike" noProof="0" dirty="0">
                <a:effectLst/>
                <a:latin typeface="+mn-lt"/>
              </a:rPr>
              <a:t>). 11. Они сражались под (</a:t>
            </a:r>
            <a:r>
              <a:rPr lang="ru-RU" sz="2100" b="1" u="none" strike="noStrike" noProof="0" dirty="0">
                <a:effectLst/>
                <a:latin typeface="+mn-lt"/>
              </a:rPr>
              <a:t>знамя</a:t>
            </a:r>
            <a:r>
              <a:rPr lang="ru-RU" sz="2100" b="0" u="none" strike="noStrike" noProof="0" dirty="0">
                <a:effectLst/>
                <a:latin typeface="+mn-lt"/>
              </a:rPr>
              <a:t>) свободы. 12. Языки (</a:t>
            </a:r>
            <a:r>
              <a:rPr lang="ru-RU" sz="2100" b="1" u="none" strike="noStrike" noProof="0" dirty="0">
                <a:effectLst/>
                <a:latin typeface="+mn-lt"/>
              </a:rPr>
              <a:t>пламя</a:t>
            </a:r>
            <a:r>
              <a:rPr lang="ru-RU" sz="2100" b="0" u="none" strike="noStrike" noProof="0" dirty="0">
                <a:effectLst/>
                <a:latin typeface="+mn-lt"/>
              </a:rPr>
              <a:t>) взвивались вверх, и огонь скоро охватил всю крышу. 13. Циолковский уже тогда был учёным с мировым (</a:t>
            </a:r>
            <a:r>
              <a:rPr lang="ru-RU" sz="2100" b="1" u="none" strike="noStrike" noProof="0" dirty="0">
                <a:effectLst/>
                <a:latin typeface="+mn-lt"/>
              </a:rPr>
              <a:t>имя</a:t>
            </a:r>
            <a:r>
              <a:rPr lang="ru-RU" sz="2100" b="0" u="none" strike="noStrike" noProof="0" dirty="0">
                <a:effectLst/>
                <a:latin typeface="+mn-lt"/>
              </a:rPr>
              <a:t>). 14. Я бывал у них на даче в разные (</a:t>
            </a:r>
            <a:r>
              <a:rPr lang="ru-RU" sz="2100" b="1" u="none" strike="noStrike" noProof="0" dirty="0">
                <a:effectLst/>
                <a:latin typeface="+mn-lt"/>
              </a:rPr>
              <a:t>время</a:t>
            </a:r>
            <a:r>
              <a:rPr lang="ru-RU" sz="2100" b="0" u="none" strike="noStrike" noProof="0" dirty="0">
                <a:effectLst/>
                <a:latin typeface="+mn-lt"/>
              </a:rPr>
              <a:t>) года. 15. Трудно справиться с таким (</a:t>
            </a:r>
            <a:r>
              <a:rPr lang="ru-RU" sz="2100" b="1" u="none" strike="noStrike" noProof="0" dirty="0">
                <a:effectLst/>
                <a:latin typeface="+mn-lt"/>
              </a:rPr>
              <a:t>бремя</a:t>
            </a:r>
            <a:r>
              <a:rPr lang="ru-RU" sz="2100" b="0" u="none" strike="noStrike" noProof="0" dirty="0">
                <a:effectLst/>
                <a:latin typeface="+mn-lt"/>
              </a:rPr>
              <a:t>) забот. 16. Всадник опирался ногами на (</a:t>
            </a:r>
            <a:r>
              <a:rPr lang="ru-RU" sz="2100" b="1" u="none" strike="noStrike" noProof="0" dirty="0">
                <a:effectLst/>
                <a:latin typeface="+mn-lt"/>
              </a:rPr>
              <a:t>стремя</a:t>
            </a:r>
            <a:r>
              <a:rPr lang="ru-RU" sz="2100" b="0" u="none" strike="noStrike" noProof="0" dirty="0">
                <a:effectLst/>
                <a:latin typeface="+mn-lt"/>
              </a:rPr>
              <a:t>), побуждая коня к быстрой езде. 17. Студенты знали все крупные (</a:t>
            </a:r>
            <a:r>
              <a:rPr lang="ru-RU" sz="2100" b="1" u="none" strike="noStrike" noProof="0" dirty="0">
                <a:effectLst/>
                <a:latin typeface="+mn-lt"/>
              </a:rPr>
              <a:t>имя</a:t>
            </a:r>
            <a:r>
              <a:rPr lang="ru-RU" sz="2100" b="0" u="none" strike="noStrike" noProof="0" dirty="0">
                <a:effectLst/>
                <a:latin typeface="+mn-lt"/>
              </a:rPr>
              <a:t>) мировой литературы. 18. В (</a:t>
            </a:r>
            <a:r>
              <a:rPr lang="ru-RU" sz="2100" b="1" u="none" strike="noStrike" noProof="0" dirty="0">
                <a:effectLst/>
                <a:latin typeface="+mn-lt"/>
              </a:rPr>
              <a:t>пламя</a:t>
            </a:r>
            <a:r>
              <a:rPr lang="ru-RU" sz="2100" b="0" u="none" strike="noStrike" noProof="0" dirty="0">
                <a:effectLst/>
                <a:latin typeface="+mn-lt"/>
              </a:rPr>
              <a:t>) горящего здания погибло несколько человек. 19. Недавние раскопки говорят многое о жизни первобытных (</a:t>
            </a:r>
            <a:r>
              <a:rPr lang="ru-RU" sz="2100" b="1" u="none" strike="noStrike" noProof="0" dirty="0">
                <a:effectLst/>
                <a:latin typeface="+mn-lt"/>
              </a:rPr>
              <a:t>племя</a:t>
            </a:r>
            <a:r>
              <a:rPr lang="ru-RU" sz="2100" b="0" u="none" strike="noStrike" noProof="0" dirty="0">
                <a:effectLst/>
                <a:latin typeface="+mn-lt"/>
              </a:rPr>
              <a:t>). 20. Бабушка оставила несколько растений петрушки на (</a:t>
            </a:r>
            <a:r>
              <a:rPr lang="ru-RU" sz="2100" b="1" u="none" strike="noStrike" noProof="0" dirty="0">
                <a:effectLst/>
                <a:latin typeface="+mn-lt"/>
              </a:rPr>
              <a:t>семя</a:t>
            </a:r>
            <a:r>
              <a:rPr lang="ru-RU" sz="2100" b="0" u="none" strike="noStrike" noProof="0" dirty="0">
                <a:effectLst/>
                <a:latin typeface="+mn-lt"/>
              </a:rPr>
              <a:t>). 21. Он любил ездить верхом без седла и (</a:t>
            </a:r>
            <a:r>
              <a:rPr lang="ru-RU" sz="2100" b="1" u="none" strike="noStrike" noProof="0" dirty="0">
                <a:effectLst/>
                <a:latin typeface="+mn-lt"/>
              </a:rPr>
              <a:t>стремя</a:t>
            </a:r>
            <a:r>
              <a:rPr lang="ru-RU" sz="2100" b="0" u="none" strike="noStrike" noProof="0" dirty="0">
                <a:effectLst/>
                <a:latin typeface="+mn-lt"/>
              </a:rPr>
              <a:t>). 22. Так это ведётся с незапамятных (</a:t>
            </a:r>
            <a:r>
              <a:rPr lang="ru-RU" sz="2100" b="1" u="none" strike="noStrike" noProof="0" dirty="0">
                <a:effectLst/>
                <a:latin typeface="+mn-lt"/>
              </a:rPr>
              <a:t>время</a:t>
            </a:r>
            <a:r>
              <a:rPr lang="ru-RU" sz="2100" b="0" u="none" strike="noStrike" noProof="0" dirty="0">
                <a:effectLst/>
                <a:latin typeface="+mn-lt"/>
              </a:rPr>
              <a:t>). 23. Любители автографов гоняются за (</a:t>
            </a:r>
            <a:r>
              <a:rPr lang="ru-RU" sz="2100" b="1" u="none" strike="noStrike" noProof="0" dirty="0">
                <a:effectLst/>
                <a:latin typeface="+mn-lt"/>
              </a:rPr>
              <a:t>имя</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406636931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904EF03-8BDC-7AF0-2597-70FAEE8B7785}"/>
              </a:ext>
            </a:extLst>
          </p:cNvPr>
          <p:cNvSpPr txBox="1"/>
          <p:nvPr/>
        </p:nvSpPr>
        <p:spPr>
          <a:xfrm>
            <a:off x="387927" y="436890"/>
            <a:ext cx="11272058" cy="5801588"/>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64.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vhodné</a:t>
            </a:r>
            <a:r>
              <a:rPr lang="ru-RU" sz="2100" b="1" u="none" strike="noStrike" noProof="0" dirty="0">
                <a:effectLst/>
                <a:latin typeface="+mn-lt"/>
              </a:rPr>
              <a:t> </a:t>
            </a:r>
            <a:r>
              <a:rPr lang="ru-RU" sz="2100" b="1" u="none" strike="noStrike" noProof="0" dirty="0" err="1">
                <a:effectLst/>
                <a:latin typeface="+mn-lt"/>
              </a:rPr>
              <a:t>podstatné</a:t>
            </a:r>
            <a:r>
              <a:rPr lang="ru-RU" sz="2100" b="1" u="none" strike="noStrike" noProof="0" dirty="0">
                <a:effectLst/>
                <a:latin typeface="+mn-lt"/>
              </a:rPr>
              <a:t> </a:t>
            </a:r>
            <a:r>
              <a:rPr lang="ru-RU" sz="2100" b="1" u="none" strike="noStrike" noProof="0" dirty="0" err="1">
                <a:effectLst/>
                <a:latin typeface="+mn-lt"/>
              </a:rPr>
              <a:t>jméno</a:t>
            </a:r>
            <a:r>
              <a:rPr lang="ru-RU" sz="2100" b="1" u="none" strike="noStrike" noProof="0" dirty="0">
                <a:effectLst/>
                <a:latin typeface="+mn-lt"/>
              </a:rPr>
              <a:t>.</a:t>
            </a:r>
            <a:endParaRPr lang="ru-RU" sz="2100" b="0" u="none" strike="noStrike" noProof="0" dirty="0">
              <a:effectLst/>
              <a:latin typeface="+mn-lt"/>
            </a:endParaRPr>
          </a:p>
          <a:p>
            <a:pPr marL="0" marR="0" algn="just">
              <a:spcBef>
                <a:spcPts val="900"/>
              </a:spcBef>
              <a:spcAft>
                <a:spcPts val="1200"/>
              </a:spcAft>
              <a:buNone/>
            </a:pPr>
            <a:r>
              <a:rPr lang="ru-RU" sz="2100" b="0" i="1" u="none" strike="noStrike" noProof="0" dirty="0">
                <a:effectLst/>
                <a:latin typeface="+mn-lt"/>
              </a:rPr>
              <a:t>такси, кантри, жюри, пари, ателье, купе, колье, досье, коммюнике, рагу, каноэ, шоссе, кабаре, пюре, фойе, кафе, бра, филе, интервью, меню</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 новом ________ в центре города мы заказали кофе с мороженым. 2. В молодости он выступал в одном парижском ________ . 3. В ________ поезда сидели два пассажира. 4. Мы взяли ________ и поехали в аэропорт. 5. В ресторане он заказал рыбное ________ с картофельным ________ и салат. 6. Его дочке очень понравилось золотое ________ с бриллиантами. 7. Отец любит музыку в стиле ________ . 8. В ________ режиссёр говорил о съёмке нового фильма. 9. На обед мы заказали овощное ________ . 10. Во время антракта мы гуляли в ________ театра. 11. В заключение переговоров было принято совместное ________ глав государств. 12. С одним из членов ________ музыкального конкурса мы учились в консерватории. 13. Официант принёс ________ , и мы заказали ужин. 14. Андрей заключил ________ , но проиграл. 15. Местами на ________ была гололедица. 16. Эта певица шьёт платья в элитном ________ . 17. Документ, который мы искали, был в толстом ________ , находящемся на столе. 18. На стене комнаты по сторонам зеркала висели два хрустальных ________ . 19. Мы плыли на ________ вниз по течению реки.</a:t>
            </a:r>
            <a:endParaRPr lang="ru-RU" sz="2100" b="0" u="none" strike="noStrike" noProof="0" dirty="0">
              <a:effectLst/>
              <a:latin typeface="Google Sans"/>
            </a:endParaRPr>
          </a:p>
        </p:txBody>
      </p:sp>
    </p:spTree>
    <p:extLst>
      <p:ext uri="{BB962C8B-B14F-4D97-AF65-F5344CB8AC3E}">
        <p14:creationId xmlns:p14="http://schemas.microsoft.com/office/powerpoint/2010/main" val="18742933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2580A605-E135-417A-85CE-D3811E4580D3}"/>
              </a:ext>
            </a:extLst>
          </p:cNvPr>
          <p:cNvPicPr>
            <a:picLocks noChangeAspect="1"/>
          </p:cNvPicPr>
          <p:nvPr/>
        </p:nvPicPr>
        <p:blipFill>
          <a:blip r:embed="rId2"/>
          <a:stretch>
            <a:fillRect/>
          </a:stretch>
        </p:blipFill>
        <p:spPr>
          <a:xfrm>
            <a:off x="923278" y="918827"/>
            <a:ext cx="10308829" cy="5002579"/>
          </a:xfrm>
          <a:prstGeom prst="rect">
            <a:avLst/>
          </a:prstGeom>
        </p:spPr>
      </p:pic>
      <p:sp>
        <p:nvSpPr>
          <p:cNvPr id="4" name="TextovéPole 3">
            <a:extLst>
              <a:ext uri="{FF2B5EF4-FFF2-40B4-BE49-F238E27FC236}">
                <a16:creationId xmlns:a16="http://schemas.microsoft.com/office/drawing/2014/main" id="{11911F4E-9B0C-4938-B4F0-D2780AEF0A73}"/>
              </a:ext>
            </a:extLst>
          </p:cNvPr>
          <p:cNvSpPr txBox="1"/>
          <p:nvPr/>
        </p:nvSpPr>
        <p:spPr>
          <a:xfrm>
            <a:off x="4030462" y="330674"/>
            <a:ext cx="6143348" cy="461665"/>
          </a:xfrm>
          <a:prstGeom prst="rect">
            <a:avLst/>
          </a:prstGeom>
          <a:noFill/>
        </p:spPr>
        <p:txBody>
          <a:bodyPr wrap="square" rtlCol="0">
            <a:spAutoFit/>
          </a:bodyPr>
          <a:lstStyle/>
          <a:p>
            <a:r>
              <a:rPr lang="ru-RU" sz="2400" dirty="0">
                <a:solidFill>
                  <a:srgbClr val="FF0000"/>
                </a:solidFill>
              </a:rPr>
              <a:t>ПЕРВОЕ И ТРЕТЬЕ СКЛОНЕНИЕ</a:t>
            </a:r>
            <a:endParaRPr lang="cs-CZ" sz="2400" dirty="0">
              <a:solidFill>
                <a:srgbClr val="FF0000"/>
              </a:solidFill>
            </a:endParaRPr>
          </a:p>
        </p:txBody>
      </p:sp>
    </p:spTree>
    <p:extLst>
      <p:ext uri="{BB962C8B-B14F-4D97-AF65-F5344CB8AC3E}">
        <p14:creationId xmlns:p14="http://schemas.microsoft.com/office/powerpoint/2010/main" val="93218159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a:extLst>
              <a:ext uri="{FF2B5EF4-FFF2-40B4-BE49-F238E27FC236}">
                <a16:creationId xmlns:a16="http://schemas.microsoft.com/office/drawing/2014/main" id="{F4FC8458-9BD6-4F7E-9052-EB8F28101B88}"/>
              </a:ext>
            </a:extLst>
          </p:cNvPr>
          <p:cNvSpPr txBox="1"/>
          <p:nvPr/>
        </p:nvSpPr>
        <p:spPr>
          <a:xfrm>
            <a:off x="3977148" y="324834"/>
            <a:ext cx="4237704" cy="461665"/>
          </a:xfrm>
          <a:prstGeom prst="rect">
            <a:avLst/>
          </a:prstGeom>
          <a:noFill/>
        </p:spPr>
        <p:txBody>
          <a:bodyPr wrap="square" rtlCol="0">
            <a:spAutoFit/>
          </a:bodyPr>
          <a:lstStyle/>
          <a:p>
            <a:r>
              <a:rPr lang="ru-RU" sz="2400" dirty="0">
                <a:solidFill>
                  <a:srgbClr val="FF0000"/>
                </a:solidFill>
                <a:latin typeface="Arial" panose="020B0604020202020204" pitchFamily="34" charset="0"/>
                <a:cs typeface="Arial" panose="020B0604020202020204" pitchFamily="34" charset="0"/>
              </a:rPr>
              <a:t>ЖЕНСКИЙ РОД НА ВОКАЛ</a:t>
            </a:r>
            <a:endParaRPr lang="cs-CZ" sz="2400" dirty="0">
              <a:solidFill>
                <a:srgbClr val="FF0000"/>
              </a:solidFill>
              <a:latin typeface="Arial" panose="020B0604020202020204" pitchFamily="34" charset="0"/>
              <a:cs typeface="Arial" panose="020B0604020202020204" pitchFamily="34" charset="0"/>
            </a:endParaRPr>
          </a:p>
        </p:txBody>
      </p:sp>
      <p:graphicFrame>
        <p:nvGraphicFramePr>
          <p:cNvPr id="11" name="Tabulka 10">
            <a:extLst>
              <a:ext uri="{FF2B5EF4-FFF2-40B4-BE49-F238E27FC236}">
                <a16:creationId xmlns:a16="http://schemas.microsoft.com/office/drawing/2014/main" id="{6A496389-82D7-4B81-823E-C1EDF4796D14}"/>
              </a:ext>
            </a:extLst>
          </p:cNvPr>
          <p:cNvGraphicFramePr>
            <a:graphicFrameLocks noGrp="1"/>
          </p:cNvGraphicFramePr>
          <p:nvPr/>
        </p:nvGraphicFramePr>
        <p:xfrm>
          <a:off x="-1" y="1017334"/>
          <a:ext cx="5820697" cy="4331411"/>
        </p:xfrm>
        <a:graphic>
          <a:graphicData uri="http://schemas.openxmlformats.org/drawingml/2006/table">
            <a:tbl>
              <a:tblPr firstRow="1" firstCol="1" bandRow="1">
                <a:tableStyleId>{5C22544A-7EE6-4342-B048-85BDC9FD1C3A}</a:tableStyleId>
              </a:tblPr>
              <a:tblGrid>
                <a:gridCol w="334402">
                  <a:extLst>
                    <a:ext uri="{9D8B030D-6E8A-4147-A177-3AD203B41FA5}">
                      <a16:colId xmlns:a16="http://schemas.microsoft.com/office/drawing/2014/main" val="1659566301"/>
                    </a:ext>
                  </a:extLst>
                </a:gridCol>
                <a:gridCol w="1335164">
                  <a:extLst>
                    <a:ext uri="{9D8B030D-6E8A-4147-A177-3AD203B41FA5}">
                      <a16:colId xmlns:a16="http://schemas.microsoft.com/office/drawing/2014/main" val="4215481177"/>
                    </a:ext>
                  </a:extLst>
                </a:gridCol>
                <a:gridCol w="1462089">
                  <a:extLst>
                    <a:ext uri="{9D8B030D-6E8A-4147-A177-3AD203B41FA5}">
                      <a16:colId xmlns:a16="http://schemas.microsoft.com/office/drawing/2014/main" val="827691264"/>
                    </a:ext>
                  </a:extLst>
                </a:gridCol>
                <a:gridCol w="1344114">
                  <a:extLst>
                    <a:ext uri="{9D8B030D-6E8A-4147-A177-3AD203B41FA5}">
                      <a16:colId xmlns:a16="http://schemas.microsoft.com/office/drawing/2014/main" val="2184692607"/>
                    </a:ext>
                  </a:extLst>
                </a:gridCol>
                <a:gridCol w="1344928">
                  <a:extLst>
                    <a:ext uri="{9D8B030D-6E8A-4147-A177-3AD203B41FA5}">
                      <a16:colId xmlns:a16="http://schemas.microsoft.com/office/drawing/2014/main" val="1741889245"/>
                    </a:ext>
                  </a:extLst>
                </a:gridCol>
              </a:tblGrid>
              <a:tr h="483106">
                <a:tc gridSpan="5">
                  <a:txBody>
                    <a:bodyPr/>
                    <a:lstStyle/>
                    <a:p>
                      <a:pPr algn="ctr">
                        <a:lnSpc>
                          <a:spcPct val="107000"/>
                        </a:lnSpc>
                        <a:spcBef>
                          <a:spcPts val="1200"/>
                        </a:spcBef>
                        <a:spcAft>
                          <a:spcPts val="1200"/>
                        </a:spcAft>
                      </a:pPr>
                      <a:r>
                        <a:rPr lang="cs-CZ" sz="2400">
                          <a:effectLst/>
                        </a:rPr>
                        <a:t>Единственное число</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700028761"/>
                  </a:ext>
                </a:extLst>
              </a:tr>
              <a:tr h="483106">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стран-а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сестр-а</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земл-я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арми-я</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784467875"/>
                  </a:ext>
                </a:extLst>
              </a:tr>
              <a:tr h="483106">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стран-ы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сестр-ы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земл</a:t>
                      </a:r>
                      <a:r>
                        <a:rPr lang="cs-CZ" sz="2400" dirty="0">
                          <a:effectLst/>
                        </a:rPr>
                        <a:t>-</a:t>
                      </a:r>
                      <a:r>
                        <a:rPr lang="ru-RU"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57108657"/>
                  </a:ext>
                </a:extLst>
              </a:tr>
              <a:tr h="483106">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стран-é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сестр-é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земл-é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447684585"/>
                  </a:ext>
                </a:extLst>
              </a:tr>
              <a:tr h="483106">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стран-у</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сестр-у</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зéмл-ю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арми</a:t>
                      </a:r>
                      <a:r>
                        <a:rPr lang="cs-CZ" sz="2400" dirty="0">
                          <a:effectLst/>
                        </a:rPr>
                        <a:t>-ю</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977582559"/>
                  </a:ext>
                </a:extLst>
              </a:tr>
              <a:tr h="1117100">
                <a:tc>
                  <a:txBody>
                    <a:bodyPr/>
                    <a:lstStyle/>
                    <a:p>
                      <a:pPr>
                        <a:lnSpc>
                          <a:spcPct val="107000"/>
                        </a:lnSpc>
                        <a:spcBef>
                          <a:spcPts val="1200"/>
                        </a:spcBef>
                        <a:spcAft>
                          <a:spcPts val="1200"/>
                        </a:spcAft>
                      </a:pPr>
                      <a:r>
                        <a:rPr lang="cs-CZ" sz="2400">
                          <a:effectLst/>
                        </a:rPr>
                        <a:t>Т.</a:t>
                      </a:r>
                    </a:p>
                    <a:p>
                      <a:pPr>
                        <a:lnSpc>
                          <a:spcPct val="107000"/>
                        </a:lnSpc>
                        <a:spcBef>
                          <a:spcPts val="1200"/>
                        </a:spcBef>
                        <a:spcAft>
                          <a:spcPts val="1200"/>
                        </a:spcAft>
                      </a:pPr>
                      <a:r>
                        <a:rPr lang="cs-CZ" sz="2400">
                          <a:effectLst/>
                        </a:rPr>
                        <a:t> </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стран-ой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сестр-óй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земл-ёй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арми-ей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23899403"/>
                  </a:ext>
                </a:extLst>
              </a:tr>
              <a:tr h="798781">
                <a:tc>
                  <a:txBody>
                    <a:bodyPr/>
                    <a:lstStyle/>
                    <a:p>
                      <a:pPr>
                        <a:lnSpc>
                          <a:spcPct val="107000"/>
                        </a:lnSpc>
                        <a:spcBef>
                          <a:spcPts val="1200"/>
                        </a:spcBef>
                        <a:spcAft>
                          <a:spcPts val="1200"/>
                        </a:spcAft>
                      </a:pPr>
                      <a:r>
                        <a:rPr lang="cs-CZ" sz="2400">
                          <a:effectLst/>
                        </a:rPr>
                        <a:t>П.</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стран-é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сестр-é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земл-é</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a:t>
                      </a:r>
                      <a:r>
                        <a:rPr lang="cs-CZ" sz="2400" dirty="0" err="1">
                          <a:effectLst/>
                        </a:rPr>
                        <a:t>об</a:t>
                      </a:r>
                      <a:r>
                        <a:rPr lang="cs-CZ" sz="2400" dirty="0">
                          <a:effectLst/>
                        </a:rPr>
                        <a:t>) </a:t>
                      </a:r>
                      <a:r>
                        <a:rPr lang="cs-CZ" sz="2400" dirty="0" err="1">
                          <a:effectLst/>
                        </a:rPr>
                        <a:t>арми</a:t>
                      </a:r>
                      <a:r>
                        <a:rPr lang="cs-CZ"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624771317"/>
                  </a:ext>
                </a:extLst>
              </a:tr>
            </a:tbl>
          </a:graphicData>
        </a:graphic>
      </p:graphicFrame>
      <p:graphicFrame>
        <p:nvGraphicFramePr>
          <p:cNvPr id="13" name="Tabulka 12">
            <a:extLst>
              <a:ext uri="{FF2B5EF4-FFF2-40B4-BE49-F238E27FC236}">
                <a16:creationId xmlns:a16="http://schemas.microsoft.com/office/drawing/2014/main" id="{FF24F31E-D7FA-48B5-8623-7C2083EDEA84}"/>
              </a:ext>
            </a:extLst>
          </p:cNvPr>
          <p:cNvGraphicFramePr>
            <a:graphicFrameLocks noGrp="1"/>
          </p:cNvGraphicFramePr>
          <p:nvPr/>
        </p:nvGraphicFramePr>
        <p:xfrm>
          <a:off x="5820697" y="1017332"/>
          <a:ext cx="6371307" cy="4331410"/>
        </p:xfrm>
        <a:graphic>
          <a:graphicData uri="http://schemas.openxmlformats.org/drawingml/2006/table">
            <a:tbl>
              <a:tblPr firstRow="1" firstCol="1" bandRow="1">
                <a:tableStyleId>{5C22544A-7EE6-4342-B048-85BDC9FD1C3A}</a:tableStyleId>
              </a:tblPr>
              <a:tblGrid>
                <a:gridCol w="363772">
                  <a:extLst>
                    <a:ext uri="{9D8B030D-6E8A-4147-A177-3AD203B41FA5}">
                      <a16:colId xmlns:a16="http://schemas.microsoft.com/office/drawing/2014/main" val="2187186808"/>
                    </a:ext>
                  </a:extLst>
                </a:gridCol>
                <a:gridCol w="1450673">
                  <a:extLst>
                    <a:ext uri="{9D8B030D-6E8A-4147-A177-3AD203B41FA5}">
                      <a16:colId xmlns:a16="http://schemas.microsoft.com/office/drawing/2014/main" val="3863982285"/>
                    </a:ext>
                  </a:extLst>
                </a:gridCol>
                <a:gridCol w="1588411">
                  <a:extLst>
                    <a:ext uri="{9D8B030D-6E8A-4147-A177-3AD203B41FA5}">
                      <a16:colId xmlns:a16="http://schemas.microsoft.com/office/drawing/2014/main" val="2420866973"/>
                    </a:ext>
                  </a:extLst>
                </a:gridCol>
                <a:gridCol w="1458620">
                  <a:extLst>
                    <a:ext uri="{9D8B030D-6E8A-4147-A177-3AD203B41FA5}">
                      <a16:colId xmlns:a16="http://schemas.microsoft.com/office/drawing/2014/main" val="3817961317"/>
                    </a:ext>
                  </a:extLst>
                </a:gridCol>
                <a:gridCol w="1509831">
                  <a:extLst>
                    <a:ext uri="{9D8B030D-6E8A-4147-A177-3AD203B41FA5}">
                      <a16:colId xmlns:a16="http://schemas.microsoft.com/office/drawing/2014/main" val="2402446857"/>
                    </a:ext>
                  </a:extLst>
                </a:gridCol>
              </a:tblGrid>
              <a:tr h="532726">
                <a:tc gridSpan="5">
                  <a:txBody>
                    <a:bodyPr/>
                    <a:lstStyle/>
                    <a:p>
                      <a:pPr algn="ctr">
                        <a:lnSpc>
                          <a:spcPct val="107000"/>
                        </a:lnSpc>
                        <a:spcBef>
                          <a:spcPts val="1200"/>
                        </a:spcBef>
                        <a:spcAft>
                          <a:spcPts val="1200"/>
                        </a:spcAft>
                      </a:pPr>
                      <a:r>
                        <a:rPr lang="cs-CZ" sz="2400">
                          <a:effectLst/>
                        </a:rPr>
                        <a:t>Множественное число</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262161842"/>
                  </a:ext>
                </a:extLst>
              </a:tr>
              <a:tr h="532726">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стрáн-ы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сёстр-ы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земл-и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674611164"/>
                  </a:ext>
                </a:extLst>
              </a:tr>
              <a:tr h="532726">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стран</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сестёр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земель</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857968775"/>
                  </a:ext>
                </a:extLst>
              </a:tr>
              <a:tr h="532726">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стрáн-ам</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сёстр-ам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зéмл-ям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409398157"/>
                  </a:ext>
                </a:extLst>
              </a:tr>
              <a:tr h="532726">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стрáн-ы</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сестёр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зéмл-и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021076469"/>
                  </a:ext>
                </a:extLst>
              </a:tr>
              <a:tr h="833890">
                <a:tc>
                  <a:txBody>
                    <a:bodyPr/>
                    <a:lstStyle/>
                    <a:p>
                      <a:pPr>
                        <a:lnSpc>
                          <a:spcPct val="107000"/>
                        </a:lnSpc>
                        <a:spcBef>
                          <a:spcPts val="1200"/>
                        </a:spcBef>
                        <a:spcAft>
                          <a:spcPts val="1200"/>
                        </a:spcAft>
                      </a:pPr>
                      <a:r>
                        <a:rPr lang="cs-CZ" sz="2400">
                          <a:effectLst/>
                        </a:rPr>
                        <a:t>Т.</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стрáн-ами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сёстр-ами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зéмл-ями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арми-ями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502480351"/>
                  </a:ext>
                </a:extLst>
              </a:tr>
              <a:tr h="833890">
                <a:tc>
                  <a:txBody>
                    <a:bodyPr/>
                    <a:lstStyle/>
                    <a:p>
                      <a:pPr>
                        <a:lnSpc>
                          <a:spcPct val="107000"/>
                        </a:lnSpc>
                        <a:spcBef>
                          <a:spcPts val="1200"/>
                        </a:spcBef>
                        <a:spcAft>
                          <a:spcPts val="1200"/>
                        </a:spcAft>
                      </a:pPr>
                      <a:r>
                        <a:rPr lang="cs-CZ" sz="2400">
                          <a:effectLst/>
                        </a:rPr>
                        <a:t>П.</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стрáн-ах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сёстр-ах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зéмл-ях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a:t>
                      </a:r>
                      <a:r>
                        <a:rPr lang="cs-CZ" sz="2400" dirty="0" err="1">
                          <a:effectLst/>
                        </a:rPr>
                        <a:t>об</a:t>
                      </a:r>
                      <a:r>
                        <a:rPr lang="cs-CZ" sz="2400" dirty="0">
                          <a:effectLst/>
                        </a:rPr>
                        <a:t>) </a:t>
                      </a:r>
                      <a:r>
                        <a:rPr lang="cs-CZ" sz="2400" dirty="0" err="1">
                          <a:effectLst/>
                        </a:rPr>
                        <a:t>арми-ях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566320323"/>
                  </a:ext>
                </a:extLst>
              </a:tr>
            </a:tbl>
          </a:graphicData>
        </a:graphic>
      </p:graphicFrame>
      <p:sp>
        <p:nvSpPr>
          <p:cNvPr id="14" name="Obdélník 13">
            <a:extLst>
              <a:ext uri="{FF2B5EF4-FFF2-40B4-BE49-F238E27FC236}">
                <a16:creationId xmlns:a16="http://schemas.microsoft.com/office/drawing/2014/main" id="{269346E6-C0FB-4BC6-B753-6CDDC38CED69}"/>
              </a:ext>
            </a:extLst>
          </p:cNvPr>
          <p:cNvSpPr/>
          <p:nvPr/>
        </p:nvSpPr>
        <p:spPr>
          <a:xfrm>
            <a:off x="274621" y="5685497"/>
            <a:ext cx="12759711" cy="707886"/>
          </a:xfrm>
          <a:prstGeom prst="rect">
            <a:avLst/>
          </a:prstGeom>
        </p:spPr>
        <p:txBody>
          <a:bodyPr wrap="none">
            <a:spAutoFit/>
          </a:bodyPr>
          <a:lstStyle/>
          <a:p>
            <a:r>
              <a:rPr lang="ru-RU" sz="2000" dirty="0">
                <a:solidFill>
                  <a:srgbClr val="FF0000"/>
                </a:solidFill>
                <a:latin typeface="Arial" panose="020B0604020202020204" pitchFamily="34" charset="0"/>
                <a:cs typeface="Arial" panose="020B0604020202020204" pitchFamily="34" charset="0"/>
              </a:rPr>
              <a:t>+ тип статья (судья, скамья, свинья, семья) </a:t>
            </a:r>
            <a:r>
              <a:rPr lang="ru-RU" sz="2000" dirty="0">
                <a:latin typeface="Arial" panose="020B0604020202020204" pitchFamily="34" charset="0"/>
                <a:cs typeface="Arial" panose="020B0604020202020204" pitchFamily="34" charset="0"/>
              </a:rPr>
              <a:t>во всех формах кроме родительного падежа множественного</a:t>
            </a:r>
          </a:p>
          <a:p>
            <a:r>
              <a:rPr lang="ru-RU" sz="2000" dirty="0">
                <a:latin typeface="Arial" panose="020B0604020202020204" pitchFamily="34" charset="0"/>
                <a:cs typeface="Arial" panose="020B0604020202020204" pitchFamily="34" charset="0"/>
              </a:rPr>
              <a:t> числа имеет –</a:t>
            </a:r>
            <a:r>
              <a:rPr lang="ru-RU" sz="2000" b="1" u="sng" dirty="0">
                <a:solidFill>
                  <a:srgbClr val="FF0000"/>
                </a:solidFill>
                <a:latin typeface="Arial" panose="020B0604020202020204" pitchFamily="34" charset="0"/>
                <a:cs typeface="Arial" panose="020B0604020202020204" pitchFamily="34" charset="0"/>
              </a:rPr>
              <a:t>Ь.</a:t>
            </a:r>
            <a:endParaRPr lang="cs-CZ" sz="20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0288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75E57EF2-A16B-4A0B-B846-1BF9C585BE6F}"/>
              </a:ext>
            </a:extLst>
          </p:cNvPr>
          <p:cNvSpPr/>
          <p:nvPr/>
        </p:nvSpPr>
        <p:spPr>
          <a:xfrm>
            <a:off x="943181" y="350642"/>
            <a:ext cx="10495131" cy="5674439"/>
          </a:xfrm>
          <a:prstGeom prst="rect">
            <a:avLst/>
          </a:prstGeom>
        </p:spPr>
        <p:txBody>
          <a:bodyPr wrap="square">
            <a:spAutoFit/>
          </a:bodyPr>
          <a:lstStyle/>
          <a:p>
            <a:pPr marL="342900" indent="-342900" algn="just">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После </a:t>
            </a:r>
            <a:r>
              <a:rPr lang="ru-RU" sz="2100" dirty="0">
                <a:solidFill>
                  <a:srgbClr val="0070C0"/>
                </a:solidFill>
                <a:latin typeface="Arial" panose="020B0604020202020204" pitchFamily="34" charset="0"/>
                <a:ea typeface="Tahoma" panose="020B0604030504040204" pitchFamily="34" charset="0"/>
                <a:cs typeface="Arial" panose="020B0604020202020204" pitchFamily="34" charset="0"/>
              </a:rPr>
              <a:t>Г, К, Х </a:t>
            </a:r>
            <a:r>
              <a:rPr lang="ru-RU" sz="2100" dirty="0">
                <a:latin typeface="Arial" panose="020B0604020202020204" pitchFamily="34" charset="0"/>
                <a:ea typeface="Tahoma" panose="020B0604030504040204" pitchFamily="34" charset="0"/>
                <a:cs typeface="Arial" panose="020B0604020202020204" pitchFamily="34" charset="0"/>
              </a:rPr>
              <a:t>всегда пишем </a:t>
            </a:r>
            <a:r>
              <a:rPr lang="ru-RU" sz="2100" dirty="0">
                <a:solidFill>
                  <a:srgbClr val="0070C0"/>
                </a:solidFill>
                <a:latin typeface="Arial" panose="020B0604020202020204" pitchFamily="34" charset="0"/>
                <a:ea typeface="Tahoma" panose="020B0604030504040204" pitchFamily="34" charset="0"/>
                <a:cs typeface="Arial" panose="020B0604020202020204" pitchFamily="34" charset="0"/>
              </a:rPr>
              <a:t>И</a:t>
            </a:r>
            <a:r>
              <a:rPr lang="ru-RU" sz="2100" dirty="0">
                <a:latin typeface="Arial" panose="020B0604020202020204" pitchFamily="34" charset="0"/>
                <a:ea typeface="Tahoma" panose="020B0604030504040204" pitchFamily="34" charset="0"/>
                <a:cs typeface="Arial" panose="020B0604020202020204" pitchFamily="34" charset="0"/>
              </a:rPr>
              <a:t>: книги, кошки, мухи.</a:t>
            </a:r>
            <a:endParaRPr lang="cs-CZ" sz="2100" dirty="0">
              <a:latin typeface="Arial" panose="020B0604020202020204" pitchFamily="34" charset="0"/>
              <a:ea typeface="Tahoma" panose="020B0604030504040204" pitchFamily="34" charset="0"/>
              <a:cs typeface="Arial" panose="020B0604020202020204" pitchFamily="34" charset="0"/>
            </a:endParaRPr>
          </a:p>
          <a:p>
            <a:pPr marL="342900" indent="-342900" algn="just">
              <a:lnSpc>
                <a:spcPct val="107000"/>
              </a:lnSpc>
              <a:spcAft>
                <a:spcPts val="800"/>
              </a:spcAft>
              <a:buFont typeface="Arial" panose="020B0604020202020204" pitchFamily="34" charset="0"/>
              <a:buChar char="•"/>
            </a:pPr>
            <a:r>
              <a:rPr lang="ru-RU" sz="2100" dirty="0">
                <a:highlight>
                  <a:srgbClr val="FFFF00"/>
                </a:highlight>
                <a:latin typeface="Arial" panose="020B0604020202020204" pitchFamily="34" charset="0"/>
                <a:ea typeface="Tahoma" panose="020B0604030504040204" pitchFamily="34" charset="0"/>
                <a:cs typeface="Arial" panose="020B0604020202020204" pitchFamily="34" charset="0"/>
              </a:rPr>
              <a:t>У существительных на </a:t>
            </a:r>
            <a:r>
              <a:rPr lang="ru-RU" sz="2100" dirty="0" err="1">
                <a:highlight>
                  <a:srgbClr val="FFFF00"/>
                </a:highlight>
                <a:latin typeface="Arial" panose="020B0604020202020204" pitchFamily="34" charset="0"/>
                <a:ea typeface="Tahoma" panose="020B0604030504040204" pitchFamily="34" charset="0"/>
                <a:cs typeface="Arial" panose="020B0604020202020204" pitchFamily="34" charset="0"/>
              </a:rPr>
              <a:t>жа</a:t>
            </a:r>
            <a:r>
              <a:rPr lang="ru-RU" sz="2100" dirty="0">
                <a:highlight>
                  <a:srgbClr val="FFFF00"/>
                </a:highlight>
                <a:latin typeface="Arial" panose="020B0604020202020204" pitchFamily="34" charset="0"/>
                <a:ea typeface="Tahoma" panose="020B0604030504040204" pitchFamily="34" charset="0"/>
                <a:cs typeface="Arial" panose="020B0604020202020204" pitchFamily="34" charset="0"/>
              </a:rPr>
              <a:t>, </a:t>
            </a:r>
            <a:r>
              <a:rPr lang="ru-RU" sz="2100" dirty="0" err="1">
                <a:highlight>
                  <a:srgbClr val="FFFF00"/>
                </a:highlight>
                <a:latin typeface="Arial" panose="020B0604020202020204" pitchFamily="34" charset="0"/>
                <a:ea typeface="Tahoma" panose="020B0604030504040204" pitchFamily="34" charset="0"/>
                <a:cs typeface="Arial" panose="020B0604020202020204" pitchFamily="34" charset="0"/>
              </a:rPr>
              <a:t>ша</a:t>
            </a:r>
            <a:r>
              <a:rPr lang="ru-RU" sz="2100" dirty="0">
                <a:highlight>
                  <a:srgbClr val="FFFF00"/>
                </a:highlight>
                <a:latin typeface="Arial" panose="020B0604020202020204" pitchFamily="34" charset="0"/>
                <a:ea typeface="Tahoma" panose="020B0604030504040204" pitchFamily="34" charset="0"/>
                <a:cs typeface="Arial" panose="020B0604020202020204" pitchFamily="34" charset="0"/>
              </a:rPr>
              <a:t>, </a:t>
            </a:r>
            <a:r>
              <a:rPr lang="ru-RU" sz="2100" dirty="0" err="1">
                <a:highlight>
                  <a:srgbClr val="FFFF00"/>
                </a:highlight>
                <a:latin typeface="Arial" panose="020B0604020202020204" pitchFamily="34" charset="0"/>
                <a:ea typeface="Tahoma" panose="020B0604030504040204" pitchFamily="34" charset="0"/>
                <a:cs typeface="Arial" panose="020B0604020202020204" pitchFamily="34" charset="0"/>
              </a:rPr>
              <a:t>ча</a:t>
            </a:r>
            <a:r>
              <a:rPr lang="ru-RU" sz="2100" dirty="0">
                <a:highlight>
                  <a:srgbClr val="FFFF00"/>
                </a:highlight>
                <a:latin typeface="Arial" panose="020B0604020202020204" pitchFamily="34" charset="0"/>
                <a:ea typeface="Tahoma" panose="020B0604030504040204" pitchFamily="34" charset="0"/>
                <a:cs typeface="Arial" panose="020B0604020202020204" pitchFamily="34" charset="0"/>
              </a:rPr>
              <a:t>, ща, </a:t>
            </a:r>
            <a:r>
              <a:rPr lang="ru-RU" sz="2100" dirty="0" err="1">
                <a:highlight>
                  <a:srgbClr val="FFFF00"/>
                </a:highlight>
                <a:latin typeface="Arial" panose="020B0604020202020204" pitchFamily="34" charset="0"/>
                <a:ea typeface="Tahoma" panose="020B0604030504040204" pitchFamily="34" charset="0"/>
                <a:cs typeface="Arial" panose="020B0604020202020204" pitchFamily="34" charset="0"/>
              </a:rPr>
              <a:t>ца</a:t>
            </a:r>
            <a:r>
              <a:rPr lang="ru-RU" sz="2100" dirty="0">
                <a:latin typeface="Arial" panose="020B0604020202020204" pitchFamily="34" charset="0"/>
                <a:ea typeface="Tahoma" panose="020B0604030504040204" pitchFamily="34" charset="0"/>
                <a:cs typeface="Arial" panose="020B0604020202020204" pitchFamily="34" charset="0"/>
              </a:rPr>
              <a:t> в творительном падеже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под ударением </a:t>
            </a:r>
            <a:r>
              <a:rPr lang="ru-RU" sz="2100" dirty="0">
                <a:latin typeface="Arial" panose="020B0604020202020204" pitchFamily="34" charset="0"/>
                <a:ea typeface="Tahoma" panose="020B0604030504040204" pitchFamily="34" charset="0"/>
                <a:cs typeface="Arial" panose="020B0604020202020204" pitchFamily="34" charset="0"/>
              </a:rPr>
              <a:t>окончание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-ой</a:t>
            </a:r>
            <a:r>
              <a:rPr lang="ru-RU" sz="2100" dirty="0">
                <a:latin typeface="Arial" panose="020B0604020202020204" pitchFamily="34" charset="0"/>
                <a:ea typeface="Tahoma" panose="020B0604030504040204" pitchFamily="34" charset="0"/>
                <a:cs typeface="Arial" panose="020B0604020202020204" pitchFamily="34" charset="0"/>
              </a:rPr>
              <a:t> (меж</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ой</a:t>
            </a:r>
            <a:r>
              <a:rPr lang="ru-RU" sz="2100" dirty="0">
                <a:latin typeface="Arial" panose="020B0604020202020204" pitchFamily="34" charset="0"/>
                <a:ea typeface="Tahoma" panose="020B0604030504040204" pitchFamily="34" charset="0"/>
                <a:cs typeface="Arial" panose="020B0604020202020204" pitchFamily="34" charset="0"/>
              </a:rPr>
              <a:t>, душ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ой</a:t>
            </a:r>
            <a:r>
              <a:rPr lang="ru-RU" sz="2100" dirty="0">
                <a:latin typeface="Arial" panose="020B0604020202020204" pitchFamily="34" charset="0"/>
                <a:ea typeface="Tahoma" panose="020B0604030504040204" pitchFamily="34" charset="0"/>
                <a:cs typeface="Arial" panose="020B0604020202020204" pitchFamily="34" charset="0"/>
              </a:rPr>
              <a:t>, свеч</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ой</a:t>
            </a:r>
            <a:r>
              <a:rPr lang="ru-RU" sz="2100" dirty="0">
                <a:latin typeface="Arial" panose="020B0604020202020204" pitchFamily="34" charset="0"/>
                <a:ea typeface="Tahoma" panose="020B0604030504040204" pitchFamily="34" charset="0"/>
                <a:cs typeface="Arial" panose="020B0604020202020204" pitchFamily="34" charset="0"/>
              </a:rPr>
              <a:t>, овц</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ой</a:t>
            </a:r>
            <a:r>
              <a:rPr lang="ru-RU" sz="2100" dirty="0">
                <a:latin typeface="Arial" panose="020B0604020202020204" pitchFamily="34" charset="0"/>
                <a:ea typeface="Tahoma" panose="020B0604030504040204" pitchFamily="34" charset="0"/>
                <a:cs typeface="Arial" panose="020B0604020202020204" pitchFamily="34" charset="0"/>
              </a:rPr>
              <a:t>), без ударения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 </a:t>
            </a:r>
            <a:r>
              <a:rPr lang="ru-RU" sz="2100" dirty="0">
                <a:latin typeface="Arial" panose="020B0604020202020204" pitchFamily="34" charset="0"/>
                <a:ea typeface="Tahoma" panose="020B0604030504040204" pitchFamily="34" charset="0"/>
                <a:cs typeface="Arial" panose="020B0604020202020204" pitchFamily="34" charset="0"/>
              </a:rPr>
              <a:t>(кож</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юнош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крыш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улиц</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a:t>
            </a:r>
            <a:endParaRPr lang="cs-CZ" sz="2100" dirty="0">
              <a:latin typeface="Arial" panose="020B0604020202020204" pitchFamily="34" charset="0"/>
              <a:ea typeface="Tahoma" panose="020B0604030504040204" pitchFamily="34" charset="0"/>
              <a:cs typeface="Arial" panose="020B0604020202020204" pitchFamily="34" charset="0"/>
            </a:endParaRPr>
          </a:p>
          <a:p>
            <a:pPr marL="342900" indent="-342900" algn="just">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В основах некоторых существительных женского рода в родительном падеже множественного числа появляются гласные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 о</a:t>
            </a:r>
            <a:r>
              <a:rPr lang="ru-RU" sz="2100" dirty="0">
                <a:latin typeface="Arial" panose="020B0604020202020204" pitchFamily="34" charset="0"/>
                <a:ea typeface="Tahoma" panose="020B0604030504040204" pitchFamily="34" charset="0"/>
                <a:cs typeface="Arial" panose="020B0604020202020204" pitchFamily="34" charset="0"/>
              </a:rPr>
              <a:t>: девочка — </a:t>
            </a:r>
            <a:r>
              <a:rPr lang="ru-RU" sz="2100" dirty="0" err="1">
                <a:latin typeface="Arial" panose="020B0604020202020204" pitchFamily="34" charset="0"/>
                <a:ea typeface="Tahoma" panose="020B0604030504040204" pitchFamily="34" charset="0"/>
                <a:cs typeface="Arial" panose="020B0604020202020204" pitchFamily="34" charset="0"/>
              </a:rPr>
              <a:t>дéвоч</a:t>
            </a:r>
            <a:r>
              <a:rPr lang="ru-RU" sz="2100" dirty="0" err="1">
                <a:solidFill>
                  <a:srgbClr val="FF0000"/>
                </a:solidFill>
                <a:latin typeface="Arial" panose="020B0604020202020204" pitchFamily="34" charset="0"/>
                <a:ea typeface="Tahoma" panose="020B0604030504040204" pitchFamily="34" charset="0"/>
                <a:cs typeface="Arial" panose="020B0604020202020204" pitchFamily="34" charset="0"/>
              </a:rPr>
              <a:t>е</a:t>
            </a:r>
            <a:r>
              <a:rPr lang="ru-RU" sz="2100" dirty="0" err="1">
                <a:latin typeface="Arial" panose="020B0604020202020204" pitchFamily="34" charset="0"/>
                <a:ea typeface="Tahoma" panose="020B0604030504040204" pitchFamily="34" charset="0"/>
                <a:cs typeface="Arial" panose="020B0604020202020204" pitchFamily="34" charset="0"/>
              </a:rPr>
              <a:t>к</a:t>
            </a:r>
            <a:r>
              <a:rPr lang="ru-RU" sz="2100" dirty="0">
                <a:latin typeface="Arial" panose="020B0604020202020204" pitchFamily="34" charset="0"/>
                <a:ea typeface="Tahoma" panose="020B0604030504040204" pitchFamily="34" charset="0"/>
                <a:cs typeface="Arial" panose="020B0604020202020204" pitchFamily="34" charset="0"/>
              </a:rPr>
              <a:t>, сказка — сказ</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к. Внимание! Иногда чередования не происходит, например: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игра – игр, искра – искр, цифра -цифр</a:t>
            </a:r>
            <a:r>
              <a:rPr lang="ru-RU" sz="2100" dirty="0">
                <a:latin typeface="Arial" panose="020B0604020202020204" pitchFamily="34" charset="0"/>
                <a:ea typeface="Tahoma" panose="020B0604030504040204" pitchFamily="34" charset="0"/>
                <a:cs typeface="Arial" panose="020B0604020202020204" pitchFamily="34" charset="0"/>
              </a:rPr>
              <a:t>…</a:t>
            </a:r>
          </a:p>
          <a:p>
            <a:pPr marL="342900" indent="-342900" algn="just">
              <a:lnSpc>
                <a:spcPct val="107000"/>
              </a:lnSpc>
              <a:spcAft>
                <a:spcPts val="800"/>
              </a:spcAft>
              <a:buFont typeface="Arial" panose="020B0604020202020204" pitchFamily="34" charset="0"/>
              <a:buChar char="•"/>
            </a:pPr>
            <a:endParaRPr lang="ru-RU" sz="2100" dirty="0">
              <a:latin typeface="Arial" panose="020B0604020202020204" pitchFamily="34" charset="0"/>
              <a:ea typeface="Tahoma" panose="020B0604030504040204" pitchFamily="34" charset="0"/>
              <a:cs typeface="Arial" panose="020B0604020202020204" pitchFamily="34" charset="0"/>
            </a:endParaRPr>
          </a:p>
          <a:p>
            <a:pPr algn="just">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Po </a:t>
            </a:r>
            <a:r>
              <a:rPr lang="bg-BG" sz="1900" dirty="0">
                <a:latin typeface="Arial" panose="020B0604020202020204" pitchFamily="34" charset="0"/>
                <a:ea typeface="Tahoma" panose="020B0604030504040204" pitchFamily="34" charset="0"/>
                <a:cs typeface="Arial" panose="020B0604020202020204" pitchFamily="34" charset="0"/>
              </a:rPr>
              <a:t>Г, К, Х </a:t>
            </a:r>
            <a:r>
              <a:rPr lang="cs-CZ" sz="1900" dirty="0">
                <a:latin typeface="Arial" panose="020B0604020202020204" pitchFamily="34" charset="0"/>
                <a:ea typeface="Tahoma" panose="020B0604030504040204" pitchFamily="34" charset="0"/>
                <a:cs typeface="Arial" panose="020B0604020202020204" pitchFamily="34" charset="0"/>
              </a:rPr>
              <a:t>píšeme vždy </a:t>
            </a:r>
            <a:r>
              <a:rPr lang="bg-BG" sz="1900" dirty="0">
                <a:latin typeface="Arial" panose="020B0604020202020204" pitchFamily="34" charset="0"/>
                <a:ea typeface="Tahoma" panose="020B0604030504040204" pitchFamily="34" charset="0"/>
                <a:cs typeface="Arial" panose="020B0604020202020204" pitchFamily="34" charset="0"/>
              </a:rPr>
              <a:t>И: </a:t>
            </a:r>
          </a:p>
          <a:p>
            <a:pPr algn="just">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Podstatná jména zakončená na -</a:t>
            </a:r>
            <a:r>
              <a:rPr lang="bg-BG" sz="1900" dirty="0">
                <a:latin typeface="Arial" panose="020B0604020202020204" pitchFamily="34" charset="0"/>
                <a:ea typeface="Tahoma" panose="020B0604030504040204" pitchFamily="34" charset="0"/>
                <a:cs typeface="Arial" panose="020B0604020202020204" pitchFamily="34" charset="0"/>
              </a:rPr>
              <a:t>жа, -ша, -ча, -ща, -ца </a:t>
            </a:r>
            <a:r>
              <a:rPr lang="cs-CZ" sz="1900" dirty="0">
                <a:latin typeface="Arial" panose="020B0604020202020204" pitchFamily="34" charset="0"/>
                <a:ea typeface="Tahoma" panose="020B0604030504040204" pitchFamily="34" charset="0"/>
                <a:cs typeface="Arial" panose="020B0604020202020204" pitchFamily="34" charset="0"/>
              </a:rPr>
              <a:t>mají v 7. pádě pod přízvukem koncovku -</a:t>
            </a:r>
            <a:r>
              <a:rPr lang="bg-BG" sz="1900" dirty="0">
                <a:latin typeface="Arial" panose="020B0604020202020204" pitchFamily="34" charset="0"/>
                <a:ea typeface="Tahoma" panose="020B0604030504040204" pitchFamily="34" charset="0"/>
                <a:cs typeface="Arial" panose="020B0604020202020204" pitchFamily="34" charset="0"/>
              </a:rPr>
              <a:t>ой, </a:t>
            </a:r>
            <a:r>
              <a:rPr lang="cs-CZ" sz="1900" dirty="0">
                <a:latin typeface="Arial" panose="020B0604020202020204" pitchFamily="34" charset="0"/>
                <a:ea typeface="Tahoma" panose="020B0604030504040204" pitchFamily="34" charset="0"/>
                <a:cs typeface="Arial" panose="020B0604020202020204" pitchFamily="34" charset="0"/>
              </a:rPr>
              <a:t>bez přízvuku koncovku -</a:t>
            </a:r>
            <a:r>
              <a:rPr lang="bg-BG" sz="1900" dirty="0">
                <a:latin typeface="Arial" panose="020B0604020202020204" pitchFamily="34" charset="0"/>
                <a:ea typeface="Tahoma" panose="020B0604030504040204" pitchFamily="34" charset="0"/>
                <a:cs typeface="Arial" panose="020B0604020202020204" pitchFamily="34" charset="0"/>
              </a:rPr>
              <a:t>ей </a:t>
            </a:r>
          </a:p>
          <a:p>
            <a:pPr algn="just">
              <a:lnSpc>
                <a:spcPct val="107000"/>
              </a:lnSpc>
              <a:spcAft>
                <a:spcPts val="800"/>
              </a:spcAft>
            </a:pPr>
            <a:r>
              <a:rPr lang="cs-CZ" sz="1900" dirty="0">
                <a:latin typeface="Arial" panose="020B0604020202020204" pitchFamily="34" charset="0"/>
                <a:ea typeface="Tahoma" panose="020B0604030504040204" pitchFamily="34" charset="0"/>
                <a:cs typeface="Arial" panose="020B0604020202020204" pitchFamily="34" charset="0"/>
              </a:rPr>
              <a:t>V kmenech některých podstatných jmen ženského rodu se ve 2. pádě množného čísla vkládají samohlásky </a:t>
            </a:r>
            <a:r>
              <a:rPr lang="bg-BG" sz="1900" dirty="0">
                <a:latin typeface="Arial" panose="020B0604020202020204" pitchFamily="34" charset="0"/>
                <a:ea typeface="Tahoma" panose="020B0604030504040204" pitchFamily="34" charset="0"/>
                <a:cs typeface="Arial" panose="020B0604020202020204" pitchFamily="34" charset="0"/>
              </a:rPr>
              <a:t>е, о: девочка. </a:t>
            </a:r>
            <a:r>
              <a:rPr lang="cs-CZ" sz="1900" dirty="0">
                <a:latin typeface="Arial" panose="020B0604020202020204" pitchFamily="34" charset="0"/>
                <a:ea typeface="Tahoma" panose="020B0604030504040204" pitchFamily="34" charset="0"/>
                <a:cs typeface="Arial" panose="020B0604020202020204" pitchFamily="34" charset="0"/>
              </a:rPr>
              <a:t>Pozor! Někdy ke vkládání samohlásky nedochází, například: </a:t>
            </a:r>
            <a:r>
              <a:rPr lang="bg-BG" sz="1900" dirty="0">
                <a:latin typeface="Arial" panose="020B0604020202020204" pitchFamily="34" charset="0"/>
                <a:ea typeface="Tahoma" panose="020B0604030504040204" pitchFamily="34" charset="0"/>
                <a:cs typeface="Arial" panose="020B0604020202020204" pitchFamily="34" charset="0"/>
              </a:rPr>
              <a:t>игра – игр.</a:t>
            </a:r>
            <a:endParaRPr lang="cs-CZ" sz="19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9429931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75E57EF2-A16B-4A0B-B846-1BF9C585BE6F}"/>
              </a:ext>
            </a:extLst>
          </p:cNvPr>
          <p:cNvSpPr/>
          <p:nvPr/>
        </p:nvSpPr>
        <p:spPr>
          <a:xfrm>
            <a:off x="1297858" y="904824"/>
            <a:ext cx="9596284" cy="3817648"/>
          </a:xfrm>
          <a:prstGeom prst="rect">
            <a:avLst/>
          </a:prstGeom>
        </p:spPr>
        <p:txBody>
          <a:bodyPr wrap="square">
            <a:spAutoFit/>
          </a:bodyPr>
          <a:lstStyle/>
          <a:p>
            <a:pPr marL="342900" indent="-34290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У существительных на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a:t>
            </a:r>
            <a:r>
              <a:rPr lang="ru-RU" sz="2100" dirty="0" err="1">
                <a:solidFill>
                  <a:srgbClr val="FF0000"/>
                </a:solidFill>
                <a:latin typeface="Arial" panose="020B0604020202020204" pitchFamily="34" charset="0"/>
                <a:ea typeface="Tahoma" panose="020B0604030504040204" pitchFamily="34" charset="0"/>
                <a:cs typeface="Arial" panose="020B0604020202020204" pitchFamily="34" charset="0"/>
              </a:rPr>
              <a:t>ня</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 </a:t>
            </a:r>
            <a:r>
              <a:rPr lang="ru-RU" sz="2100" dirty="0">
                <a:latin typeface="Arial" panose="020B0604020202020204" pitchFamily="34" charset="0"/>
                <a:ea typeface="Tahoma" panose="020B0604030504040204" pitchFamily="34" charset="0"/>
                <a:cs typeface="Arial" panose="020B0604020202020204" pitchFamily="34" charset="0"/>
              </a:rPr>
              <a:t>типа баш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ня</a:t>
            </a:r>
            <a:r>
              <a:rPr lang="ru-RU" sz="2100" dirty="0">
                <a:latin typeface="Arial" panose="020B0604020202020204" pitchFamily="34" charset="0"/>
                <a:ea typeface="Tahoma" panose="020B0604030504040204" pitchFamily="34" charset="0"/>
                <a:cs typeface="Arial" panose="020B0604020202020204" pitchFamily="34" charset="0"/>
              </a:rPr>
              <a:t>, пес</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ня</a:t>
            </a:r>
            <a:r>
              <a:rPr lang="ru-RU" sz="2100" dirty="0">
                <a:latin typeface="Arial" panose="020B0604020202020204" pitchFamily="34" charset="0"/>
                <a:ea typeface="Tahoma" panose="020B0604030504040204" pitchFamily="34" charset="0"/>
                <a:cs typeface="Arial" panose="020B0604020202020204" pitchFamily="34" charset="0"/>
              </a:rPr>
              <a:t>, виш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ня</a:t>
            </a:r>
            <a:r>
              <a:rPr lang="ru-RU" sz="2100" dirty="0">
                <a:latin typeface="Arial" panose="020B0604020202020204" pitchFamily="34" charset="0"/>
                <a:ea typeface="Tahoma" panose="020B0604030504040204" pitchFamily="34" charset="0"/>
                <a:cs typeface="Arial" panose="020B0604020202020204" pitchFamily="34" charset="0"/>
              </a:rPr>
              <a:t>, спаль</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ня</a:t>
            </a:r>
            <a:r>
              <a:rPr lang="ru-RU" sz="2100" dirty="0">
                <a:latin typeface="Arial" panose="020B0604020202020204" pitchFamily="34" charset="0"/>
                <a:ea typeface="Tahoma" panose="020B0604030504040204" pitchFamily="34" charset="0"/>
                <a:cs typeface="Arial" panose="020B0604020202020204" pitchFamily="34" charset="0"/>
              </a:rPr>
              <a:t> в родительном падеже множественного числа нет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 Например: башен, песен, спален (исключение: кухон</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 деревен</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a:t>
            </a:r>
            <a:endParaRPr lang="cs-CZ" sz="2100" dirty="0">
              <a:latin typeface="Arial" panose="020B0604020202020204" pitchFamily="34" charset="0"/>
              <a:ea typeface="Tahoma" panose="020B0604030504040204" pitchFamily="34" charset="0"/>
              <a:cs typeface="Arial" panose="020B0604020202020204" pitchFamily="34" charset="0"/>
            </a:endParaRPr>
          </a:p>
          <a:p>
            <a:pPr marL="342900" indent="-342900">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Некоторые существительные в родительном падеже множественного числа имеют окончание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Например: дяд</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тет</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 юнош</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ей</a:t>
            </a:r>
            <a:r>
              <a:rPr lang="ru-RU" sz="2100" dirty="0">
                <a:latin typeface="Arial" panose="020B0604020202020204" pitchFamily="34" charset="0"/>
                <a:ea typeface="Tahoma" panose="020B0604030504040204" pitchFamily="34" charset="0"/>
                <a:cs typeface="Arial" panose="020B0604020202020204" pitchFamily="34" charset="0"/>
              </a:rPr>
              <a:t>.</a:t>
            </a:r>
          </a:p>
          <a:p>
            <a:pPr marL="342900" indent="-342900">
              <a:buFont typeface="Arial" panose="020B0604020202020204" pitchFamily="34" charset="0"/>
              <a:buChar char="•"/>
            </a:pPr>
            <a:endParaRPr lang="ru-RU" sz="2100" dirty="0">
              <a:latin typeface="Arial" panose="020B0604020202020204" pitchFamily="34" charset="0"/>
              <a:ea typeface="Tahoma" panose="020B0604030504040204" pitchFamily="34" charset="0"/>
              <a:cs typeface="Arial" panose="020B0604020202020204" pitchFamily="34" charset="0"/>
            </a:endParaRPr>
          </a:p>
          <a:p>
            <a:pPr marL="342900" indent="-342900">
              <a:buFont typeface="Arial" panose="020B0604020202020204" pitchFamily="34" charset="0"/>
              <a:buChar char="•"/>
            </a:pPr>
            <a:endParaRPr lang="ru-RU" sz="2100" dirty="0">
              <a:latin typeface="Arial" panose="020B0604020202020204" pitchFamily="34" charset="0"/>
              <a:ea typeface="Tahoma" panose="020B0604030504040204" pitchFamily="34" charset="0"/>
              <a:cs typeface="Arial" panose="020B0604020202020204" pitchFamily="34" charset="0"/>
            </a:endParaRPr>
          </a:p>
          <a:p>
            <a:r>
              <a:rPr lang="cs-CZ" sz="1900" dirty="0">
                <a:latin typeface="Arial" panose="020B0604020202020204" pitchFamily="34" charset="0"/>
                <a:ea typeface="Tahoma" panose="020B0604030504040204" pitchFamily="34" charset="0"/>
                <a:cs typeface="Arial" panose="020B0604020202020204" pitchFamily="34" charset="0"/>
              </a:rPr>
              <a:t>Podstatná jména zakončená na -</a:t>
            </a:r>
            <a:r>
              <a:rPr lang="bg-BG" sz="1900" dirty="0">
                <a:latin typeface="Arial" panose="020B0604020202020204" pitchFamily="34" charset="0"/>
                <a:ea typeface="Tahoma" panose="020B0604030504040204" pitchFamily="34" charset="0"/>
                <a:cs typeface="Arial" panose="020B0604020202020204" pitchFamily="34" charset="0"/>
              </a:rPr>
              <a:t>ня </a:t>
            </a:r>
            <a:r>
              <a:rPr lang="cs-CZ" sz="1900" dirty="0">
                <a:latin typeface="Arial" panose="020B0604020202020204" pitchFamily="34" charset="0"/>
                <a:ea typeface="Tahoma" panose="020B0604030504040204" pitchFamily="34" charset="0"/>
                <a:cs typeface="Arial" panose="020B0604020202020204" pitchFamily="34" charset="0"/>
              </a:rPr>
              <a:t>typu nemají ve 2. pádě množného </a:t>
            </a:r>
            <a:r>
              <a:rPr lang="bg-BG" sz="1900" dirty="0">
                <a:latin typeface="Arial" panose="020B0604020202020204" pitchFamily="34" charset="0"/>
                <a:ea typeface="Tahoma" panose="020B0604030504040204" pitchFamily="34" charset="0"/>
                <a:cs typeface="Arial" panose="020B0604020202020204" pitchFamily="34" charset="0"/>
              </a:rPr>
              <a:t>числа </a:t>
            </a:r>
            <a:r>
              <a:rPr lang="cs-CZ" sz="1900" dirty="0">
                <a:latin typeface="Arial" panose="020B0604020202020204" pitchFamily="34" charset="0"/>
                <a:ea typeface="Tahoma" panose="020B0604030504040204" pitchFamily="34" charset="0"/>
                <a:cs typeface="Arial" panose="020B0604020202020204" pitchFamily="34" charset="0"/>
              </a:rPr>
              <a:t>měkký znak (</a:t>
            </a:r>
            <a:r>
              <a:rPr lang="bg-BG" sz="1900" dirty="0">
                <a:latin typeface="Arial" panose="020B0604020202020204" pitchFamily="34" charset="0"/>
                <a:ea typeface="Tahoma" panose="020B0604030504040204" pitchFamily="34" charset="0"/>
                <a:cs typeface="Arial" panose="020B0604020202020204" pitchFamily="34" charset="0"/>
              </a:rPr>
              <a:t>Ь). </a:t>
            </a:r>
            <a:r>
              <a:rPr lang="cs-CZ" sz="1900" dirty="0">
                <a:latin typeface="Arial" panose="020B0604020202020204" pitchFamily="34" charset="0"/>
                <a:ea typeface="Tahoma" panose="020B0604030504040204" pitchFamily="34" charset="0"/>
                <a:cs typeface="Arial" panose="020B0604020202020204" pitchFamily="34" charset="0"/>
              </a:rPr>
              <a:t>Například: </a:t>
            </a:r>
            <a:r>
              <a:rPr lang="bg-BG" sz="1900" dirty="0">
                <a:latin typeface="Arial" panose="020B0604020202020204" pitchFamily="34" charset="0"/>
                <a:ea typeface="Tahoma" panose="020B0604030504040204" pitchFamily="34" charset="0"/>
                <a:cs typeface="Arial" panose="020B0604020202020204" pitchFamily="34" charset="0"/>
              </a:rPr>
              <a:t>башен, кухонь, деревень).</a:t>
            </a:r>
          </a:p>
          <a:p>
            <a:r>
              <a:rPr lang="cs-CZ" sz="1900" dirty="0">
                <a:latin typeface="Arial" panose="020B0604020202020204" pitchFamily="34" charset="0"/>
                <a:ea typeface="Tahoma" panose="020B0604030504040204" pitchFamily="34" charset="0"/>
                <a:cs typeface="Arial" panose="020B0604020202020204" pitchFamily="34" charset="0"/>
              </a:rPr>
              <a:t>Některá podstatná jména mají ve 2. pádě množného </a:t>
            </a:r>
            <a:r>
              <a:rPr lang="bg-BG" sz="1900" dirty="0">
                <a:latin typeface="Arial" panose="020B0604020202020204" pitchFamily="34" charset="0"/>
                <a:ea typeface="Tahoma" panose="020B0604030504040204" pitchFamily="34" charset="0"/>
                <a:cs typeface="Arial" panose="020B0604020202020204" pitchFamily="34" charset="0"/>
              </a:rPr>
              <a:t>числа </a:t>
            </a:r>
            <a:r>
              <a:rPr lang="cs-CZ" sz="1900" dirty="0">
                <a:latin typeface="Arial" panose="020B0604020202020204" pitchFamily="34" charset="0"/>
                <a:ea typeface="Tahoma" panose="020B0604030504040204" pitchFamily="34" charset="0"/>
                <a:cs typeface="Arial" panose="020B0604020202020204" pitchFamily="34" charset="0"/>
              </a:rPr>
              <a:t>koncovku -</a:t>
            </a:r>
            <a:r>
              <a:rPr lang="bg-BG" sz="1900" dirty="0">
                <a:latin typeface="Arial" panose="020B0604020202020204" pitchFamily="34" charset="0"/>
                <a:ea typeface="Tahoma" panose="020B0604030504040204" pitchFamily="34" charset="0"/>
                <a:cs typeface="Arial" panose="020B0604020202020204" pitchFamily="34" charset="0"/>
              </a:rPr>
              <a:t>ей. </a:t>
            </a:r>
            <a:r>
              <a:rPr lang="cs-CZ" sz="1900" dirty="0">
                <a:latin typeface="Arial" panose="020B0604020202020204" pitchFamily="34" charset="0"/>
                <a:ea typeface="Tahoma" panose="020B0604030504040204" pitchFamily="34" charset="0"/>
                <a:cs typeface="Arial" panose="020B0604020202020204" pitchFamily="34" charset="0"/>
              </a:rPr>
              <a:t>Například: </a:t>
            </a:r>
            <a:r>
              <a:rPr lang="bg-BG" sz="1900" dirty="0">
                <a:latin typeface="Arial" panose="020B0604020202020204" pitchFamily="34" charset="0"/>
                <a:ea typeface="Tahoma" panose="020B0604030504040204" pitchFamily="34" charset="0"/>
                <a:cs typeface="Arial" panose="020B0604020202020204" pitchFamily="34" charset="0"/>
              </a:rPr>
              <a:t>дядей</a:t>
            </a:r>
            <a:endParaRPr lang="cs-CZ" sz="19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13521866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5BDBB7C-235D-9E8C-62D3-20C6A7CEA023}"/>
              </a:ext>
            </a:extLst>
          </p:cNvPr>
          <p:cNvSpPr txBox="1"/>
          <p:nvPr/>
        </p:nvSpPr>
        <p:spPr>
          <a:xfrm>
            <a:off x="271548" y="169280"/>
            <a:ext cx="11732029" cy="6209392"/>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1.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záporně</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У тебя есть сестра? – Нет, у меня нет сестры. </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У тебя есть конфета? 2. У Алёши есть шапка? 3. У него есть ручка? 4. У Кати есть бумага? 5. У Серёжи есть лампа? 6. У вас есть машина? 7. У Наташи есть фотография? 8. У Жени есть кастрюля? 9. У Оли есть кошка? 10. У них есть дача?</a:t>
            </a:r>
          </a:p>
          <a:p>
            <a:pPr marL="0" marR="0">
              <a:spcBef>
                <a:spcPts val="900"/>
              </a:spcBef>
              <a:spcAft>
                <a:spcPts val="1200"/>
              </a:spcAft>
              <a:buNone/>
            </a:pPr>
            <a:r>
              <a:rPr lang="ru-RU" sz="2100" b="1" u="none" strike="noStrike" noProof="0" dirty="0">
                <a:effectLst/>
                <a:latin typeface="+mn-lt"/>
              </a:rPr>
              <a:t>2. </a:t>
            </a:r>
            <a:r>
              <a:rPr lang="ru-RU" sz="2100" b="1" u="none" strike="noStrike" noProof="0" dirty="0" err="1">
                <a:effectLst/>
                <a:latin typeface="+mn-lt"/>
              </a:rPr>
              <a:t>Utvořte</a:t>
            </a:r>
            <a:r>
              <a:rPr lang="ru-RU" sz="2100" b="1" u="none" strike="noStrike" noProof="0" dirty="0">
                <a:effectLst/>
                <a:latin typeface="+mn-lt"/>
              </a:rPr>
              <a:t> 3. </a:t>
            </a:r>
            <a:r>
              <a:rPr lang="ru-RU" sz="2100" b="1" u="none" strike="noStrike" noProof="0" dirty="0" err="1">
                <a:effectLst/>
                <a:latin typeface="+mn-lt"/>
              </a:rPr>
              <a:t>pád</a:t>
            </a:r>
            <a:r>
              <a:rPr lang="ru-RU" sz="2100" b="1" u="none" strike="noStrike" noProof="0" dirty="0">
                <a:effectLst/>
                <a:latin typeface="+mn-lt"/>
              </a:rPr>
              <a:t> </a:t>
            </a:r>
            <a:r>
              <a:rPr lang="ru-RU" sz="2100" b="1" u="none" strike="noStrike" noProof="0" dirty="0" err="1">
                <a:effectLst/>
                <a:latin typeface="+mn-lt"/>
              </a:rPr>
              <a:t>jednotného</a:t>
            </a:r>
            <a:r>
              <a:rPr lang="ru-RU" sz="2100" b="1" u="none" strike="noStrike" noProof="0" dirty="0">
                <a:effectLst/>
                <a:latin typeface="+mn-lt"/>
              </a:rPr>
              <a:t> </a:t>
            </a:r>
            <a:r>
              <a:rPr lang="ru-RU" sz="2100" b="1" u="none" strike="noStrike" noProof="0" dirty="0" err="1">
                <a:effectLst/>
                <a:latin typeface="+mn-lt"/>
              </a:rPr>
              <a:t>čísla</a:t>
            </a:r>
            <a:r>
              <a:rPr lang="ru-RU" sz="2100" b="1" u="none" strike="noStrike" noProof="0" dirty="0">
                <a:effectLst/>
                <a:latin typeface="+mn-lt"/>
              </a:rPr>
              <a:t> s </a:t>
            </a:r>
            <a:r>
              <a:rPr lang="ru-RU" sz="2100" b="1" u="none" strike="noStrike" noProof="0" dirty="0" err="1">
                <a:effectLst/>
                <a:latin typeface="+mn-lt"/>
              </a:rPr>
              <a:t>předložkou</a:t>
            </a:r>
            <a:r>
              <a:rPr lang="ru-RU" sz="2100" b="1" u="none" strike="noStrike" noProof="0" dirty="0">
                <a:effectLst/>
                <a:latin typeface="+mn-lt"/>
              </a:rPr>
              <a:t> </a:t>
            </a:r>
            <a:r>
              <a:rPr lang="ru-RU" sz="2100" b="1" i="1" u="none" strike="noStrike" noProof="0" dirty="0" err="1">
                <a:effectLst/>
                <a:latin typeface="+mn-lt"/>
              </a:rPr>
              <a:t>po</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тетрадь (математика) – тетрадь по математике, тетрадь (химия) – тетрадь по химии</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тетрадь (литература) 2. учебник (физика) 3. работа (биология) 4. экзамен (география) 5. отметка (информатика) 6. гулять (улица) 7. ходить (школа) 8. проходить (история) 9. получить (математика) 10. послать (почта)</a:t>
            </a:r>
          </a:p>
          <a:p>
            <a:pPr marL="0" marR="0">
              <a:spcBef>
                <a:spcPts val="900"/>
              </a:spcBef>
              <a:spcAft>
                <a:spcPts val="1200"/>
              </a:spcAft>
              <a:buNone/>
            </a:pPr>
            <a:r>
              <a:rPr lang="ru-RU" sz="2100" b="1" u="none" strike="noStrike" noProof="0" dirty="0">
                <a:effectLst/>
                <a:latin typeface="+mn-lt"/>
              </a:rPr>
              <a:t>3. </a:t>
            </a:r>
            <a:r>
              <a:rPr lang="ru-RU" sz="2100" b="1" u="none" strike="noStrike" noProof="0" dirty="0" err="1">
                <a:effectLst/>
                <a:latin typeface="+mn-lt"/>
              </a:rPr>
              <a:t>Tvořte</a:t>
            </a:r>
            <a:r>
              <a:rPr lang="ru-RU" sz="2100" b="1" u="none" strike="noStrike" noProof="0" dirty="0">
                <a:effectLst/>
                <a:latin typeface="+mn-lt"/>
              </a:rPr>
              <a:t> </a:t>
            </a:r>
            <a:r>
              <a:rPr lang="ru-RU" sz="2100" b="1" u="none" strike="noStrike" noProof="0" dirty="0" err="1">
                <a:effectLst/>
                <a:latin typeface="+mn-lt"/>
              </a:rPr>
              <a:t>slovní</a:t>
            </a:r>
            <a:r>
              <a:rPr lang="ru-RU" sz="2100" b="1" u="none" strike="noStrike" noProof="0" dirty="0">
                <a:effectLst/>
                <a:latin typeface="+mn-lt"/>
              </a:rPr>
              <a:t> </a:t>
            </a:r>
            <a:r>
              <a:rPr lang="ru-RU" sz="2100" b="1" u="none" strike="noStrike" noProof="0" dirty="0" err="1">
                <a:effectLst/>
                <a:latin typeface="+mn-lt"/>
              </a:rPr>
              <a:t>spojení</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идти (подруга) – идти к подруге, готовиться (лекция) – готовиться к лекции</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ехать (сестра) 2. подготовиться (экскурсия) 3. подойти (доска) 4. идти (машина) 5. принадлежать (организация) 6. пришить (кофта) 7. обратиться (Мария) 8. пойти (Валя) 9. ходить (учительница) 10. подойти (гимназия)</a:t>
            </a:r>
            <a:endParaRPr lang="ru-RU" sz="2100" b="0" u="none" strike="noStrike" noProof="0" dirty="0">
              <a:effectLst/>
              <a:latin typeface="Google Sans"/>
            </a:endParaRPr>
          </a:p>
        </p:txBody>
      </p:sp>
    </p:spTree>
    <p:extLst>
      <p:ext uri="{BB962C8B-B14F-4D97-AF65-F5344CB8AC3E}">
        <p14:creationId xmlns:p14="http://schemas.microsoft.com/office/powerpoint/2010/main" val="53379063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F409B98-7C3C-7155-20E9-941E6FF5ACE8}"/>
              </a:ext>
            </a:extLst>
          </p:cNvPr>
          <p:cNvSpPr txBox="1"/>
          <p:nvPr/>
        </p:nvSpPr>
        <p:spPr>
          <a:xfrm>
            <a:off x="991984" y="561466"/>
            <a:ext cx="9670473" cy="5062924"/>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4. </a:t>
            </a:r>
            <a:r>
              <a:rPr lang="ru-RU" sz="2100" b="1" u="none" strike="noStrike" noProof="0" dirty="0" err="1">
                <a:effectLst/>
                <a:latin typeface="+mn-lt"/>
              </a:rPr>
              <a:t>Utvořte</a:t>
            </a:r>
            <a:r>
              <a:rPr lang="ru-RU" sz="2100" b="1" u="none" strike="noStrike" noProof="0" dirty="0">
                <a:effectLst/>
                <a:latin typeface="+mn-lt"/>
              </a:rPr>
              <a:t> </a:t>
            </a:r>
            <a:r>
              <a:rPr lang="ru-RU" sz="2100" b="1" u="none" strike="noStrike" noProof="0" dirty="0" err="1">
                <a:effectLst/>
                <a:latin typeface="+mn-lt"/>
              </a:rPr>
              <a:t>věty</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Это улица. – Я вижу улицу.</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Это машина. Я вижу ________ . 2. Это библиотека. Я вижу ________ . 3. Это станция метро. Я вижу ________ . 1. Это кассета. Я купил ________ . 2. Это лампа. Я купил ________ . 3. Это ручка. Я купил ________ . 1. Это газета. Я читаю ________ . 2. Это книга. Я читаю ________ . 3. Это программа. Я читаю ________ .</a:t>
            </a:r>
          </a:p>
          <a:p>
            <a:pPr marL="0" marR="0" algn="just">
              <a:spcBef>
                <a:spcPts val="900"/>
              </a:spcBef>
              <a:spcAft>
                <a:spcPts val="1200"/>
              </a:spcAft>
              <a:buNone/>
            </a:pPr>
            <a:r>
              <a:rPr lang="ru-RU" sz="2100" b="1" u="none" strike="noStrike" noProof="0" dirty="0">
                <a:effectLst/>
                <a:latin typeface="+mn-lt"/>
              </a:rPr>
              <a:t>5.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na</a:t>
            </a:r>
            <a:r>
              <a:rPr lang="ru-RU" sz="2100" b="1" u="none" strike="noStrike" noProof="0" dirty="0">
                <a:effectLst/>
                <a:latin typeface="+mn-lt"/>
              </a:rPr>
              <a:t> </a:t>
            </a:r>
            <a:r>
              <a:rPr lang="ru-RU" sz="2100" b="1" u="none" strike="noStrike" noProof="0" dirty="0" err="1">
                <a:effectLst/>
                <a:latin typeface="+mn-lt"/>
              </a:rPr>
              <a:t>otázky</a:t>
            </a:r>
            <a:r>
              <a:rPr lang="ru-RU" sz="2100" b="1" u="none" strike="noStrike" noProof="0" dirty="0">
                <a:effectLst/>
                <a:latin typeface="+mn-lt"/>
              </a:rPr>
              <a:t> </a:t>
            </a:r>
            <a:r>
              <a:rPr lang="ru-RU" sz="2100" b="1" u="none" strike="noStrike" noProof="0" dirty="0" err="1">
                <a:effectLst/>
                <a:latin typeface="+mn-lt"/>
              </a:rPr>
              <a:t>pomocí</a:t>
            </a:r>
            <a:r>
              <a:rPr lang="ru-RU" sz="2100" b="1" u="none" strike="noStrike" noProof="0" dirty="0">
                <a:effectLst/>
                <a:latin typeface="+mn-lt"/>
              </a:rPr>
              <a:t> </a:t>
            </a:r>
            <a:r>
              <a:rPr lang="ru-RU" sz="2100" b="1" u="none" strike="noStrike" noProof="0" dirty="0" err="1">
                <a:effectLst/>
                <a:latin typeface="+mn-lt"/>
              </a:rPr>
              <a:t>slov</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Что вы читаете вечером? (книга, газета) 2. Что можно купить в этом магазине? (колбаса, ветчина, рыба, мука, </a:t>
            </a:r>
            <a:r>
              <a:rPr lang="ru-RU" sz="2100" b="0" u="none" strike="noStrike" noProof="0" dirty="0" err="1">
                <a:effectLst/>
                <a:latin typeface="+mn-lt"/>
              </a:rPr>
              <a:t>ворá</a:t>
            </a:r>
            <a:r>
              <a:rPr lang="ru-RU" sz="2100" b="0" u="none" strike="noStrike" noProof="0" dirty="0">
                <a:effectLst/>
                <a:latin typeface="+mn-lt"/>
              </a:rPr>
              <a:t>) 3. Что слушают студенты? (лекция, музыка) 4. Что вы изучаете? (литература, история, физика, математика, химия) 5. Кого вы видели вчера? (подруга, преподавательница, Аня, Маша) 6. Куда вы хотите поехать? (Россия, Англия, Финляндия, Франция)</a:t>
            </a:r>
            <a:endParaRPr lang="ru-RU" sz="2100" b="0" u="none" strike="noStrike" noProof="0" dirty="0">
              <a:effectLst/>
              <a:latin typeface="Google Sans"/>
            </a:endParaRPr>
          </a:p>
        </p:txBody>
      </p:sp>
    </p:spTree>
    <p:extLst>
      <p:ext uri="{BB962C8B-B14F-4D97-AF65-F5344CB8AC3E}">
        <p14:creationId xmlns:p14="http://schemas.microsoft.com/office/powerpoint/2010/main" val="219621716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D75A21D-0809-6EC0-3BCE-EB36CDEA0C0E}"/>
              </a:ext>
            </a:extLst>
          </p:cNvPr>
          <p:cNvSpPr txBox="1"/>
          <p:nvPr/>
        </p:nvSpPr>
        <p:spPr>
          <a:xfrm>
            <a:off x="878378" y="805305"/>
            <a:ext cx="10435244" cy="4739759"/>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6.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záporně</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s </a:t>
            </a:r>
            <a:r>
              <a:rPr lang="ru-RU" sz="2100" b="1" u="none" strike="noStrike" noProof="0" dirty="0" err="1">
                <a:effectLst/>
                <a:latin typeface="+mn-lt"/>
              </a:rPr>
              <a:t>užitím</a:t>
            </a:r>
            <a:r>
              <a:rPr lang="ru-RU" sz="2100" b="1" u="none" strike="noStrike" noProof="0" dirty="0">
                <a:effectLst/>
                <a:latin typeface="+mn-lt"/>
              </a:rPr>
              <a:t> </a:t>
            </a:r>
            <a:r>
              <a:rPr lang="ru-RU" sz="2100" b="1" u="none" strike="noStrike" noProof="0" dirty="0" err="1">
                <a:effectLst/>
                <a:latin typeface="+mn-lt"/>
              </a:rPr>
              <a:t>napovězených</a:t>
            </a:r>
            <a:r>
              <a:rPr lang="ru-RU" sz="2100" b="1" u="none" strike="noStrike" noProof="0" dirty="0">
                <a:effectLst/>
                <a:latin typeface="+mn-lt"/>
              </a:rPr>
              <a:t> </a:t>
            </a:r>
            <a:r>
              <a:rPr lang="ru-RU" sz="2100" b="1" u="none" strike="noStrike" noProof="0" dirty="0" err="1">
                <a:effectLst/>
                <a:latin typeface="+mn-lt"/>
              </a:rPr>
              <a:t>slov</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Она работает в школе? (библиотека) – Нет, в библиотеке.</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Она работает в фирме? (гимназия) 2. Твоя мама работает на почте? (аптека) 3. Его сестра работает в типографии? (лаборатория) 4. Твой брат работает на фабрике? (электростанция) 5. Твоя тётя работает в больнице? (поликлиника) 6. Твой дядя работает в Академии наук? (прокуратура) 7. Его отец работает на шахте? (ферма)</a:t>
            </a:r>
          </a:p>
          <a:p>
            <a:pPr marL="0" marR="0">
              <a:spcBef>
                <a:spcPts val="900"/>
              </a:spcBef>
              <a:spcAft>
                <a:spcPts val="1200"/>
              </a:spcAft>
              <a:buNone/>
            </a:pPr>
            <a:r>
              <a:rPr lang="ru-RU" sz="2100" b="1" u="none" strike="noStrike" noProof="0" dirty="0">
                <a:effectLst/>
                <a:latin typeface="+mn-lt"/>
              </a:rPr>
              <a:t>8. </a:t>
            </a:r>
            <a:r>
              <a:rPr lang="ru-RU" sz="2100" b="1" u="none" strike="noStrike" noProof="0" dirty="0" err="1">
                <a:effectLst/>
                <a:latin typeface="+mn-lt"/>
              </a:rPr>
              <a:t>Reagujte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a:t>
            </a:r>
            <a:r>
              <a:rPr lang="ru-RU" sz="2100" b="1" u="none" strike="noStrike" noProof="0" dirty="0" err="1">
                <a:effectLst/>
                <a:latin typeface="+mn-lt"/>
              </a:rPr>
              <a:t>pomocí</a:t>
            </a:r>
            <a:r>
              <a:rPr lang="ru-RU" sz="2100" b="1" u="none" strike="noStrike" noProof="0" dirty="0">
                <a:effectLst/>
                <a:latin typeface="+mn-lt"/>
              </a:rPr>
              <a:t> </a:t>
            </a:r>
            <a:r>
              <a:rPr lang="ru-RU" sz="2100" b="1" u="none" strike="noStrike" noProof="0" dirty="0" err="1">
                <a:effectLst/>
                <a:latin typeface="+mn-lt"/>
              </a:rPr>
              <a:t>slov</a:t>
            </a:r>
            <a:r>
              <a:rPr lang="ru-RU" sz="2100" b="1" u="none" strike="noStrike" noProof="0" dirty="0">
                <a:effectLst/>
                <a:latin typeface="+mn-lt"/>
              </a:rPr>
              <a:t> z </a:t>
            </a:r>
            <a:r>
              <a:rPr lang="ru-RU" sz="2100" b="1" u="none" strike="noStrike" noProof="0" dirty="0" err="1">
                <a:effectLst/>
                <a:latin typeface="+mn-lt"/>
              </a:rPr>
              <a:t>nápovědy</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Я думал, что она врач. (учительница) – Нет, она работает учительницей.</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Я думал, что она медсестра. (продавщица) 2. Я думал, что она преподавательница. (переводчица) 3. Я думал, что она секретарь. (кассирша) 4. Я думал, что она программист. (воспитательница) 5. Я думал, что она повариха. (официантка) 6. Я думал, что она бухгалтер. (лаборантка)</a:t>
            </a:r>
            <a:endParaRPr lang="ru-RU" sz="2100" b="0" u="none" strike="noStrike" noProof="0" dirty="0">
              <a:effectLst/>
              <a:latin typeface="Google Sans"/>
            </a:endParaRPr>
          </a:p>
        </p:txBody>
      </p:sp>
    </p:spTree>
    <p:extLst>
      <p:ext uri="{BB962C8B-B14F-4D97-AF65-F5344CB8AC3E}">
        <p14:creationId xmlns:p14="http://schemas.microsoft.com/office/powerpoint/2010/main" val="366784116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78B2596-96A0-0800-AA2A-8693B851BE02}"/>
              </a:ext>
            </a:extLst>
          </p:cNvPr>
          <p:cNvSpPr txBox="1"/>
          <p:nvPr/>
        </p:nvSpPr>
        <p:spPr>
          <a:xfrm>
            <a:off x="559722" y="694562"/>
            <a:ext cx="11238807" cy="5062924"/>
          </a:xfrm>
          <a:prstGeom prst="rect">
            <a:avLst/>
          </a:prstGeom>
          <a:noFill/>
        </p:spPr>
        <p:txBody>
          <a:bodyPr wrap="square">
            <a:spAutoFit/>
          </a:bodyPr>
          <a:lstStyle/>
          <a:p>
            <a:pPr marL="0" marR="0">
              <a:spcBef>
                <a:spcPts val="900"/>
              </a:spcBef>
              <a:spcAft>
                <a:spcPts val="1200"/>
              </a:spcAft>
              <a:buNone/>
            </a:pPr>
            <a:r>
              <a:rPr lang="ru-RU" sz="2100" b="1" u="none" strike="noStrike" noProof="0">
                <a:effectLst/>
                <a:latin typeface="+mn-lt"/>
              </a:rPr>
              <a:t>9.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Чем интересуется твой дядя? (история) – Мой дядя интересуется историей.</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Чем интересуется твой брат? (астрономия) 2. Чем увлекается твой папа? (фотография) 3. Чем интересуется твоя подруга? (химия) 4. Чем увлекается Светлана? (биология) 5. Чем интересуется твой друг? (география) 6. Чем интересуется твоя мама? (поэзия)</a:t>
            </a:r>
          </a:p>
          <a:p>
            <a:pPr marL="0" marR="0" algn="just">
              <a:spcBef>
                <a:spcPts val="900"/>
              </a:spcBef>
              <a:spcAft>
                <a:spcPts val="1200"/>
              </a:spcAft>
              <a:buNone/>
            </a:pPr>
            <a:r>
              <a:rPr lang="ru-RU" sz="2100" b="1" u="none" strike="noStrike" noProof="0" dirty="0">
                <a:effectLst/>
                <a:latin typeface="+mn-lt"/>
              </a:rPr>
              <a:t>10.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Он больше всего интересуется (история) и (археология). 2. Наш город гордится замечательной (больница) и современной (гостиница). 3. Прага известна своей старинной (ратуша). 4. Мы остались довольны вчерашней (экскурсия). 5. Директор была недовольна новой (работница). 6. Я хочу познакомиться с вашей (учительница). 7. Она работает (продавщица) в нашем супермаркете. 8. Он очень интересуется русской (поэзия). 9. Замок известен богатой (коллекция) оружия. 10. Я ознакомился с его (лаборатория). 11. До 1918 г. (столица) России был Санкт-Петербург.</a:t>
            </a:r>
            <a:endParaRPr lang="ru-RU" sz="2100" b="0" u="none" strike="noStrike" noProof="0" dirty="0">
              <a:effectLst/>
              <a:latin typeface="Google Sans"/>
            </a:endParaRPr>
          </a:p>
        </p:txBody>
      </p:sp>
    </p:spTree>
    <p:extLst>
      <p:ext uri="{BB962C8B-B14F-4D97-AF65-F5344CB8AC3E}">
        <p14:creationId xmlns:p14="http://schemas.microsoft.com/office/powerpoint/2010/main" val="205626320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1213AFA-D58D-186F-5FCB-5FCBE88CD8DA}"/>
              </a:ext>
            </a:extLst>
          </p:cNvPr>
          <p:cNvSpPr txBox="1"/>
          <p:nvPr/>
        </p:nvSpPr>
        <p:spPr>
          <a:xfrm>
            <a:off x="371302" y="426675"/>
            <a:ext cx="11449396" cy="5062924"/>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11. </a:t>
            </a:r>
            <a:r>
              <a:rPr lang="cs-CZ" sz="2100" b="1" u="none" strike="noStrike" noProof="0" dirty="0">
                <a:effectLst/>
                <a:latin typeface="+mn-lt"/>
              </a:rPr>
              <a:t>Doplňte věty slovy uvedenými v závorkách v náležitém tvaru.</a:t>
            </a:r>
            <a:endParaRPr lang="cs-CZ"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Она пошла в киоск за ________ </a:t>
            </a:r>
            <a:r>
              <a:rPr lang="ru-RU" sz="2100" dirty="0"/>
              <a:t>(газета)</a:t>
            </a:r>
            <a:r>
              <a:rPr lang="ru-RU" sz="2100" b="0" u="none" strike="noStrike" noProof="0" dirty="0">
                <a:effectLst/>
                <a:latin typeface="+mn-lt"/>
              </a:rPr>
              <a:t>. 2. Мы живём недалеко от ________ (станция) метро. 3. Дима давно занимается ________ </a:t>
            </a:r>
            <a:r>
              <a:rPr lang="ru-RU" sz="2100" dirty="0"/>
              <a:t>(гимнастика)</a:t>
            </a:r>
            <a:r>
              <a:rPr lang="ru-RU" sz="2100" b="0" u="none" strike="noStrike" noProof="0" dirty="0">
                <a:effectLst/>
                <a:latin typeface="+mn-lt"/>
              </a:rPr>
              <a:t>. 4. Я очень хочу поехать в ________ </a:t>
            </a:r>
            <a:r>
              <a:rPr lang="ru-RU" sz="2100" dirty="0"/>
              <a:t>(Швеция и Греция)</a:t>
            </a:r>
            <a:r>
              <a:rPr lang="ru-RU" sz="2100" b="0" u="none" strike="noStrike" noProof="0" dirty="0">
                <a:effectLst/>
                <a:latin typeface="+mn-lt"/>
              </a:rPr>
              <a:t>. 5. Её мать работает ________ </a:t>
            </a:r>
            <a:r>
              <a:rPr lang="ru-RU" sz="2100" dirty="0"/>
              <a:t>(медицинская сестра)</a:t>
            </a:r>
            <a:r>
              <a:rPr lang="ru-RU" sz="2100" b="0" u="none" strike="noStrike" noProof="0" dirty="0">
                <a:effectLst/>
                <a:latin typeface="+mn-lt"/>
              </a:rPr>
              <a:t>. 6. Мой друг получает письма из ________ </a:t>
            </a:r>
            <a:r>
              <a:rPr lang="ru-RU" sz="2100" dirty="0"/>
              <a:t>(Франция и Испания)</a:t>
            </a:r>
            <a:r>
              <a:rPr lang="ru-RU" sz="2100" b="0" u="none" strike="noStrike" noProof="0" dirty="0">
                <a:effectLst/>
                <a:latin typeface="+mn-lt"/>
              </a:rPr>
              <a:t>. 7. Максим ждёт около метро ________ </a:t>
            </a:r>
            <a:r>
              <a:rPr lang="ru-RU" sz="2100" dirty="0"/>
              <a:t>(Таня)</a:t>
            </a:r>
            <a:r>
              <a:rPr lang="ru-RU" sz="2100" b="0" u="none" strike="noStrike" noProof="0" dirty="0">
                <a:effectLst/>
                <a:latin typeface="+mn-lt"/>
              </a:rPr>
              <a:t>. 8. Моя мама работает в ________ </a:t>
            </a:r>
            <a:r>
              <a:rPr lang="ru-RU" sz="2100" dirty="0"/>
              <a:t>(больница)</a:t>
            </a:r>
            <a:r>
              <a:rPr lang="ru-RU" sz="2100" b="0" u="none" strike="noStrike" noProof="0" dirty="0">
                <a:effectLst/>
                <a:latin typeface="+mn-lt"/>
              </a:rPr>
              <a:t>. 9. Летом мы всей семьёй были в ________ </a:t>
            </a:r>
            <a:r>
              <a:rPr lang="ru-RU" sz="2100" dirty="0"/>
              <a:t>(Голландия)</a:t>
            </a:r>
            <a:r>
              <a:rPr lang="ru-RU" sz="2100" b="0" u="none" strike="noStrike" noProof="0" dirty="0">
                <a:effectLst/>
                <a:latin typeface="+mn-lt"/>
              </a:rPr>
              <a:t>. 10. Я могу объяснить тебе эту ________ </a:t>
            </a:r>
            <a:r>
              <a:rPr lang="ru-RU" sz="2100" dirty="0"/>
              <a:t>(задача)</a:t>
            </a:r>
            <a:r>
              <a:rPr lang="ru-RU" sz="2100" b="0" u="none" strike="noStrike" noProof="0" dirty="0">
                <a:effectLst/>
                <a:latin typeface="+mn-lt"/>
              </a:rPr>
              <a:t>. 11. Мне надо позвонить ________ </a:t>
            </a:r>
            <a:r>
              <a:rPr lang="ru-RU" sz="2100" dirty="0"/>
              <a:t>(подруга)</a:t>
            </a:r>
            <a:r>
              <a:rPr lang="ru-RU" sz="2100" b="0" u="none" strike="noStrike" noProof="0" dirty="0">
                <a:effectLst/>
                <a:latin typeface="+mn-lt"/>
              </a:rPr>
              <a:t>. 12. Я не знакома с твоей ________ </a:t>
            </a:r>
            <a:r>
              <a:rPr lang="ru-RU" sz="2100" dirty="0"/>
              <a:t>(новая подруга)</a:t>
            </a:r>
            <a:r>
              <a:rPr lang="ru-RU" sz="2100" b="0" u="none" strike="noStrike" noProof="0" dirty="0">
                <a:effectLst/>
                <a:latin typeface="+mn-lt"/>
              </a:rPr>
              <a:t>. 13. В субботу мы были на ________ </a:t>
            </a:r>
            <a:r>
              <a:rPr lang="ru-RU" sz="2100" dirty="0"/>
              <a:t>(экскурсия)</a:t>
            </a:r>
            <a:r>
              <a:rPr lang="ru-RU" sz="2100" b="0" u="none" strike="noStrike" noProof="0" dirty="0">
                <a:effectLst/>
                <a:latin typeface="+mn-lt"/>
              </a:rPr>
              <a:t>. </a:t>
            </a:r>
          </a:p>
          <a:p>
            <a:pPr marL="0" marR="0" algn="just">
              <a:spcBef>
                <a:spcPts val="900"/>
              </a:spcBef>
              <a:spcAft>
                <a:spcPts val="1200"/>
              </a:spcAft>
              <a:buNone/>
            </a:pPr>
            <a:r>
              <a:rPr lang="ru-RU" sz="2100" b="1" u="none" strike="noStrike" noProof="0" dirty="0">
                <a:effectLst/>
                <a:latin typeface="+mn-lt"/>
              </a:rPr>
              <a:t>12</a:t>
            </a:r>
            <a:r>
              <a:rPr lang="cs-CZ" sz="2100" b="1" u="none" strike="noStrike" noProof="0" dirty="0">
                <a:effectLst/>
                <a:latin typeface="+mn-lt"/>
              </a:rPr>
              <a:t>. Přeložte.</a:t>
            </a:r>
            <a:endParaRPr lang="cs-CZ" sz="2100" b="0" u="none" strike="noStrike" noProof="0" dirty="0">
              <a:effectLst/>
              <a:latin typeface="+mn-lt"/>
            </a:endParaRPr>
          </a:p>
          <a:p>
            <a:pPr marL="342900" marR="0" lvl="0" indent="-342900" algn="just">
              <a:spcBef>
                <a:spcPts val="900"/>
              </a:spcBef>
              <a:spcAft>
                <a:spcPts val="900"/>
              </a:spcAft>
              <a:buFont typeface="+mj-lt"/>
              <a:buAutoNum type="arabicPeriod"/>
            </a:pPr>
            <a:r>
              <a:rPr lang="cs-CZ" sz="2100" b="0" u="none" strike="noStrike" noProof="0" dirty="0">
                <a:effectLst/>
                <a:latin typeface="+mn-lt"/>
              </a:rPr>
              <a:t>Jste spokojeni s hotelem? 2. Moje sestra pracuje jako prodavačka. 3. Včera jsem mluvila s vaší profesorkou češtiny. 4. Zajímáš se o dějepis, nebo o biologii? 5. Mám velký zájem o moderní poezii. 6. Nebyli jsme spokojeni s novou učitelkou. 7. Seznámila jsem se s jeho spolužačkou. 8. Turisté se zajímali o historii našeho města.</a:t>
            </a:r>
            <a:endParaRPr lang="cs-CZ" sz="2100" b="0" u="none" strike="noStrike" noProof="0" dirty="0">
              <a:effectLst/>
              <a:latin typeface="Google Sans"/>
            </a:endParaRPr>
          </a:p>
        </p:txBody>
      </p:sp>
    </p:spTree>
    <p:extLst>
      <p:ext uri="{BB962C8B-B14F-4D97-AF65-F5344CB8AC3E}">
        <p14:creationId xmlns:p14="http://schemas.microsoft.com/office/powerpoint/2010/main" val="85781049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5AB87D6-A60C-1857-3246-690C7C76E81C}"/>
              </a:ext>
            </a:extLst>
          </p:cNvPr>
          <p:cNvSpPr txBox="1"/>
          <p:nvPr/>
        </p:nvSpPr>
        <p:spPr>
          <a:xfrm>
            <a:off x="155171" y="126823"/>
            <a:ext cx="11781905" cy="6532558"/>
          </a:xfrm>
          <a:prstGeom prst="rect">
            <a:avLst/>
          </a:prstGeom>
          <a:noFill/>
        </p:spPr>
        <p:txBody>
          <a:bodyPr wrap="square">
            <a:spAutoFit/>
          </a:bodyPr>
          <a:lstStyle/>
          <a:p>
            <a:pPr marL="0" marR="0">
              <a:spcBef>
                <a:spcPts val="900"/>
              </a:spcBef>
              <a:spcAft>
                <a:spcPts val="1200"/>
              </a:spcAft>
              <a:buNone/>
            </a:pPr>
            <a:r>
              <a:rPr lang="ru-RU" sz="2100" b="1" u="none" strike="noStrike" noProof="0">
                <a:effectLst/>
                <a:latin typeface="+mn-lt"/>
              </a:rPr>
              <a:t>14. </a:t>
            </a:r>
            <a:r>
              <a:rPr lang="ru-RU" sz="2100" b="1" u="none" strike="noStrike" noProof="0" dirty="0" err="1">
                <a:effectLst/>
                <a:latin typeface="+mn-lt"/>
              </a:rPr>
              <a:t>Reagujte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Это прекрасная гостиница. – Да, таких гостиниц мало.</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Это очень тихая улица. 2. Это отличная переводчица. 3. Это хорошая учительница. 4. Это замечательная певица. 5. Это талантливая ученица. 6. Это первоклассная больница. 7. Это превосходная художница.</a:t>
            </a:r>
          </a:p>
          <a:p>
            <a:pPr marL="0" marR="0">
              <a:spcBef>
                <a:spcPts val="900"/>
              </a:spcBef>
              <a:spcAft>
                <a:spcPts val="1200"/>
              </a:spcAft>
              <a:buNone/>
            </a:pPr>
            <a:r>
              <a:rPr lang="ru-RU" sz="2100" b="1" u="none" strike="noStrike" noProof="0" dirty="0">
                <a:effectLst/>
                <a:latin typeface="+mn-lt"/>
              </a:rPr>
              <a:t>15.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Они организовали только одну экскурсию? – По-моему, несколько экскурсий.</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 этом городе только одна типография? 2. В те годы построили только одну станцию метро? 3. Ей сделали только одну фотографию? 4. Преподаватель прочитал только одну лекцию? 5. Павла интересует только одна профессия? 6. Вчера приехала только одна делегация? 7. На этой неделе сделали только одну операцию? 8. Ира взяла в библиотеке только одну монографию? 9. С этим не согласна только одна партия? 10. В вашем районе только одна гимназия?</a:t>
            </a:r>
          </a:p>
          <a:p>
            <a:pPr marL="0" marR="0">
              <a:spcBef>
                <a:spcPts val="900"/>
              </a:spcBef>
              <a:spcAft>
                <a:spcPts val="1200"/>
              </a:spcAft>
              <a:buNone/>
            </a:pPr>
            <a:r>
              <a:rPr lang="ru-RU" sz="2100" b="1" u="none" strike="noStrike" noProof="0" dirty="0">
                <a:effectLst/>
                <a:latin typeface="+mn-lt"/>
              </a:rPr>
              <a:t>16. </a:t>
            </a:r>
            <a:r>
              <a:rPr lang="ru-RU" sz="2100" b="1" u="none" strike="noStrike" noProof="0" dirty="0" err="1">
                <a:effectLst/>
                <a:latin typeface="+mn-lt"/>
              </a:rPr>
              <a:t>Tvořte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3. </a:t>
            </a:r>
            <a:r>
              <a:rPr lang="ru-RU" sz="2100" b="1" u="none" strike="noStrike" noProof="0" dirty="0" err="1">
                <a:effectLst/>
                <a:latin typeface="+mn-lt"/>
              </a:rPr>
              <a:t>pád</a:t>
            </a:r>
            <a:r>
              <a:rPr lang="ru-RU" sz="2100" b="1" u="none" strike="noStrike" noProof="0" dirty="0">
                <a:effectLst/>
                <a:latin typeface="+mn-lt"/>
              </a:rPr>
              <a:t> </a:t>
            </a:r>
            <a:r>
              <a:rPr lang="ru-RU" sz="2100" b="1" u="none" strike="noStrike" noProof="0" dirty="0" err="1">
                <a:effectLst/>
                <a:latin typeface="+mn-lt"/>
              </a:rPr>
              <a:t>čísla</a:t>
            </a:r>
            <a:r>
              <a:rPr lang="ru-RU" sz="2100" b="1" u="none" strike="noStrike" noProof="0" dirty="0">
                <a:effectLst/>
                <a:latin typeface="+mn-lt"/>
              </a:rPr>
              <a:t> </a:t>
            </a:r>
            <a:r>
              <a:rPr lang="ru-RU" sz="2100" b="1" u="none" strike="noStrike" noProof="0" dirty="0" err="1">
                <a:effectLst/>
                <a:latin typeface="+mn-lt"/>
              </a:rPr>
              <a:t>množného</a:t>
            </a:r>
            <a:r>
              <a:rPr lang="ru-RU" sz="2100" b="1" u="none" strike="noStrike" noProof="0" dirty="0">
                <a:effectLst/>
                <a:latin typeface="+mn-lt"/>
              </a:rPr>
              <a:t> </a:t>
            </a:r>
            <a:r>
              <a:rPr lang="ru-RU" sz="2100" b="1" u="none" strike="noStrike" noProof="0" dirty="0" err="1">
                <a:effectLst/>
                <a:latin typeface="+mn-lt"/>
              </a:rPr>
              <a:t>podstatných</a:t>
            </a:r>
            <a:r>
              <a:rPr lang="ru-RU" sz="2100" b="1" u="none" strike="noStrike" noProof="0" dirty="0">
                <a:effectLst/>
                <a:latin typeface="+mn-lt"/>
              </a:rPr>
              <a:t> </a:t>
            </a:r>
            <a:r>
              <a:rPr lang="ru-RU" sz="2100" b="1" u="none" strike="noStrike" noProof="0" dirty="0" err="1">
                <a:effectLst/>
                <a:latin typeface="+mn-lt"/>
              </a:rPr>
              <a:t>jmen</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гулять по улице – гулять по улицам</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бегать по комнате 2. стучать по крыше 3. течь по равнине 4. ходить по гимназии 5. ездить по дороге 6. ходить по горе 7. плавать по реке</a:t>
            </a:r>
            <a:endParaRPr lang="ru-RU" sz="2100" b="0" u="none" strike="noStrike" noProof="0" dirty="0">
              <a:effectLst/>
              <a:latin typeface="Google Sans"/>
            </a:endParaRPr>
          </a:p>
        </p:txBody>
      </p:sp>
    </p:spTree>
    <p:extLst>
      <p:ext uri="{BB962C8B-B14F-4D97-AF65-F5344CB8AC3E}">
        <p14:creationId xmlns:p14="http://schemas.microsoft.com/office/powerpoint/2010/main" val="3612038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BF7C80E-A006-1ABD-E95D-BE9AFBCB1366}"/>
              </a:ext>
            </a:extLst>
          </p:cNvPr>
          <p:cNvSpPr txBox="1"/>
          <p:nvPr/>
        </p:nvSpPr>
        <p:spPr>
          <a:xfrm>
            <a:off x="238297" y="210638"/>
            <a:ext cx="11460481" cy="6355586"/>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17.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 прошлом году нашу (гимназия) посетило несколько иностранных (делегация). 2. Мы долго гуляли по (улица) города и осматривали памятники (архитектура). 3. В (газета) и журналах бывает много интересных (фотография). 4. В Санкт-Петербурге я всего два дня, но уже побывал в (консерватория). 5. В Москве много (линия) метро и красивых (станция). 6. Мне очень нравятся (фотография) с (панорама) Праги. 7. В этом городе несколько (гостиница, почта, библиотека, гимназия). 8. В нашей (школа) несколько новых (учительница). 9. Коля интересуется (астрономия), а Петя увлекается современной (музыка). 10. Я хочу познакомиться с (история) этих городов. 11. Пражский Град является (резиденция) президента Чешской Республики.</a:t>
            </a:r>
          </a:p>
          <a:p>
            <a:pPr marL="0" marR="0">
              <a:spcBef>
                <a:spcPts val="900"/>
              </a:spcBef>
              <a:spcAft>
                <a:spcPts val="1200"/>
              </a:spcAft>
              <a:buNone/>
            </a:pPr>
            <a:r>
              <a:rPr lang="ru-RU" sz="2100" b="1" u="none" strike="noStrike" noProof="0" dirty="0">
                <a:effectLst/>
                <a:latin typeface="+mn-lt"/>
              </a:rPr>
              <a:t>18. </a:t>
            </a:r>
            <a:r>
              <a:rPr lang="ru-RU" sz="2100" b="1" u="none" strike="noStrike" noProof="0" dirty="0" err="1">
                <a:effectLst/>
                <a:latin typeface="+mn-lt"/>
              </a:rPr>
              <a:t>Od</a:t>
            </a:r>
            <a:r>
              <a:rPr lang="ru-RU" sz="2100" b="1" u="none" strike="noStrike" noProof="0" dirty="0">
                <a:effectLst/>
                <a:latin typeface="+mn-lt"/>
              </a:rPr>
              <a:t> </a:t>
            </a:r>
            <a:r>
              <a:rPr lang="ru-RU" sz="2100" b="1" u="none" strike="noStrike" noProof="0" dirty="0" err="1">
                <a:effectLst/>
                <a:latin typeface="+mn-lt"/>
              </a:rPr>
              <a:t>podstatných</a:t>
            </a:r>
            <a:r>
              <a:rPr lang="ru-RU" sz="2100" b="1" u="none" strike="noStrike" noProof="0" dirty="0">
                <a:effectLst/>
                <a:latin typeface="+mn-lt"/>
              </a:rPr>
              <a:t> </a:t>
            </a:r>
            <a:r>
              <a:rPr lang="ru-RU" sz="2100" b="1" u="none" strike="noStrike" noProof="0" dirty="0" err="1">
                <a:effectLst/>
                <a:latin typeface="+mn-lt"/>
              </a:rPr>
              <a:t>jmen</a:t>
            </a:r>
            <a:r>
              <a:rPr lang="ru-RU" sz="2100" b="1" u="none" strike="noStrike" noProof="0" dirty="0">
                <a:effectLst/>
                <a:latin typeface="+mn-lt"/>
              </a:rPr>
              <a:t> </a:t>
            </a:r>
            <a:r>
              <a:rPr lang="ru-RU" sz="2100" b="1" u="none" strike="noStrike" noProof="0" dirty="0" err="1">
                <a:effectLst/>
                <a:latin typeface="+mn-lt"/>
              </a:rPr>
              <a:t>tvořte</a:t>
            </a:r>
            <a:r>
              <a:rPr lang="ru-RU" sz="2100" b="1" u="none" strike="noStrike" noProof="0" dirty="0">
                <a:effectLst/>
                <a:latin typeface="+mn-lt"/>
              </a:rPr>
              <a:t> 4. </a:t>
            </a:r>
            <a:r>
              <a:rPr lang="ru-RU" sz="2100" b="1" u="none" strike="noStrike" noProof="0" dirty="0" err="1">
                <a:effectLst/>
                <a:latin typeface="+mn-lt"/>
              </a:rPr>
              <a:t>pád</a:t>
            </a:r>
            <a:r>
              <a:rPr lang="ru-RU" sz="2100" b="1" u="none" strike="noStrike" noProof="0" dirty="0">
                <a:effectLst/>
                <a:latin typeface="+mn-lt"/>
              </a:rPr>
              <a:t> </a:t>
            </a:r>
            <a:r>
              <a:rPr lang="ru-RU" sz="2100" b="1" u="none" strike="noStrike" noProof="0" dirty="0" err="1">
                <a:effectLst/>
                <a:latin typeface="+mn-lt"/>
              </a:rPr>
              <a:t>množného</a:t>
            </a:r>
            <a:r>
              <a:rPr lang="ru-RU" sz="2100" b="1" u="none" strike="noStrike" noProof="0" dirty="0">
                <a:effectLst/>
                <a:latin typeface="+mn-lt"/>
              </a:rPr>
              <a:t> </a:t>
            </a:r>
            <a:r>
              <a:rPr lang="ru-RU" sz="2100" b="1" u="none" strike="noStrike" noProof="0" dirty="0" err="1">
                <a:effectLst/>
                <a:latin typeface="+mn-lt"/>
              </a:rPr>
              <a:t>čísla</a:t>
            </a:r>
            <a:r>
              <a:rPr lang="ru-RU" sz="2100" b="1" u="none" strike="noStrike" noProof="0" dirty="0">
                <a:effectLst/>
                <a:latin typeface="+mn-lt"/>
              </a:rPr>
              <a:t>. </a:t>
            </a:r>
            <a:r>
              <a:rPr lang="ru-RU" sz="2100" b="1" u="none" strike="noStrike" noProof="0" dirty="0" err="1">
                <a:effectLst/>
                <a:latin typeface="+mn-lt"/>
              </a:rPr>
              <a:t>Rozlišujte</a:t>
            </a:r>
            <a:r>
              <a:rPr lang="ru-RU" sz="2100" b="1" u="none" strike="noStrike" noProof="0" dirty="0">
                <a:effectLst/>
                <a:latin typeface="+mn-lt"/>
              </a:rPr>
              <a:t> </a:t>
            </a:r>
            <a:r>
              <a:rPr lang="ru-RU" sz="2100" b="1" u="none" strike="noStrike" noProof="0" dirty="0" err="1">
                <a:effectLst/>
                <a:latin typeface="+mn-lt"/>
              </a:rPr>
              <a:t>koncovky</a:t>
            </a:r>
            <a:r>
              <a:rPr lang="ru-RU" sz="2100" b="1" u="none" strike="noStrike" noProof="0" dirty="0">
                <a:effectLst/>
                <a:latin typeface="+mn-lt"/>
              </a:rPr>
              <a:t> </a:t>
            </a:r>
            <a:r>
              <a:rPr lang="ru-RU" sz="2100" b="1" u="none" strike="noStrike" noProof="0" dirty="0" err="1">
                <a:effectLst/>
                <a:latin typeface="+mn-lt"/>
              </a:rPr>
              <a:t>podstatných</a:t>
            </a:r>
            <a:r>
              <a:rPr lang="ru-RU" sz="2100" b="1" u="none" strike="noStrike" noProof="0" dirty="0">
                <a:effectLst/>
                <a:latin typeface="+mn-lt"/>
              </a:rPr>
              <a:t> </a:t>
            </a:r>
            <a:r>
              <a:rPr lang="ru-RU" sz="2100" b="1" u="none" strike="noStrike" noProof="0" dirty="0" err="1">
                <a:effectLst/>
                <a:latin typeface="+mn-lt"/>
              </a:rPr>
              <a:t>jmen</a:t>
            </a:r>
            <a:r>
              <a:rPr lang="ru-RU" sz="2100" b="1" u="none" strike="noStrike" noProof="0" dirty="0">
                <a:effectLst/>
                <a:latin typeface="+mn-lt"/>
              </a:rPr>
              <a:t> </a:t>
            </a:r>
            <a:r>
              <a:rPr lang="ru-RU" sz="2100" b="1" u="none" strike="noStrike" noProof="0" dirty="0" err="1">
                <a:effectLst/>
                <a:latin typeface="+mn-lt"/>
              </a:rPr>
              <a:t>životných</a:t>
            </a:r>
            <a:r>
              <a:rPr lang="ru-RU" sz="2100" b="1" u="none" strike="noStrike" noProof="0" dirty="0">
                <a:effectLst/>
                <a:latin typeface="+mn-lt"/>
              </a:rPr>
              <a:t> a </a:t>
            </a:r>
            <a:r>
              <a:rPr lang="ru-RU" sz="2100" b="1" u="none" strike="noStrike" noProof="0" dirty="0" err="1">
                <a:effectLst/>
                <a:latin typeface="+mn-lt"/>
              </a:rPr>
              <a:t>neživotných</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Я читаю книгу. – Я читаю книги. Я знаю певицу. – Я знаю певиц.</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Саша покупает газету. 2. Лена забыла ручку. 3. Я часто вспоминаю подругу. 4. Нина поставила на стол вазу. 5. Я решила задачу. 6. Мы встретили на выставке учительницу. 7. Юра повесил фотографию. 8. Надя хочет купить юбку. 9. Я видел женщину. 10. Преподаватель спрашивает ученицу.</a:t>
            </a:r>
            <a:endParaRPr lang="ru-RU" sz="2100" b="0" u="none" strike="noStrike" noProof="0" dirty="0">
              <a:effectLst/>
              <a:latin typeface="Google Sans"/>
            </a:endParaRPr>
          </a:p>
        </p:txBody>
      </p:sp>
    </p:spTree>
    <p:extLst>
      <p:ext uri="{BB962C8B-B14F-4D97-AF65-F5344CB8AC3E}">
        <p14:creationId xmlns:p14="http://schemas.microsoft.com/office/powerpoint/2010/main" val="15119220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DECA881-7C17-3B50-89C3-B6D0158AB4BE}"/>
              </a:ext>
            </a:extLst>
          </p:cNvPr>
          <p:cNvSpPr txBox="1"/>
          <p:nvPr/>
        </p:nvSpPr>
        <p:spPr>
          <a:xfrm>
            <a:off x="399009" y="282589"/>
            <a:ext cx="10983885" cy="5386090"/>
          </a:xfrm>
          <a:prstGeom prst="rect">
            <a:avLst/>
          </a:prstGeom>
          <a:noFill/>
        </p:spPr>
        <p:txBody>
          <a:bodyPr wrap="square">
            <a:spAutoFit/>
          </a:bodyPr>
          <a:lstStyle/>
          <a:p>
            <a:pPr marL="0" marR="0">
              <a:spcBef>
                <a:spcPts val="900"/>
              </a:spcBef>
              <a:spcAft>
                <a:spcPts val="1200"/>
              </a:spcAft>
              <a:buNone/>
            </a:pPr>
            <a:r>
              <a:rPr lang="cs-CZ" sz="2100" b="1" u="none" strike="noStrike" dirty="0">
                <a:effectLst/>
                <a:latin typeface="+mn-lt"/>
              </a:rPr>
              <a:t>20. Předmět vyjádřete v množném čísle.</a:t>
            </a:r>
            <a:br>
              <a:rPr lang="cs-CZ" sz="2100" b="0" u="none" strike="noStrike"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Он танцевал с девушкой. – Он танцевал с девушками.</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Мы поздоровались с преподавательницей. 2. Летом я поеду в Россию с подругой. 3. Вчера была встреча с художницей. 4. Я давно знаком с секретаршей. 5. Василий дружит со студенткой из Чехии. 6. Он ходил в театр с сестрой. 7. Мы попрощались с переводчицей. 8. Больной разговаривал с медсестрой.</a:t>
            </a:r>
          </a:p>
          <a:p>
            <a:pPr marL="0" marR="0" algn="just">
              <a:spcBef>
                <a:spcPts val="900"/>
              </a:spcBef>
              <a:spcAft>
                <a:spcPts val="1200"/>
              </a:spcAft>
              <a:buNone/>
            </a:pPr>
            <a:r>
              <a:rPr lang="cs-CZ" sz="2100" b="1" u="none" strike="noStrike" dirty="0">
                <a:effectLst/>
                <a:latin typeface="+mn-lt"/>
              </a:rPr>
              <a:t>21.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dostat se k radnici; žít v hlavním městě; stát před rezidencí 2. vyjít k řece; dostat se ke stanici metra; přijít v bundě 3. být v blůzičce; jít k hotelu; ke skupině turistů 4. zeptat se turistky; procházet se ulicemi; jezdit po silnicích 5. chodit po školách; prohlížet si sochy; po prohlídce města 6. číst po procházce; známka z chemie; hodina matematiky 7. prověrka z fyziky; několik týdnů; mnoho fotografií 8. vyprávět o výletech; účastnit se konferencí; pracovat </a:t>
            </a:r>
            <a:r>
              <a:rPr lang="cs-CZ" sz="2100" b="0" u="none" strike="noStrike" dirty="0" err="1">
                <a:effectLst/>
                <a:latin typeface="+mn-lt"/>
              </a:rPr>
              <a:t>на</a:t>
            </a:r>
            <a:r>
              <a:rPr lang="cs-CZ" sz="2100" b="0" u="none" strike="noStrike" dirty="0">
                <a:effectLst/>
                <a:latin typeface="+mn-lt"/>
              </a:rPr>
              <a:t> tématech 9. vzpomínat na kamarádky; myslet na cesty; znát tyto ženy 10. učit se v knihovnách; viset na stěnách; navštívit různé země</a:t>
            </a:r>
            <a:endParaRPr lang="cs-CZ" sz="2100" b="0" u="none" strike="noStrike" dirty="0">
              <a:effectLst/>
              <a:latin typeface="Google Sans"/>
            </a:endParaRPr>
          </a:p>
        </p:txBody>
      </p:sp>
    </p:spTree>
    <p:extLst>
      <p:ext uri="{BB962C8B-B14F-4D97-AF65-F5344CB8AC3E}">
        <p14:creationId xmlns:p14="http://schemas.microsoft.com/office/powerpoint/2010/main" val="97269359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3726B07-9AB2-64EB-8DE8-9ACFF63902F3}"/>
              </a:ext>
            </a:extLst>
          </p:cNvPr>
          <p:cNvSpPr txBox="1"/>
          <p:nvPr/>
        </p:nvSpPr>
        <p:spPr>
          <a:xfrm>
            <a:off x="426720" y="370525"/>
            <a:ext cx="10740044" cy="5747727"/>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39.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0" marR="0" algn="just">
              <a:spcBef>
                <a:spcPts val="900"/>
              </a:spcBef>
              <a:spcAft>
                <a:spcPts val="1200"/>
              </a:spcAft>
              <a:buNone/>
            </a:pPr>
            <a:r>
              <a:rPr lang="ru-RU" sz="2100" b="0" u="none" strike="noStrike" noProof="0" dirty="0">
                <a:effectLst/>
                <a:latin typeface="+mn-lt"/>
              </a:rPr>
              <a:t>Я хочу купить несколько новых (серия) юбилейных (марка), пока они ещё имеются в (продажа). Дождь перестал, и солнце выглянуло из-за (туча). На занятиях занимаемся также чтением газетных (статья). План летних (экскурсия) ещё не составлен. Несколько (неделя) она работала (секретарша) в нашем институте. Рядом с (кухня) и (спальня) была ванная. Треугольник состоит из трёх прямых (линия). В саду растут разные сорта (груша, яблоня, черешня, вишня). Десятки (тысяча) (юноша и девушка) учатся в наших вузах. Торговля (пшеница) имеет большое значение для (Канада). Многие наши изделия известны за (граница). Я заказал суп с (лапша). Мы не согласны с (продажа) этих (земля). Познакомьтесь с новой (сотрудница).</a:t>
            </a:r>
          </a:p>
          <a:p>
            <a:pPr marL="0" marR="0" algn="just">
              <a:spcBef>
                <a:spcPts val="900"/>
              </a:spcBef>
              <a:spcAft>
                <a:spcPts val="1200"/>
              </a:spcAft>
              <a:buNone/>
            </a:pPr>
            <a:r>
              <a:rPr lang="ru-RU" sz="2100" b="1" u="none" strike="noStrike" noProof="0" dirty="0">
                <a:effectLst/>
                <a:latin typeface="+mn-lt"/>
              </a:rPr>
              <a:t>40. </a:t>
            </a:r>
            <a:r>
              <a:rPr lang="ru-RU" sz="2100" b="1" u="none" strike="noStrike" noProof="0" dirty="0" err="1">
                <a:effectLst/>
                <a:latin typeface="+mn-lt"/>
              </a:rPr>
              <a:t>Spojte</a:t>
            </a:r>
            <a:r>
              <a:rPr lang="ru-RU" sz="2100" b="1" u="none" strike="noStrike" noProof="0" dirty="0">
                <a:effectLst/>
                <a:latin typeface="+mn-lt"/>
              </a:rPr>
              <a:t> </a:t>
            </a:r>
            <a:r>
              <a:rPr lang="ru-RU" sz="2100" b="1" u="none" strike="noStrike" noProof="0" dirty="0" err="1">
                <a:effectLst/>
                <a:latin typeface="+mn-lt"/>
              </a:rPr>
              <a:t>následující</a:t>
            </a:r>
            <a:r>
              <a:rPr lang="ru-RU" sz="2100" b="1" u="none" strike="noStrike" noProof="0" dirty="0">
                <a:effectLst/>
                <a:latin typeface="+mn-lt"/>
              </a:rPr>
              <a:t> </a:t>
            </a:r>
            <a:r>
              <a:rPr lang="ru-RU" sz="2100" b="1" u="none" strike="noStrike" noProof="0" dirty="0" err="1">
                <a:effectLst/>
                <a:latin typeface="+mn-lt"/>
              </a:rPr>
              <a:t>podstatná</a:t>
            </a:r>
            <a:r>
              <a:rPr lang="ru-RU" sz="2100" b="1" u="none" strike="noStrike" noProof="0" dirty="0">
                <a:effectLst/>
                <a:latin typeface="+mn-lt"/>
              </a:rPr>
              <a:t> </a:t>
            </a:r>
            <a:r>
              <a:rPr lang="ru-RU" sz="2100" b="1" u="none" strike="noStrike" noProof="0" dirty="0" err="1">
                <a:effectLst/>
                <a:latin typeface="+mn-lt"/>
              </a:rPr>
              <a:t>jména</a:t>
            </a:r>
            <a:r>
              <a:rPr lang="ru-RU" sz="2100" b="1" u="none" strike="noStrike" noProof="0" dirty="0">
                <a:effectLst/>
                <a:latin typeface="+mn-lt"/>
              </a:rPr>
              <a:t> </a:t>
            </a:r>
            <a:r>
              <a:rPr lang="ru-RU" sz="2100" b="1" u="none" strike="noStrike" noProof="0" dirty="0" err="1">
                <a:effectLst/>
                <a:latin typeface="+mn-lt"/>
              </a:rPr>
              <a:t>se</a:t>
            </a:r>
            <a:r>
              <a:rPr lang="ru-RU" sz="2100" b="1" u="none" strike="noStrike" noProof="0" dirty="0">
                <a:effectLst/>
                <a:latin typeface="+mn-lt"/>
              </a:rPr>
              <a:t> </a:t>
            </a:r>
            <a:r>
              <a:rPr lang="ru-RU" sz="2100" b="1" u="none" strike="noStrike" noProof="0" dirty="0" err="1">
                <a:effectLst/>
                <a:latin typeface="+mn-lt"/>
              </a:rPr>
              <a:t>slovy</a:t>
            </a:r>
            <a:r>
              <a:rPr lang="ru-RU" sz="2100" b="1" u="none" strike="noStrike" noProof="0" dirty="0">
                <a:effectLst/>
                <a:latin typeface="+mn-lt"/>
              </a:rPr>
              <a:t> </a:t>
            </a:r>
            <a:r>
              <a:rPr lang="ru-RU" sz="2100" b="1" i="1" u="none" strike="noStrike" noProof="0" dirty="0">
                <a:effectLst/>
                <a:latin typeface="+mn-lt"/>
              </a:rPr>
              <a:t>много, мало, несколько</a:t>
            </a:r>
            <a:r>
              <a:rPr lang="ru-RU" sz="2100" b="1" u="none" strike="noStrike" noProof="0" dirty="0">
                <a:effectLst/>
                <a:latin typeface="+mn-lt"/>
              </a:rPr>
              <a:t>. </a:t>
            </a:r>
            <a:r>
              <a:rPr lang="ru-RU" sz="2100" b="1" u="none" strike="noStrike" noProof="0" dirty="0" err="1">
                <a:effectLst/>
                <a:latin typeface="+mn-lt"/>
              </a:rPr>
              <a:t>Jaké</a:t>
            </a:r>
            <a:r>
              <a:rPr lang="ru-RU" sz="2100" b="1" u="none" strike="noStrike" noProof="0" dirty="0">
                <a:effectLst/>
                <a:latin typeface="+mn-lt"/>
              </a:rPr>
              <a:t> </a:t>
            </a:r>
            <a:r>
              <a:rPr lang="ru-RU" sz="2100" b="1" u="none" strike="noStrike" noProof="0" dirty="0" err="1">
                <a:effectLst/>
                <a:latin typeface="+mn-lt"/>
              </a:rPr>
              <a:t>vkladné</a:t>
            </a:r>
            <a:r>
              <a:rPr lang="ru-RU" sz="2100" b="1" u="none" strike="noStrike" noProof="0" dirty="0">
                <a:effectLst/>
                <a:latin typeface="+mn-lt"/>
              </a:rPr>
              <a:t> </a:t>
            </a:r>
            <a:r>
              <a:rPr lang="ru-RU" sz="2100" b="1" u="none" strike="noStrike" noProof="0" dirty="0" err="1">
                <a:effectLst/>
                <a:latin typeface="+mn-lt"/>
              </a:rPr>
              <a:t>samohlásky</a:t>
            </a:r>
            <a:r>
              <a:rPr lang="ru-RU" sz="2100" b="1" u="none" strike="noStrike" noProof="0" dirty="0">
                <a:effectLst/>
                <a:latin typeface="+mn-lt"/>
              </a:rPr>
              <a:t> </a:t>
            </a:r>
            <a:r>
              <a:rPr lang="ru-RU" sz="2100" b="1" u="none" strike="noStrike" noProof="0" dirty="0" err="1">
                <a:effectLst/>
                <a:latin typeface="+mn-lt"/>
              </a:rPr>
              <a:t>se</a:t>
            </a:r>
            <a:r>
              <a:rPr lang="ru-RU" sz="2100" b="1" u="none" strike="noStrike" noProof="0" dirty="0">
                <a:effectLst/>
                <a:latin typeface="+mn-lt"/>
              </a:rPr>
              <a:t> </a:t>
            </a:r>
            <a:r>
              <a:rPr lang="ru-RU" sz="2100" b="1" u="none" strike="noStrike" noProof="0" dirty="0" err="1">
                <a:effectLst/>
                <a:latin typeface="+mn-lt"/>
              </a:rPr>
              <a:t>zde</a:t>
            </a:r>
            <a:r>
              <a:rPr lang="ru-RU" sz="2100" b="1" u="none" strike="noStrike" noProof="0" dirty="0">
                <a:effectLst/>
                <a:latin typeface="+mn-lt"/>
              </a:rPr>
              <a:t> </a:t>
            </a:r>
            <a:r>
              <a:rPr lang="ru-RU" sz="2100" b="1" u="none" strike="noStrike" noProof="0" dirty="0" err="1">
                <a:effectLst/>
                <a:latin typeface="+mn-lt"/>
              </a:rPr>
              <a:t>vyskytují</a:t>
            </a:r>
            <a:r>
              <a:rPr lang="ru-RU" sz="2100" b="1" u="none" strike="noStrike" noProof="0" dirty="0">
                <a:effectLst/>
                <a:latin typeface="+mn-lt"/>
              </a:rPr>
              <a:t>?</a:t>
            </a:r>
            <a:endParaRPr lang="ru-RU" sz="2100" b="0" u="none" strike="noStrike" noProof="0" dirty="0">
              <a:effectLst/>
              <a:latin typeface="+mn-lt"/>
            </a:endParaRPr>
          </a:p>
          <a:p>
            <a:pPr marL="0" marR="0" algn="just">
              <a:spcBef>
                <a:spcPts val="900"/>
              </a:spcBef>
              <a:spcAft>
                <a:spcPts val="1200"/>
              </a:spcAft>
              <a:buNone/>
            </a:pPr>
            <a:r>
              <a:rPr lang="ru-RU" sz="2100" b="0" u="none" strike="noStrike" noProof="0" dirty="0">
                <a:effectLst/>
                <a:latin typeface="+mn-lt"/>
              </a:rPr>
              <a:t>Книжка, студентка, стройка, девочка, девушка, цифра, фирма, марка, деньги, доска, песня, сестра, изба, деревня, кнопка, игра, полка, полька, кухня, койка, куртка, семья, читальня, волна, реформа, площадка, норма.</a:t>
            </a:r>
            <a:endParaRPr lang="ru-RU" sz="2100" b="0" u="none" strike="noStrike" noProof="0" dirty="0">
              <a:effectLst/>
              <a:latin typeface="Google Sans"/>
            </a:endParaRPr>
          </a:p>
        </p:txBody>
      </p:sp>
    </p:spTree>
    <p:extLst>
      <p:ext uri="{BB962C8B-B14F-4D97-AF65-F5344CB8AC3E}">
        <p14:creationId xmlns:p14="http://schemas.microsoft.com/office/powerpoint/2010/main" val="103855733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779903A-AA77-07F6-3440-BBA450341D30}"/>
              </a:ext>
            </a:extLst>
          </p:cNvPr>
          <p:cNvSpPr txBox="1"/>
          <p:nvPr/>
        </p:nvSpPr>
        <p:spPr>
          <a:xfrm>
            <a:off x="919940" y="721445"/>
            <a:ext cx="10451869" cy="5101397"/>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42. Přeložte.</a:t>
            </a:r>
            <a:endParaRPr lang="cs-CZ" sz="2100" b="0" u="none" strike="noStrike" dirty="0">
              <a:effectLst/>
              <a:latin typeface="+mn-lt"/>
            </a:endParaRPr>
          </a:p>
          <a:p>
            <a:pPr marL="0" marR="0" algn="just">
              <a:spcBef>
                <a:spcPts val="900"/>
              </a:spcBef>
              <a:spcAft>
                <a:spcPts val="1200"/>
              </a:spcAft>
              <a:buNone/>
            </a:pPr>
            <a:r>
              <a:rPr lang="cs-CZ" sz="2100" b="0" u="none" strike="noStrike" dirty="0">
                <a:effectLst/>
                <a:latin typeface="+mn-lt"/>
              </a:rPr>
              <a:t>Jedna z jeho sester je už vdaná. Musím vyřešit ještě několik úkolů. V laboratoři pracuje pět laborantek. Věra zná většinu nových písní. Závod vyrábí několik druhů oceli. Strávili jsme na horách více než dva týdny. Snažíme se vyrábět bez velkých ztrát. Spolupráce našich firem úspěšně pokračuje. V uvedených článcích najdete potřebné informace. Vzájemné vztahy mezi ČR, Polskem, Maďarskem, Slovenskem, Rakouskem a Německem jsou dobré. Naše delegace si klade za cíl podepsat</a:t>
            </a:r>
          </a:p>
          <a:p>
            <a:pPr marL="0" marR="0" algn="just">
              <a:spcBef>
                <a:spcPts val="900"/>
              </a:spcBef>
              <a:spcAft>
                <a:spcPts val="1200"/>
              </a:spcAft>
              <a:buNone/>
            </a:pPr>
            <a:r>
              <a:rPr lang="cs-CZ" sz="2100" b="1" u="none" strike="noStrike" dirty="0">
                <a:effectLst/>
                <a:latin typeface="+mn-lt"/>
              </a:rPr>
              <a:t>49. V odpovědích na otázky použijte slova v závorkách.</a:t>
            </a:r>
            <a:endParaRPr lang="cs-CZ" sz="2100" b="0" u="none" strike="noStrike" dirty="0">
              <a:effectLst/>
              <a:latin typeface="+mn-lt"/>
            </a:endParaRPr>
          </a:p>
          <a:p>
            <a:pPr marL="0" marR="0" algn="just">
              <a:spcBef>
                <a:spcPts val="900"/>
              </a:spcBef>
              <a:spcAft>
                <a:spcPts val="1200"/>
              </a:spcAft>
              <a:buNone/>
            </a:pPr>
            <a:r>
              <a:rPr lang="ru-RU" sz="2100" b="0" u="none" strike="noStrike" noProof="0" dirty="0">
                <a:effectLst/>
                <a:latin typeface="+mn-lt"/>
              </a:rPr>
              <a:t>Кого вы любите? (свои сёстры, свои дочери) Что вы любите? (конфеты, интересные книги, красивые картины) Кого вы встретили? (свои коллеги, студентки нашего вуза, участницы конференции) Что вы купили детям? (деревянные игрушки, детские книжки, школьные сумки) Кого вы поблагодарили? (учительницы, способные переводчицы, надёжные машинистки)</a:t>
            </a:r>
            <a:endParaRPr lang="ru-RU" sz="2100" b="0" u="none" strike="noStrike" noProof="0" dirty="0">
              <a:effectLst/>
              <a:latin typeface="Google Sans"/>
            </a:endParaRPr>
          </a:p>
        </p:txBody>
      </p:sp>
    </p:spTree>
    <p:extLst>
      <p:ext uri="{BB962C8B-B14F-4D97-AF65-F5344CB8AC3E}">
        <p14:creationId xmlns:p14="http://schemas.microsoft.com/office/powerpoint/2010/main" val="11259942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7EBB9CD8-DC65-4D31-A895-639405E0507F}"/>
              </a:ext>
            </a:extLst>
          </p:cNvPr>
          <p:cNvGraphicFramePr>
            <a:graphicFrameLocks noGrp="1"/>
          </p:cNvGraphicFramePr>
          <p:nvPr/>
        </p:nvGraphicFramePr>
        <p:xfrm>
          <a:off x="1927124" y="1169303"/>
          <a:ext cx="3805084" cy="4200342"/>
        </p:xfrm>
        <a:graphic>
          <a:graphicData uri="http://schemas.openxmlformats.org/drawingml/2006/table">
            <a:tbl>
              <a:tblPr firstRow="1" firstCol="1" bandRow="1">
                <a:tableStyleId>{5C22544A-7EE6-4342-B048-85BDC9FD1C3A}</a:tableStyleId>
              </a:tblPr>
              <a:tblGrid>
                <a:gridCol w="419237">
                  <a:extLst>
                    <a:ext uri="{9D8B030D-6E8A-4147-A177-3AD203B41FA5}">
                      <a16:colId xmlns:a16="http://schemas.microsoft.com/office/drawing/2014/main" val="1593458365"/>
                    </a:ext>
                  </a:extLst>
                </a:gridCol>
                <a:gridCol w="1677917">
                  <a:extLst>
                    <a:ext uri="{9D8B030D-6E8A-4147-A177-3AD203B41FA5}">
                      <a16:colId xmlns:a16="http://schemas.microsoft.com/office/drawing/2014/main" val="3832212983"/>
                    </a:ext>
                  </a:extLst>
                </a:gridCol>
                <a:gridCol w="1707930">
                  <a:extLst>
                    <a:ext uri="{9D8B030D-6E8A-4147-A177-3AD203B41FA5}">
                      <a16:colId xmlns:a16="http://schemas.microsoft.com/office/drawing/2014/main" val="3094246004"/>
                    </a:ext>
                  </a:extLst>
                </a:gridCol>
              </a:tblGrid>
              <a:tr h="739125">
                <a:tc gridSpan="3">
                  <a:txBody>
                    <a:bodyPr/>
                    <a:lstStyle/>
                    <a:p>
                      <a:pPr algn="ctr">
                        <a:lnSpc>
                          <a:spcPct val="107000"/>
                        </a:lnSpc>
                        <a:spcBef>
                          <a:spcPts val="1200"/>
                        </a:spcBef>
                        <a:spcAft>
                          <a:spcPts val="1200"/>
                        </a:spcAft>
                      </a:pPr>
                      <a:r>
                        <a:rPr lang="ru-RU" sz="2400" noProof="0" dirty="0">
                          <a:effectLst/>
                        </a:rPr>
                        <a:t>Единственное число</a:t>
                      </a:r>
                    </a:p>
                    <a:p>
                      <a:pPr>
                        <a:lnSpc>
                          <a:spcPct val="107000"/>
                        </a:lnSpc>
                        <a:spcBef>
                          <a:spcPts val="1200"/>
                        </a:spcBef>
                        <a:spcAft>
                          <a:spcPts val="1200"/>
                        </a:spcAft>
                      </a:pPr>
                      <a:r>
                        <a:rPr lang="cs-CZ" sz="2400" dirty="0">
                          <a:effectLst/>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522628300"/>
                  </a:ext>
                </a:extLst>
              </a:tr>
              <a:tr h="521696">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кость</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ночь</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661851728"/>
                  </a:ext>
                </a:extLst>
              </a:tr>
              <a:tr h="521696">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кóст-и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нóч-и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32700484"/>
                  </a:ext>
                </a:extLst>
              </a:tr>
              <a:tr h="521696">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кóст-и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нóч-и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602229367"/>
                  </a:ext>
                </a:extLst>
              </a:tr>
              <a:tr h="521696">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кость</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ночь</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349050979"/>
                  </a:ext>
                </a:extLst>
              </a:tr>
              <a:tr h="521696">
                <a:tc>
                  <a:txBody>
                    <a:bodyPr/>
                    <a:lstStyle/>
                    <a:p>
                      <a:pPr>
                        <a:lnSpc>
                          <a:spcPct val="107000"/>
                        </a:lnSpc>
                        <a:spcBef>
                          <a:spcPts val="1200"/>
                        </a:spcBef>
                        <a:spcAft>
                          <a:spcPts val="1200"/>
                        </a:spcAft>
                      </a:pPr>
                      <a:r>
                        <a:rPr lang="cs-CZ" sz="2400">
                          <a:effectLst/>
                        </a:rPr>
                        <a:t>Т.</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кость-ю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нóчь-ю</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262041836"/>
                  </a:ext>
                </a:extLst>
              </a:tr>
              <a:tr h="521696">
                <a:tc>
                  <a:txBody>
                    <a:bodyPr/>
                    <a:lstStyle/>
                    <a:p>
                      <a:pPr>
                        <a:lnSpc>
                          <a:spcPct val="107000"/>
                        </a:lnSpc>
                        <a:spcBef>
                          <a:spcPts val="1200"/>
                        </a:spcBef>
                        <a:spcAft>
                          <a:spcPts val="1200"/>
                        </a:spcAft>
                      </a:pPr>
                      <a:r>
                        <a:rPr lang="cs-CZ" sz="2400">
                          <a:effectLst/>
                        </a:rPr>
                        <a:t>П.</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кост-и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нóч</a:t>
                      </a:r>
                      <a:r>
                        <a:rPr lang="cs-CZ"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849318599"/>
                  </a:ext>
                </a:extLst>
              </a:tr>
            </a:tbl>
          </a:graphicData>
        </a:graphic>
      </p:graphicFrame>
      <p:graphicFrame>
        <p:nvGraphicFramePr>
          <p:cNvPr id="5" name="Tabulka 4">
            <a:extLst>
              <a:ext uri="{FF2B5EF4-FFF2-40B4-BE49-F238E27FC236}">
                <a16:creationId xmlns:a16="http://schemas.microsoft.com/office/drawing/2014/main" id="{E2F13A01-E8BA-4DD5-A078-5269FA024E5B}"/>
              </a:ext>
            </a:extLst>
          </p:cNvPr>
          <p:cNvGraphicFramePr>
            <a:graphicFrameLocks noGrp="1"/>
          </p:cNvGraphicFramePr>
          <p:nvPr/>
        </p:nvGraphicFramePr>
        <p:xfrm>
          <a:off x="5732208" y="1169671"/>
          <a:ext cx="3805084" cy="4200342"/>
        </p:xfrm>
        <a:graphic>
          <a:graphicData uri="http://schemas.openxmlformats.org/drawingml/2006/table">
            <a:tbl>
              <a:tblPr firstRow="1" firstCol="1" bandRow="1">
                <a:tableStyleId>{5C22544A-7EE6-4342-B048-85BDC9FD1C3A}</a:tableStyleId>
              </a:tblPr>
              <a:tblGrid>
                <a:gridCol w="420205">
                  <a:extLst>
                    <a:ext uri="{9D8B030D-6E8A-4147-A177-3AD203B41FA5}">
                      <a16:colId xmlns:a16="http://schemas.microsoft.com/office/drawing/2014/main" val="1078274630"/>
                    </a:ext>
                  </a:extLst>
                </a:gridCol>
                <a:gridCol w="1677917">
                  <a:extLst>
                    <a:ext uri="{9D8B030D-6E8A-4147-A177-3AD203B41FA5}">
                      <a16:colId xmlns:a16="http://schemas.microsoft.com/office/drawing/2014/main" val="1686434125"/>
                    </a:ext>
                  </a:extLst>
                </a:gridCol>
                <a:gridCol w="1706962">
                  <a:extLst>
                    <a:ext uri="{9D8B030D-6E8A-4147-A177-3AD203B41FA5}">
                      <a16:colId xmlns:a16="http://schemas.microsoft.com/office/drawing/2014/main" val="1137045498"/>
                    </a:ext>
                  </a:extLst>
                </a:gridCol>
              </a:tblGrid>
              <a:tr h="739125">
                <a:tc gridSpan="3">
                  <a:txBody>
                    <a:bodyPr/>
                    <a:lstStyle/>
                    <a:p>
                      <a:pPr algn="ctr">
                        <a:lnSpc>
                          <a:spcPct val="107000"/>
                        </a:lnSpc>
                        <a:spcBef>
                          <a:spcPts val="1200"/>
                        </a:spcBef>
                        <a:spcAft>
                          <a:spcPts val="1200"/>
                        </a:spcAft>
                      </a:pPr>
                      <a:r>
                        <a:rPr lang="ru-RU" sz="2400" dirty="0">
                          <a:effectLst/>
                        </a:rPr>
                        <a:t>Множественное число</a:t>
                      </a:r>
                      <a:endParaRPr lang="cs-CZ" sz="2400" dirty="0">
                        <a:effectLst/>
                      </a:endParaRPr>
                    </a:p>
                    <a:p>
                      <a:pPr>
                        <a:lnSpc>
                          <a:spcPct val="107000"/>
                        </a:lnSpc>
                        <a:spcBef>
                          <a:spcPts val="1200"/>
                        </a:spcBef>
                        <a:spcAft>
                          <a:spcPts val="1200"/>
                        </a:spcAft>
                      </a:pPr>
                      <a:r>
                        <a:rPr lang="ru-RU" sz="2400" dirty="0">
                          <a:effectLst/>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817129521"/>
                  </a:ext>
                </a:extLst>
              </a:tr>
              <a:tr h="521696">
                <a:tc>
                  <a:txBody>
                    <a:bodyPr/>
                    <a:lstStyle/>
                    <a:p>
                      <a:pPr>
                        <a:lnSpc>
                          <a:spcPct val="107000"/>
                        </a:lnSpc>
                        <a:spcBef>
                          <a:spcPts val="1200"/>
                        </a:spcBef>
                        <a:spcAft>
                          <a:spcPts val="1200"/>
                        </a:spcAft>
                      </a:pPr>
                      <a:r>
                        <a:rPr lang="cs-CZ" sz="2400">
                          <a:effectLst/>
                        </a:rPr>
                        <a:t>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err="1">
                          <a:effectLst/>
                        </a:rPr>
                        <a:t>кóст</a:t>
                      </a:r>
                      <a:r>
                        <a:rPr lang="cs-CZ" sz="2400" dirty="0">
                          <a:effectLst/>
                        </a:rPr>
                        <a:t>-и</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171429953"/>
                  </a:ext>
                </a:extLst>
              </a:tr>
              <a:tr h="521696">
                <a:tc>
                  <a:txBody>
                    <a:bodyPr/>
                    <a:lstStyle/>
                    <a:p>
                      <a:pPr>
                        <a:lnSpc>
                          <a:spcPct val="107000"/>
                        </a:lnSpc>
                        <a:spcBef>
                          <a:spcPts val="1200"/>
                        </a:spcBef>
                        <a:spcAft>
                          <a:spcPts val="1200"/>
                        </a:spcAft>
                      </a:pPr>
                      <a:r>
                        <a:rPr lang="cs-CZ" sz="2400">
                          <a:effectLst/>
                        </a:rPr>
                        <a:t>Р.</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кост-éй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ноч-éй</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404298858"/>
                  </a:ext>
                </a:extLst>
              </a:tr>
              <a:tr h="521696">
                <a:tc>
                  <a:txBody>
                    <a:bodyPr/>
                    <a:lstStyle/>
                    <a:p>
                      <a:pPr>
                        <a:lnSpc>
                          <a:spcPct val="107000"/>
                        </a:lnSpc>
                        <a:spcBef>
                          <a:spcPts val="1200"/>
                        </a:spcBef>
                        <a:spcAft>
                          <a:spcPts val="1200"/>
                        </a:spcAft>
                      </a:pPr>
                      <a:r>
                        <a:rPr lang="cs-CZ" sz="2400">
                          <a:effectLst/>
                        </a:rPr>
                        <a:t>Д.</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кост-ям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ноч-áм</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221496862"/>
                  </a:ext>
                </a:extLst>
              </a:tr>
              <a:tr h="521696">
                <a:tc>
                  <a:txBody>
                    <a:bodyPr/>
                    <a:lstStyle/>
                    <a:p>
                      <a:pPr>
                        <a:lnSpc>
                          <a:spcPct val="107000"/>
                        </a:lnSpc>
                        <a:spcBef>
                          <a:spcPts val="1200"/>
                        </a:spcBef>
                        <a:spcAft>
                          <a:spcPts val="1200"/>
                        </a:spcAft>
                      </a:pPr>
                      <a:r>
                        <a:rPr lang="cs-CZ" sz="2400">
                          <a:effectLst/>
                        </a:rPr>
                        <a:t>В.</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кóст-и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811214374"/>
                  </a:ext>
                </a:extLst>
              </a:tr>
              <a:tr h="521696">
                <a:tc>
                  <a:txBody>
                    <a:bodyPr/>
                    <a:lstStyle/>
                    <a:p>
                      <a:pPr>
                        <a:lnSpc>
                          <a:spcPct val="107000"/>
                        </a:lnSpc>
                        <a:spcBef>
                          <a:spcPts val="1200"/>
                        </a:spcBef>
                        <a:spcAft>
                          <a:spcPts val="1200"/>
                        </a:spcAft>
                      </a:pPr>
                      <a:r>
                        <a:rPr lang="cs-CZ" sz="2400">
                          <a:effectLst/>
                        </a:rPr>
                        <a:t>Т.</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кост-ями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ноч- áми</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164151319"/>
                  </a:ext>
                </a:extLst>
              </a:tr>
              <a:tr h="521696">
                <a:tc>
                  <a:txBody>
                    <a:bodyPr/>
                    <a:lstStyle/>
                    <a:p>
                      <a:pPr>
                        <a:lnSpc>
                          <a:spcPct val="107000"/>
                        </a:lnSpc>
                        <a:spcBef>
                          <a:spcPts val="1200"/>
                        </a:spcBef>
                        <a:spcAft>
                          <a:spcPts val="1200"/>
                        </a:spcAft>
                      </a:pPr>
                      <a:r>
                        <a:rPr lang="cs-CZ" sz="2400">
                          <a:effectLst/>
                        </a:rPr>
                        <a:t>П.</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a:effectLst/>
                        </a:rPr>
                        <a:t>(о) кост-ях</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Bef>
                          <a:spcPts val="1200"/>
                        </a:spcBef>
                        <a:spcAft>
                          <a:spcPts val="1200"/>
                        </a:spcAft>
                      </a:pPr>
                      <a:r>
                        <a:rPr lang="cs-CZ" sz="2400" dirty="0">
                          <a:effectLst/>
                        </a:rPr>
                        <a:t>(о) </a:t>
                      </a:r>
                      <a:r>
                        <a:rPr lang="cs-CZ" sz="2400" dirty="0" err="1">
                          <a:effectLst/>
                        </a:rPr>
                        <a:t>ноч</a:t>
                      </a:r>
                      <a:r>
                        <a:rPr lang="cs-CZ" sz="2400" dirty="0">
                          <a:effectLst/>
                        </a:rPr>
                        <a:t>- </a:t>
                      </a:r>
                      <a:r>
                        <a:rPr lang="cs-CZ" sz="2400" dirty="0" err="1">
                          <a:effectLst/>
                        </a:rPr>
                        <a:t>áх</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76812552"/>
                  </a:ext>
                </a:extLst>
              </a:tr>
            </a:tbl>
          </a:graphicData>
        </a:graphic>
      </p:graphicFrame>
      <p:sp>
        <p:nvSpPr>
          <p:cNvPr id="6" name="Obdélník 5">
            <a:extLst>
              <a:ext uri="{FF2B5EF4-FFF2-40B4-BE49-F238E27FC236}">
                <a16:creationId xmlns:a16="http://schemas.microsoft.com/office/drawing/2014/main" id="{FA0EDD26-B112-402F-8F2B-9C43461EA67E}"/>
              </a:ext>
            </a:extLst>
          </p:cNvPr>
          <p:cNvSpPr/>
          <p:nvPr/>
        </p:nvSpPr>
        <p:spPr>
          <a:xfrm>
            <a:off x="1927124" y="5683781"/>
            <a:ext cx="10500851" cy="461665"/>
          </a:xfrm>
          <a:prstGeom prst="rect">
            <a:avLst/>
          </a:prstGeom>
        </p:spPr>
        <p:txBody>
          <a:bodyPr wrap="square">
            <a:spAutoFit/>
          </a:bodyPr>
          <a:lstStyle/>
          <a:p>
            <a:r>
              <a:rPr lang="ru-RU" sz="2400" dirty="0">
                <a:solidFill>
                  <a:srgbClr val="FF0000"/>
                </a:solidFill>
                <a:latin typeface="Arial" panose="020B0604020202020204" pitchFamily="34" charset="0"/>
                <a:cs typeface="Arial" panose="020B0604020202020204" pitchFamily="34" charset="0"/>
              </a:rPr>
              <a:t>+ тип мать, дочь – расширение основы</a:t>
            </a:r>
            <a:r>
              <a:rPr lang="ru-RU" sz="2400" dirty="0">
                <a:latin typeface="Arial" panose="020B0604020202020204" pitchFamily="34" charset="0"/>
                <a:cs typeface="Arial" panose="020B0604020202020204" pitchFamily="34" charset="0"/>
              </a:rPr>
              <a:t>, напр. матери, без матерей</a:t>
            </a:r>
          </a:p>
        </p:txBody>
      </p:sp>
      <p:sp>
        <p:nvSpPr>
          <p:cNvPr id="7" name="Obdélník 6">
            <a:extLst>
              <a:ext uri="{FF2B5EF4-FFF2-40B4-BE49-F238E27FC236}">
                <a16:creationId xmlns:a16="http://schemas.microsoft.com/office/drawing/2014/main" id="{1DF6DDF9-8F7E-497C-B0B5-B5EA10A1946D}"/>
              </a:ext>
            </a:extLst>
          </p:cNvPr>
          <p:cNvSpPr/>
          <p:nvPr/>
        </p:nvSpPr>
        <p:spPr>
          <a:xfrm>
            <a:off x="4142374" y="297652"/>
            <a:ext cx="5007140" cy="461665"/>
          </a:xfrm>
          <a:prstGeom prst="rect">
            <a:avLst/>
          </a:prstGeom>
        </p:spPr>
        <p:txBody>
          <a:bodyPr wrap="none">
            <a:spAutoFit/>
          </a:bodyPr>
          <a:lstStyle/>
          <a:p>
            <a:pPr lvl="0"/>
            <a:r>
              <a:rPr lang="ru-RU" sz="2400" dirty="0">
                <a:solidFill>
                  <a:srgbClr val="FF0000"/>
                </a:solidFill>
                <a:latin typeface="Arial" panose="020B0604020202020204" pitchFamily="34" charset="0"/>
                <a:cs typeface="Arial" panose="020B0604020202020204" pitchFamily="34" charset="0"/>
              </a:rPr>
              <a:t>ЖЕНСКИЙ РОД НА СОГЛАСНЫЙ</a:t>
            </a:r>
            <a:endParaRPr lang="cs-CZ"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855069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3DB5729C-0F71-4D40-953C-60E140C43D24}"/>
              </a:ext>
            </a:extLst>
          </p:cNvPr>
          <p:cNvSpPr/>
          <p:nvPr/>
        </p:nvSpPr>
        <p:spPr>
          <a:xfrm>
            <a:off x="818580" y="428111"/>
            <a:ext cx="10691775" cy="5529142"/>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ru-RU" sz="2100" dirty="0">
                <a:highlight>
                  <a:srgbClr val="FFFF00"/>
                </a:highlight>
                <a:latin typeface="Arial" panose="020B0604020202020204" pitchFamily="34" charset="0"/>
                <a:ea typeface="Tahoma" panose="020B0604030504040204" pitchFamily="34" charset="0"/>
                <a:cs typeface="Arial" panose="020B0604020202020204" pitchFamily="34" charset="0"/>
              </a:rPr>
              <a:t>В творительном падеже всегда имеется </a:t>
            </a:r>
            <a:r>
              <a:rPr lang="ru-RU" sz="2100" dirty="0">
                <a:solidFill>
                  <a:srgbClr val="FF0000"/>
                </a:solidFill>
                <a:highlight>
                  <a:srgbClr val="FFFF00"/>
                </a:highlight>
                <a:latin typeface="Arial" panose="020B0604020202020204" pitchFamily="34" charset="0"/>
                <a:ea typeface="Tahoma" panose="020B0604030504040204" pitchFamily="34" charset="0"/>
                <a:cs typeface="Arial" panose="020B0604020202020204" pitchFamily="34" charset="0"/>
              </a:rPr>
              <a:t>Ь</a:t>
            </a:r>
            <a:r>
              <a:rPr lang="ru-RU" sz="2100" dirty="0">
                <a:highlight>
                  <a:srgbClr val="FFFF00"/>
                </a:highlight>
                <a:latin typeface="Arial" panose="020B0604020202020204" pitchFamily="34" charset="0"/>
                <a:ea typeface="Tahoma" panose="020B0604030504040204" pitchFamily="34" charset="0"/>
                <a:cs typeface="Arial" panose="020B0604020202020204" pitchFamily="34" charset="0"/>
              </a:rPr>
              <a:t>!!!</a:t>
            </a:r>
            <a:r>
              <a:rPr lang="ru-RU" sz="2100" dirty="0">
                <a:latin typeface="Arial" panose="020B0604020202020204" pitchFamily="34" charset="0"/>
                <a:ea typeface="Tahoma" panose="020B0604030504040204" pitchFamily="34" charset="0"/>
                <a:cs typeface="Arial" panose="020B0604020202020204" pitchFamily="34" charset="0"/>
              </a:rPr>
              <a:t> Например: лошад</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ю, Сибир</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ю, магистрал</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ю, площад</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ю, част</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ь</a:t>
            </a:r>
            <a:r>
              <a:rPr lang="ru-RU" sz="2100" dirty="0">
                <a:latin typeface="Arial" panose="020B0604020202020204" pitchFamily="34" charset="0"/>
                <a:ea typeface="Tahoma" panose="020B0604030504040204" pitchFamily="34" charset="0"/>
                <a:cs typeface="Arial" panose="020B0604020202020204" pitchFamily="34" charset="0"/>
              </a:rPr>
              <a:t>ю…</a:t>
            </a:r>
            <a:endParaRPr lang="cs-CZ" sz="2100" dirty="0">
              <a:latin typeface="Arial" panose="020B0604020202020204" pitchFamily="34" charset="0"/>
              <a:ea typeface="Tahoma" panose="020B060403050404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У существительных церк</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вь, люб</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вь, л</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жь, р</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жь, в</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шь, происходит чередование: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 </a:t>
            </a:r>
            <a:r>
              <a:rPr lang="ru-RU" sz="2100" dirty="0">
                <a:latin typeface="Arial" panose="020B0604020202020204" pitchFamily="34" charset="0"/>
                <a:ea typeface="Tahoma" panose="020B0604030504040204" pitchFamily="34" charset="0"/>
                <a:cs typeface="Arial" panose="020B0604020202020204" pitchFamily="34" charset="0"/>
              </a:rPr>
              <a:t>появляется только в именительном, винительном и творительном падеже: любовь, без/к/о любви, люб</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о</a:t>
            </a:r>
            <a:r>
              <a:rPr lang="ru-RU" sz="2100" dirty="0">
                <a:latin typeface="Arial" panose="020B0604020202020204" pitchFamily="34" charset="0"/>
                <a:ea typeface="Tahoma" panose="020B0604030504040204" pitchFamily="34" charset="0"/>
                <a:cs typeface="Arial" panose="020B0604020202020204" pitchFamily="34" charset="0"/>
              </a:rPr>
              <a:t>вью.</a:t>
            </a:r>
            <a:endParaRPr lang="cs-CZ" sz="2100" dirty="0">
              <a:latin typeface="Arial" panose="020B0604020202020204" pitchFamily="34" charset="0"/>
              <a:ea typeface="Tahoma" panose="020B060403050404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Существительное </a:t>
            </a:r>
            <a:r>
              <a:rPr lang="ru-RU" sz="2100" dirty="0" err="1">
                <a:latin typeface="Arial" panose="020B0604020202020204" pitchFamily="34" charset="0"/>
                <a:ea typeface="Tahoma" panose="020B0604030504040204" pitchFamily="34" charset="0"/>
                <a:cs typeface="Arial" panose="020B0604020202020204" pitchFamily="34" charset="0"/>
              </a:rPr>
              <a:t>м.р</a:t>
            </a:r>
            <a:r>
              <a:rPr lang="ru-RU" sz="2100" dirty="0">
                <a:latin typeface="Arial" panose="020B0604020202020204" pitchFamily="34" charset="0"/>
                <a:ea typeface="Tahoma" panose="020B0604030504040204" pitchFamily="34" charset="0"/>
                <a:cs typeface="Arial" panose="020B0604020202020204" pitchFamily="34" charset="0"/>
              </a:rPr>
              <a:t>.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путь</a:t>
            </a:r>
            <a:r>
              <a:rPr lang="ru-RU" sz="2100" dirty="0">
                <a:latin typeface="Arial" panose="020B0604020202020204" pitchFamily="34" charset="0"/>
                <a:ea typeface="Tahoma" panose="020B0604030504040204" pitchFamily="34" charset="0"/>
                <a:cs typeface="Arial" panose="020B0604020202020204" pitchFamily="34" charset="0"/>
              </a:rPr>
              <a:t> склоняется как тетрадь, только в творительном падеже – пут</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ём</a:t>
            </a:r>
            <a:r>
              <a:rPr lang="ru-RU" sz="2100" dirty="0">
                <a:latin typeface="Arial" panose="020B0604020202020204" pitchFamily="34" charset="0"/>
                <a:ea typeface="Tahoma" panose="020B0604030504040204" pitchFamily="34" charset="0"/>
                <a:cs typeface="Arial" panose="020B0604020202020204" pitchFamily="34" charset="0"/>
              </a:rPr>
              <a:t>.</a:t>
            </a:r>
            <a:endParaRPr lang="cs-CZ" sz="2100" dirty="0">
              <a:latin typeface="Arial" panose="020B0604020202020204" pitchFamily="34" charset="0"/>
              <a:ea typeface="Tahoma" panose="020B0604030504040204" pitchFamily="34" charset="0"/>
              <a:cs typeface="Arial" panose="020B0604020202020204" pitchFamily="34" charset="0"/>
            </a:endParaRPr>
          </a:p>
          <a:p>
            <a:pPr marL="285750" indent="-285750">
              <a:buFont typeface="Arial" panose="020B0604020202020204" pitchFamily="34" charset="0"/>
              <a:buChar char="•"/>
            </a:pPr>
            <a:r>
              <a:rPr lang="ru-RU" sz="2100" dirty="0">
                <a:latin typeface="Arial" panose="020B0604020202020204" pitchFamily="34" charset="0"/>
                <a:ea typeface="Tahoma" panose="020B0604030504040204" pitchFamily="34" charset="0"/>
                <a:cs typeface="Arial" panose="020B0604020202020204" pitchFamily="34" charset="0"/>
              </a:rPr>
              <a:t>Существительные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люди, дети, лошади</a:t>
            </a:r>
            <a:r>
              <a:rPr lang="ru-RU" sz="2100" dirty="0">
                <a:latin typeface="Arial" panose="020B0604020202020204" pitchFamily="34" charset="0"/>
                <a:ea typeface="Tahoma" panose="020B0604030504040204" pitchFamily="34" charset="0"/>
                <a:cs typeface="Arial" panose="020B0604020202020204" pitchFamily="34" charset="0"/>
              </a:rPr>
              <a:t> в творительном падеже имеют формы </a:t>
            </a:r>
            <a:r>
              <a:rPr lang="ru-RU" sz="2100" dirty="0">
                <a:solidFill>
                  <a:srgbClr val="FF0000"/>
                </a:solidFill>
                <a:latin typeface="Arial" panose="020B0604020202020204" pitchFamily="34" charset="0"/>
                <a:ea typeface="Tahoma" panose="020B0604030504040204" pitchFamily="34" charset="0"/>
                <a:cs typeface="Arial" panose="020B0604020202020204" pitchFamily="34" charset="0"/>
              </a:rPr>
              <a:t>людьми, детьми, лошадьми</a:t>
            </a:r>
            <a:r>
              <a:rPr lang="ru-RU" sz="2100" dirty="0">
                <a:latin typeface="Arial" panose="020B0604020202020204" pitchFamily="34" charset="0"/>
                <a:ea typeface="Tahoma" panose="020B0604030504040204" pitchFamily="34" charset="0"/>
                <a:cs typeface="Arial" panose="020B0604020202020204" pitchFamily="34" charset="0"/>
              </a:rPr>
              <a:t>.</a:t>
            </a:r>
            <a:endParaRPr lang="cs-CZ" sz="2100" dirty="0">
              <a:latin typeface="Arial" panose="020B0604020202020204" pitchFamily="34" charset="0"/>
              <a:ea typeface="Tahoma" panose="020B0604030504040204" pitchFamily="34" charset="0"/>
              <a:cs typeface="Arial" panose="020B0604020202020204" pitchFamily="34" charset="0"/>
            </a:endParaRPr>
          </a:p>
          <a:p>
            <a:endParaRPr lang="cs-CZ" sz="2000" dirty="0">
              <a:latin typeface="Arial" panose="020B0604020202020204" pitchFamily="34" charset="0"/>
              <a:ea typeface="Tahoma" panose="020B0604030504040204" pitchFamily="34" charset="0"/>
              <a:cs typeface="Arial" panose="020B0604020202020204" pitchFamily="34" charset="0"/>
            </a:endParaRPr>
          </a:p>
          <a:p>
            <a:r>
              <a:rPr lang="cs-CZ" sz="1900" dirty="0">
                <a:latin typeface="Arial" panose="020B0604020202020204" pitchFamily="34" charset="0"/>
                <a:ea typeface="Tahoma" panose="020B0604030504040204" pitchFamily="34" charset="0"/>
                <a:cs typeface="Arial" panose="020B0604020202020204" pitchFamily="34" charset="0"/>
              </a:rPr>
              <a:t>V 7. pádě je vždy měkký znak (</a:t>
            </a:r>
            <a:r>
              <a:rPr lang="bg-BG" sz="1900" dirty="0">
                <a:latin typeface="Arial" panose="020B0604020202020204" pitchFamily="34" charset="0"/>
                <a:ea typeface="Tahoma" panose="020B0604030504040204" pitchFamily="34" charset="0"/>
                <a:cs typeface="Arial" panose="020B0604020202020204" pitchFamily="34" charset="0"/>
              </a:rPr>
              <a:t>Ь)!!! </a:t>
            </a:r>
          </a:p>
          <a:p>
            <a:r>
              <a:rPr lang="cs-CZ" sz="1900" dirty="0">
                <a:latin typeface="Arial" panose="020B0604020202020204" pitchFamily="34" charset="0"/>
                <a:ea typeface="Tahoma" panose="020B0604030504040204" pitchFamily="34" charset="0"/>
                <a:cs typeface="Arial" panose="020B0604020202020204" pitchFamily="34" charset="0"/>
              </a:rPr>
              <a:t>U podstatných jmen </a:t>
            </a:r>
            <a:r>
              <a:rPr lang="bg-BG" sz="1900" dirty="0">
                <a:latin typeface="Arial" panose="020B0604020202020204" pitchFamily="34" charset="0"/>
                <a:ea typeface="Tahoma" panose="020B0604030504040204" pitchFamily="34" charset="0"/>
                <a:cs typeface="Arial" panose="020B0604020202020204" pitchFamily="34" charset="0"/>
              </a:rPr>
              <a:t>церковь (</a:t>
            </a:r>
            <a:r>
              <a:rPr lang="cs-CZ" sz="1900" dirty="0">
                <a:latin typeface="Arial" panose="020B0604020202020204" pitchFamily="34" charset="0"/>
                <a:ea typeface="Tahoma" panose="020B0604030504040204" pitchFamily="34" charset="0"/>
                <a:cs typeface="Arial" panose="020B0604020202020204" pitchFamily="34" charset="0"/>
              </a:rPr>
              <a:t>kostel), </a:t>
            </a:r>
            <a:r>
              <a:rPr lang="bg-BG" sz="1900" dirty="0">
                <a:latin typeface="Arial" panose="020B0604020202020204" pitchFamily="34" charset="0"/>
                <a:ea typeface="Tahoma" panose="020B0604030504040204" pitchFamily="34" charset="0"/>
                <a:cs typeface="Arial" panose="020B0604020202020204" pitchFamily="34" charset="0"/>
              </a:rPr>
              <a:t>любовь (</a:t>
            </a:r>
            <a:r>
              <a:rPr lang="cs-CZ" sz="1900" dirty="0">
                <a:latin typeface="Arial" panose="020B0604020202020204" pitchFamily="34" charset="0"/>
                <a:ea typeface="Tahoma" panose="020B0604030504040204" pitchFamily="34" charset="0"/>
                <a:cs typeface="Arial" panose="020B0604020202020204" pitchFamily="34" charset="0"/>
              </a:rPr>
              <a:t>láska), </a:t>
            </a:r>
            <a:r>
              <a:rPr lang="bg-BG" sz="1900" dirty="0">
                <a:latin typeface="Arial" panose="020B0604020202020204" pitchFamily="34" charset="0"/>
                <a:ea typeface="Tahoma" panose="020B0604030504040204" pitchFamily="34" charset="0"/>
                <a:cs typeface="Arial" panose="020B0604020202020204" pitchFamily="34" charset="0"/>
              </a:rPr>
              <a:t>ложь (</a:t>
            </a:r>
            <a:r>
              <a:rPr lang="cs-CZ" sz="1900" dirty="0">
                <a:latin typeface="Arial" panose="020B0604020202020204" pitchFamily="34" charset="0"/>
                <a:ea typeface="Tahoma" panose="020B0604030504040204" pitchFamily="34" charset="0"/>
                <a:cs typeface="Arial" panose="020B0604020202020204" pitchFamily="34" charset="0"/>
              </a:rPr>
              <a:t>lež), </a:t>
            </a:r>
            <a:r>
              <a:rPr lang="bg-BG" sz="1900" dirty="0">
                <a:latin typeface="Arial" panose="020B0604020202020204" pitchFamily="34" charset="0"/>
                <a:ea typeface="Tahoma" panose="020B0604030504040204" pitchFamily="34" charset="0"/>
                <a:cs typeface="Arial" panose="020B0604020202020204" pitchFamily="34" charset="0"/>
              </a:rPr>
              <a:t>рожь (</a:t>
            </a:r>
            <a:r>
              <a:rPr lang="cs-CZ" sz="1900" dirty="0">
                <a:latin typeface="Arial" panose="020B0604020202020204" pitchFamily="34" charset="0"/>
                <a:ea typeface="Tahoma" panose="020B0604030504040204" pitchFamily="34" charset="0"/>
                <a:cs typeface="Arial" panose="020B0604020202020204" pitchFamily="34" charset="0"/>
              </a:rPr>
              <a:t>žito), </a:t>
            </a:r>
            <a:r>
              <a:rPr lang="bg-BG" sz="1900" dirty="0">
                <a:latin typeface="Arial" panose="020B0604020202020204" pitchFamily="34" charset="0"/>
                <a:ea typeface="Tahoma" panose="020B0604030504040204" pitchFamily="34" charset="0"/>
                <a:cs typeface="Arial" panose="020B0604020202020204" pitchFamily="34" charset="0"/>
              </a:rPr>
              <a:t>вошь (</a:t>
            </a:r>
            <a:r>
              <a:rPr lang="cs-CZ" sz="1900" dirty="0">
                <a:latin typeface="Arial" panose="020B0604020202020204" pitchFamily="34" charset="0"/>
                <a:ea typeface="Tahoma" panose="020B0604030504040204" pitchFamily="34" charset="0"/>
                <a:cs typeface="Arial" panose="020B0604020202020204" pitchFamily="34" charset="0"/>
              </a:rPr>
              <a:t>veš) dochází ke střídání samohlásky</a:t>
            </a:r>
            <a:r>
              <a:rPr lang="ru-RU" sz="1900" dirty="0">
                <a:latin typeface="Arial" panose="020B0604020202020204" pitchFamily="34" charset="0"/>
                <a:ea typeface="Tahoma" panose="020B0604030504040204" pitchFamily="34" charset="0"/>
                <a:cs typeface="Arial" panose="020B0604020202020204" pitchFamily="34" charset="0"/>
              </a:rPr>
              <a:t>, </a:t>
            </a:r>
            <a:r>
              <a:rPr lang="bg-BG" sz="1900" dirty="0">
                <a:latin typeface="Arial" panose="020B0604020202020204" pitchFamily="34" charset="0"/>
                <a:ea typeface="Tahoma" panose="020B0604030504040204" pitchFamily="34" charset="0"/>
                <a:cs typeface="Arial" panose="020B0604020202020204" pitchFamily="34" charset="0"/>
              </a:rPr>
              <a:t>о </a:t>
            </a:r>
            <a:r>
              <a:rPr lang="cs-CZ" sz="1900" dirty="0">
                <a:latin typeface="Arial" panose="020B0604020202020204" pitchFamily="34" charset="0"/>
                <a:ea typeface="Tahoma" panose="020B0604030504040204" pitchFamily="34" charset="0"/>
                <a:cs typeface="Arial" panose="020B0604020202020204" pitchFamily="34" charset="0"/>
              </a:rPr>
              <a:t>se objevuje pouze v 1., 4. a 7. pádě</a:t>
            </a:r>
            <a:endParaRPr lang="ru-RU" sz="1900" dirty="0">
              <a:latin typeface="Arial" panose="020B0604020202020204" pitchFamily="34" charset="0"/>
              <a:ea typeface="Tahoma" panose="020B0604030504040204" pitchFamily="34" charset="0"/>
              <a:cs typeface="Arial" panose="020B0604020202020204" pitchFamily="34" charset="0"/>
            </a:endParaRPr>
          </a:p>
          <a:p>
            <a:r>
              <a:rPr lang="cs-CZ" sz="1900" dirty="0">
                <a:latin typeface="Arial" panose="020B0604020202020204" pitchFamily="34" charset="0"/>
                <a:ea typeface="Tahoma" panose="020B0604030504040204" pitchFamily="34" charset="0"/>
                <a:cs typeface="Arial" panose="020B0604020202020204" pitchFamily="34" charset="0"/>
              </a:rPr>
              <a:t>Podstatné jméno mužského rodu </a:t>
            </a:r>
            <a:r>
              <a:rPr lang="bg-BG" sz="1900" dirty="0">
                <a:latin typeface="Arial" panose="020B0604020202020204" pitchFamily="34" charset="0"/>
                <a:ea typeface="Tahoma" panose="020B0604030504040204" pitchFamily="34" charset="0"/>
                <a:cs typeface="Arial" panose="020B0604020202020204" pitchFamily="34" charset="0"/>
              </a:rPr>
              <a:t>путь (</a:t>
            </a:r>
            <a:r>
              <a:rPr lang="cs-CZ" sz="1900" dirty="0">
                <a:latin typeface="Arial" panose="020B0604020202020204" pitchFamily="34" charset="0"/>
                <a:ea typeface="Tahoma" panose="020B0604030504040204" pitchFamily="34" charset="0"/>
                <a:cs typeface="Arial" panose="020B0604020202020204" pitchFamily="34" charset="0"/>
              </a:rPr>
              <a:t>cesta) se skloňuje jako </a:t>
            </a:r>
            <a:r>
              <a:rPr lang="bg-BG" sz="1900" dirty="0">
                <a:latin typeface="Arial" panose="020B0604020202020204" pitchFamily="34" charset="0"/>
                <a:ea typeface="Tahoma" panose="020B0604030504040204" pitchFamily="34" charset="0"/>
                <a:cs typeface="Arial" panose="020B0604020202020204" pitchFamily="34" charset="0"/>
              </a:rPr>
              <a:t>тетрадь</a:t>
            </a:r>
            <a:r>
              <a:rPr lang="cs-CZ" sz="1900" dirty="0">
                <a:latin typeface="Arial" panose="020B0604020202020204" pitchFamily="34" charset="0"/>
                <a:ea typeface="Tahoma" panose="020B0604030504040204" pitchFamily="34" charset="0"/>
                <a:cs typeface="Arial" panose="020B0604020202020204" pitchFamily="34" charset="0"/>
              </a:rPr>
              <a:t>, pouze v 7. pádě má tvar </a:t>
            </a:r>
            <a:r>
              <a:rPr lang="bg-BG" sz="1900" dirty="0">
                <a:latin typeface="Arial" panose="020B0604020202020204" pitchFamily="34" charset="0"/>
                <a:ea typeface="Tahoma" panose="020B0604030504040204" pitchFamily="34" charset="0"/>
                <a:cs typeface="Arial" panose="020B0604020202020204" pitchFamily="34" charset="0"/>
              </a:rPr>
              <a:t>путём.</a:t>
            </a:r>
          </a:p>
          <a:p>
            <a:r>
              <a:rPr lang="cs-CZ" sz="1900" dirty="0">
                <a:latin typeface="Arial" panose="020B0604020202020204" pitchFamily="34" charset="0"/>
                <a:ea typeface="Tahoma" panose="020B0604030504040204" pitchFamily="34" charset="0"/>
                <a:cs typeface="Arial" panose="020B0604020202020204" pitchFamily="34" charset="0"/>
              </a:rPr>
              <a:t>Podstatná jména </a:t>
            </a:r>
            <a:r>
              <a:rPr lang="bg-BG" sz="1900" dirty="0">
                <a:latin typeface="Arial" panose="020B0604020202020204" pitchFamily="34" charset="0"/>
                <a:ea typeface="Tahoma" panose="020B0604030504040204" pitchFamily="34" charset="0"/>
                <a:cs typeface="Arial" panose="020B0604020202020204" pitchFamily="34" charset="0"/>
              </a:rPr>
              <a:t>люди</a:t>
            </a:r>
            <a:r>
              <a:rPr lang="cs-CZ" sz="1900" dirty="0">
                <a:latin typeface="Arial" panose="020B0604020202020204" pitchFamily="34" charset="0"/>
                <a:ea typeface="Tahoma" panose="020B0604030504040204" pitchFamily="34" charset="0"/>
                <a:cs typeface="Arial" panose="020B0604020202020204" pitchFamily="34" charset="0"/>
              </a:rPr>
              <a:t>, </a:t>
            </a:r>
            <a:r>
              <a:rPr lang="bg-BG" sz="1900" dirty="0">
                <a:latin typeface="Arial" panose="020B0604020202020204" pitchFamily="34" charset="0"/>
                <a:ea typeface="Tahoma" panose="020B0604030504040204" pitchFamily="34" charset="0"/>
                <a:cs typeface="Arial" panose="020B0604020202020204" pitchFamily="34" charset="0"/>
              </a:rPr>
              <a:t>дети</a:t>
            </a:r>
            <a:r>
              <a:rPr lang="ru-RU" sz="1900" dirty="0">
                <a:latin typeface="Arial" panose="020B0604020202020204" pitchFamily="34" charset="0"/>
                <a:ea typeface="Tahoma" panose="020B0604030504040204" pitchFamily="34" charset="0"/>
                <a:cs typeface="Arial" panose="020B0604020202020204" pitchFamily="34" charset="0"/>
              </a:rPr>
              <a:t>, </a:t>
            </a:r>
            <a:r>
              <a:rPr lang="bg-BG" sz="1900" dirty="0">
                <a:latin typeface="Arial" panose="020B0604020202020204" pitchFamily="34" charset="0"/>
                <a:ea typeface="Tahoma" panose="020B0604030504040204" pitchFamily="34" charset="0"/>
                <a:cs typeface="Arial" panose="020B0604020202020204" pitchFamily="34" charset="0"/>
              </a:rPr>
              <a:t>лошади </a:t>
            </a:r>
            <a:r>
              <a:rPr lang="cs-CZ" sz="1900" dirty="0">
                <a:latin typeface="Arial" panose="020B0604020202020204" pitchFamily="34" charset="0"/>
                <a:ea typeface="Tahoma" panose="020B0604030504040204" pitchFamily="34" charset="0"/>
                <a:cs typeface="Arial" panose="020B0604020202020204" pitchFamily="34" charset="0"/>
              </a:rPr>
              <a:t>mají v 7. pádě tvary </a:t>
            </a:r>
            <a:r>
              <a:rPr lang="bg-BG" sz="1900" dirty="0">
                <a:latin typeface="Arial" panose="020B0604020202020204" pitchFamily="34" charset="0"/>
                <a:ea typeface="Tahoma" panose="020B0604030504040204" pitchFamily="34" charset="0"/>
                <a:cs typeface="Arial" panose="020B0604020202020204" pitchFamily="34" charset="0"/>
              </a:rPr>
              <a:t>людьми, детьми, лошадьми.</a:t>
            </a:r>
            <a:endParaRPr lang="cs-CZ" sz="1900" dirty="0">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9518414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B8EBF89E-47E0-3519-7574-CC418CADC034}"/>
              </a:ext>
            </a:extLst>
          </p:cNvPr>
          <p:cNvSpPr txBox="1"/>
          <p:nvPr/>
        </p:nvSpPr>
        <p:spPr>
          <a:xfrm>
            <a:off x="1169322" y="1435791"/>
            <a:ext cx="9404465" cy="3270126"/>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22.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náležitého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 этом городе мы осмотрели (красивая площадь). 2. Я потерял свою (тетрадь) по химии. 3. Вечером мы встретимся на (площадь). 4. Я пишу упражнения в (тетрадь). 5. На этой бумаге нет вашей (подпись). 6. Вы слышали эту (новость)? 7. Вчера мы говорили об (интересная новость). 8. В вашей (тетрадь) есть ошибки. 9. Андрей читает книгу о (жизнь) писателя. 10. Мы благодарим вас за (помощь). 11. К этой (мебель) мы купим новый ковёр. 12. Кошка подошла к (дверь). 13. Таня рассказывала о (старинная мебель). 14. Поезд идёт по (Сибирь).</a:t>
            </a:r>
            <a:endParaRPr lang="ru-RU" sz="2100" b="0" u="none" strike="noStrike" noProof="0" dirty="0">
              <a:effectLst/>
              <a:latin typeface="Google Sans"/>
            </a:endParaRPr>
          </a:p>
        </p:txBody>
      </p:sp>
    </p:spTree>
    <p:extLst>
      <p:ext uri="{BB962C8B-B14F-4D97-AF65-F5344CB8AC3E}">
        <p14:creationId xmlns:p14="http://schemas.microsoft.com/office/powerpoint/2010/main" val="212884359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8B313AC-92F3-941B-386C-4D8F2D30FEB8}"/>
              </a:ext>
            </a:extLst>
          </p:cNvPr>
          <p:cNvSpPr txBox="1"/>
          <p:nvPr/>
        </p:nvSpPr>
        <p:spPr>
          <a:xfrm>
            <a:off x="681643" y="683386"/>
            <a:ext cx="10989426" cy="4739759"/>
          </a:xfrm>
          <a:prstGeom prst="rect">
            <a:avLst/>
          </a:prstGeom>
          <a:noFill/>
        </p:spPr>
        <p:txBody>
          <a:bodyPr wrap="square">
            <a:spAutoFit/>
          </a:bodyPr>
          <a:lstStyle/>
          <a:p>
            <a:pPr marL="0" marR="0">
              <a:spcBef>
                <a:spcPts val="900"/>
              </a:spcBef>
              <a:spcAft>
                <a:spcPts val="1200"/>
              </a:spcAft>
              <a:buNone/>
            </a:pPr>
            <a:r>
              <a:rPr lang="ru-RU" sz="2100" b="1" u="none" strike="noStrike" noProof="0">
                <a:effectLst/>
                <a:latin typeface="+mn-lt"/>
              </a:rPr>
              <a:t>23. </a:t>
            </a:r>
            <a:r>
              <a:rPr lang="ru-RU" sz="2100" b="1" u="none" strike="noStrike" noProof="0" dirty="0" err="1">
                <a:effectLst/>
                <a:latin typeface="+mn-lt"/>
              </a:rPr>
              <a:t>Uvedená</a:t>
            </a:r>
            <a:r>
              <a:rPr lang="ru-RU" sz="2100" b="1" u="none" strike="noStrike" noProof="0" dirty="0">
                <a:effectLst/>
                <a:latin typeface="+mn-lt"/>
              </a:rPr>
              <a:t> </a:t>
            </a:r>
            <a:r>
              <a:rPr lang="ru-RU" sz="2100" b="1" u="none" strike="noStrike" noProof="0" dirty="0" err="1">
                <a:effectLst/>
                <a:latin typeface="+mn-lt"/>
              </a:rPr>
              <a:t>spojení</a:t>
            </a:r>
            <a:r>
              <a:rPr lang="ru-RU" sz="2100" b="1" u="none" strike="noStrike" noProof="0" dirty="0">
                <a:effectLst/>
                <a:latin typeface="+mn-lt"/>
              </a:rPr>
              <a:t> </a:t>
            </a:r>
            <a:r>
              <a:rPr lang="ru-RU" sz="2100" b="1" u="none" strike="noStrike" noProof="0" dirty="0" err="1">
                <a:effectLst/>
                <a:latin typeface="+mn-lt"/>
              </a:rPr>
              <a:t>obměňujte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без твоей тетради – с твоей тетрадью</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без этой вещи 2. без нашей помощи 3. без последней части 4. без молодёжи 5. без конкретной цели 6. без этой области 7. без вашей подписи 8. без большой радости 9. без развитой промышленности 10. без старой мебели 11. без интересной мысли 12. без тяжёлой двери</a:t>
            </a:r>
          </a:p>
          <a:p>
            <a:pPr marL="0" marR="0">
              <a:spcBef>
                <a:spcPts val="900"/>
              </a:spcBef>
              <a:spcAft>
                <a:spcPts val="1200"/>
              </a:spcAft>
              <a:buNone/>
            </a:pPr>
            <a:r>
              <a:rPr lang="ru-RU" sz="2100" b="1" u="none" strike="noStrike" noProof="0" dirty="0">
                <a:effectLst/>
                <a:latin typeface="+mn-lt"/>
              </a:rPr>
              <a:t>24. </a:t>
            </a:r>
            <a:r>
              <a:rPr lang="ru-RU" sz="2100" b="1" u="none" strike="noStrike" noProof="0" dirty="0" err="1">
                <a:effectLst/>
                <a:latin typeface="+mn-lt"/>
              </a:rPr>
              <a:t>Odpovídejte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Вы читали о красотах Сибири? – Да, я очень интересуюсь Сибирью.</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Ты читал о его жизни? 2. Вы слышали об этой болезни? 3. Вы знаете об этой рукописи? 4. Ты хочешь узнать об этой подробности? 5. Они говорили о нашей промышленности? 6. Ты знаешь эту часть города? 7. Вы что-нибудь читали об этой специальности? 8. Они спрашивали о запасах нефти?</a:t>
            </a:r>
            <a:endParaRPr lang="ru-RU" sz="2100" b="0" u="none" strike="noStrike" noProof="0" dirty="0">
              <a:effectLst/>
              <a:latin typeface="Google Sans"/>
            </a:endParaRPr>
          </a:p>
        </p:txBody>
      </p:sp>
    </p:spTree>
    <p:extLst>
      <p:ext uri="{BB962C8B-B14F-4D97-AF65-F5344CB8AC3E}">
        <p14:creationId xmlns:p14="http://schemas.microsoft.com/office/powerpoint/2010/main" val="12735814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E7FA2C4-F0E6-9AFC-A245-3A76EF10E67F}"/>
              </a:ext>
            </a:extLst>
          </p:cNvPr>
          <p:cNvSpPr txBox="1"/>
          <p:nvPr/>
        </p:nvSpPr>
        <p:spPr>
          <a:xfrm>
            <a:off x="814646" y="1483881"/>
            <a:ext cx="10468495" cy="3593291"/>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25.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Zajímali se jen o jednu podrobnost. 2. Jste spokojeni s novým nábytkem? 3. V jejím sešitě je hodně chyb. 4. Seznámili jsme se s první částí rezoluce. 5. S radostí vám pomůžu. 6. V které oblasti Moravy žije vaše babička? 7. Velké knihkupectví je na náměstí. 8. Dostal knihu s podpisem autora. 9. Praha je známá Staroměstským náměstím. 10. Jeli jsme tam po široké dálnici. 11. Nad mojí postelí visí několik obrazů. 12. Policie se začala zajímat o činnost této firmy. 13. Dříve byl tento klášter pevností. 14. Pavel vyprávěl o svém koni. 15. Sejdeme se na Puškinově náměstí. 16. Na blahopřání nebyl jeho podpis. 17. Večer jsme mluvili o zajímavé novince. 18. Prosím vás, zavřete dveře! 19. Zajímáte se o život mládeže? 20. Naši sousedé si koupili nový nábytek.</a:t>
            </a:r>
            <a:endParaRPr lang="cs-CZ" sz="2100" b="0" u="none" strike="noStrike" dirty="0">
              <a:effectLst/>
              <a:latin typeface="Google Sans"/>
            </a:endParaRPr>
          </a:p>
        </p:txBody>
      </p:sp>
    </p:spTree>
    <p:extLst>
      <p:ext uri="{BB962C8B-B14F-4D97-AF65-F5344CB8AC3E}">
        <p14:creationId xmlns:p14="http://schemas.microsoft.com/office/powerpoint/2010/main" val="352252656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1B92DA4A-17BC-B249-B7F5-C9B6A11AA3B5}"/>
              </a:ext>
            </a:extLst>
          </p:cNvPr>
          <p:cNvSpPr txBox="1"/>
          <p:nvPr/>
        </p:nvSpPr>
        <p:spPr>
          <a:xfrm>
            <a:off x="321426" y="262392"/>
            <a:ext cx="11410604" cy="6032421"/>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7. </a:t>
            </a:r>
            <a:r>
              <a:rPr lang="ru-RU" sz="2100" b="1" u="none" strike="noStrike" noProof="0" dirty="0" err="1">
                <a:effectLst/>
                <a:latin typeface="+mn-lt"/>
              </a:rPr>
              <a:t>Slova</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 </a:t>
            </a:r>
            <a:r>
              <a:rPr lang="ru-RU" sz="2100" b="1" u="none" strike="noStrike" noProof="0" dirty="0" err="1">
                <a:effectLst/>
                <a:latin typeface="+mn-lt"/>
              </a:rPr>
              <a:t>dejte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správného</a:t>
            </a:r>
            <a:r>
              <a:rPr lang="ru-RU" sz="2100" b="1" u="none" strike="noStrike" noProof="0" dirty="0">
                <a:effectLst/>
                <a:latin typeface="+mn-lt"/>
              </a:rPr>
              <a:t> </a:t>
            </a:r>
            <a:r>
              <a:rPr lang="ru-RU" sz="2100" b="1" u="none" strike="noStrike" noProof="0" dirty="0" err="1">
                <a:effectLst/>
                <a:latin typeface="+mn-lt"/>
              </a:rPr>
              <a:t>tvaru</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Для ремонта машин не хватает запасных (часть). 2. Зимой в сарае бывает много (мышь). 3. В прошлом году несколько (область) пострадало от наводнений. 4. В этой рыбе всегда много (кость). 5. Под петицией уже тысячи (подпись). 6. В нашем доме несколько (дверь). 7. Сколько (ночь) вы не спали? 8. Сколько у него (должность)? 9. Многие из его (вещь) погибли во время пожара. 10. Я успела проверить только пять (тетрадь).</a:t>
            </a:r>
          </a:p>
          <a:p>
            <a:pPr marL="0" marR="0" algn="just">
              <a:spcBef>
                <a:spcPts val="900"/>
              </a:spcBef>
              <a:spcAft>
                <a:spcPts val="1200"/>
              </a:spcAft>
              <a:buNone/>
            </a:pPr>
            <a:r>
              <a:rPr lang="ru-RU" sz="2100" b="1" u="none" strike="noStrike" noProof="0" dirty="0">
                <a:effectLst/>
                <a:latin typeface="+mn-lt"/>
              </a:rPr>
              <a:t>28.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do</a:t>
            </a:r>
            <a:r>
              <a:rPr lang="ru-RU" sz="2100" b="1" u="none" strike="noStrike" noProof="0" dirty="0">
                <a:effectLst/>
                <a:latin typeface="+mn-lt"/>
              </a:rPr>
              <a:t> </a:t>
            </a:r>
            <a:r>
              <a:rPr lang="ru-RU" sz="2100" b="1" u="none" strike="noStrike" noProof="0" dirty="0" err="1">
                <a:effectLst/>
                <a:latin typeface="+mn-lt"/>
              </a:rPr>
              <a:t>vět</a:t>
            </a:r>
            <a:r>
              <a:rPr lang="ru-RU" sz="2100" b="1" u="none" strike="noStrike" noProof="0" dirty="0">
                <a:effectLst/>
                <a:latin typeface="+mn-lt"/>
              </a:rPr>
              <a:t> </a:t>
            </a:r>
            <a:r>
              <a:rPr lang="ru-RU" sz="2100" b="1" u="none" strike="noStrike" noProof="0" dirty="0" err="1">
                <a:effectLst/>
                <a:latin typeface="+mn-lt"/>
              </a:rPr>
              <a:t>slova</a:t>
            </a:r>
            <a:r>
              <a:rPr lang="ru-RU" sz="2100" b="1" u="none" strike="noStrike" noProof="0" dirty="0">
                <a:effectLst/>
                <a:latin typeface="+mn-lt"/>
              </a:rPr>
              <a:t> </a:t>
            </a:r>
            <a:r>
              <a:rPr lang="ru-RU" sz="2100" b="1" u="none" strike="noStrike" noProof="0" dirty="0" err="1">
                <a:effectLst/>
                <a:latin typeface="+mn-lt"/>
              </a:rPr>
              <a:t>uvedená</a:t>
            </a:r>
            <a:r>
              <a:rPr lang="ru-RU" sz="2100" b="1" u="none" strike="noStrike" noProof="0" dirty="0">
                <a:effectLst/>
                <a:latin typeface="+mn-lt"/>
              </a:rPr>
              <a:t> v </a:t>
            </a:r>
            <a:r>
              <a:rPr lang="ru-RU" sz="2100" b="1" u="none" strike="noStrike" noProof="0" dirty="0" err="1">
                <a:effectLst/>
                <a:latin typeface="+mn-lt"/>
              </a:rPr>
              <a:t>závorkách</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Мы путешествовали по разным ________ Сибири. (области) 2. В ваших ________ много ошибок. (тетради) 3. Трудно разобраться в этих ________ . (вещи) 4. Мы не привыкли к белым ________ . (ночи) 5. Я люблю читать книги о ________ . (лошади) 6. Она боялась подходить к ________ . (лошади) 7. На ________ кормили голубей. (площади) 8. Мы уже забыли об ________ в магазинах. (очереди) 9. Я люблю покупать красивые ________ . (скатерти) 10. На занятии нам рассказывали о северных ________ . (области России) 11. Ученики взяли ________ и начали писать о разных ________ . (тетради, части Праги) 12. Сергей ответственно относится к своим ________ . (обязанности) 13. Завод получил заказ на новые ________ . (детали) 14. Докладчик говорил о многих ________ промышленности. (отрасли)</a:t>
            </a:r>
            <a:endParaRPr lang="ru-RU" sz="2100" b="0" u="none" strike="noStrike" noProof="0" dirty="0">
              <a:effectLst/>
              <a:latin typeface="Google Sans"/>
            </a:endParaRPr>
          </a:p>
        </p:txBody>
      </p:sp>
    </p:spTree>
    <p:extLst>
      <p:ext uri="{BB962C8B-B14F-4D97-AF65-F5344CB8AC3E}">
        <p14:creationId xmlns:p14="http://schemas.microsoft.com/office/powerpoint/2010/main" val="17184103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DFFFA5C-5C42-6D8E-9E1D-428DFDF50F7F}"/>
              </a:ext>
            </a:extLst>
          </p:cNvPr>
          <p:cNvSpPr txBox="1"/>
          <p:nvPr/>
        </p:nvSpPr>
        <p:spPr>
          <a:xfrm>
            <a:off x="803563" y="1014152"/>
            <a:ext cx="10352116" cy="4093428"/>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29. </a:t>
            </a:r>
            <a:r>
              <a:rPr lang="ru-RU" sz="2100" b="1" u="none" strike="noStrike" noProof="0" dirty="0" err="1">
                <a:effectLst/>
                <a:latin typeface="+mn-lt"/>
              </a:rPr>
              <a:t>Vyjádřete</a:t>
            </a:r>
            <a:r>
              <a:rPr lang="ru-RU" sz="2100" b="1" u="none" strike="noStrike" noProof="0" dirty="0">
                <a:effectLst/>
                <a:latin typeface="+mn-lt"/>
              </a:rPr>
              <a:t> v </a:t>
            </a:r>
            <a:r>
              <a:rPr lang="ru-RU" sz="2100" b="1" u="none" strike="noStrike" noProof="0" dirty="0" err="1">
                <a:effectLst/>
                <a:latin typeface="+mn-lt"/>
              </a:rPr>
              <a:t>množném</a:t>
            </a:r>
            <a:r>
              <a:rPr lang="ru-RU" sz="2100" b="1" u="none" strike="noStrike" noProof="0" dirty="0">
                <a:effectLst/>
                <a:latin typeface="+mn-lt"/>
              </a:rPr>
              <a:t> </a:t>
            </a:r>
            <a:r>
              <a:rPr lang="ru-RU" sz="2100" b="1" u="none" strike="noStrike" noProof="0" dirty="0" err="1">
                <a:effectLst/>
                <a:latin typeface="+mn-lt"/>
              </a:rPr>
              <a:t>čísle</a:t>
            </a:r>
            <a:r>
              <a:rPr lang="ru-RU" sz="2100" b="1" u="none" strike="noStrike" noProof="0" dirty="0">
                <a:effectLst/>
                <a:latin typeface="+mn-lt"/>
              </a:rPr>
              <a:t>.</a:t>
            </a:r>
            <a:br>
              <a:rPr lang="ru-RU" sz="2100" b="0" u="none" strike="noStrike" noProof="0" dirty="0">
                <a:effectLst/>
                <a:latin typeface="+mn-lt"/>
              </a:rPr>
            </a:br>
            <a:r>
              <a:rPr lang="ru-RU" sz="2100" b="0" u="none" strike="noStrike" noProof="0" dirty="0" err="1">
                <a:effectLst/>
                <a:latin typeface="+mn-lt"/>
              </a:rPr>
              <a:t>Vzor</a:t>
            </a:r>
            <a:r>
              <a:rPr lang="ru-RU" sz="2100" b="0" u="none" strike="noStrike" noProof="0" dirty="0">
                <a:effectLst/>
                <a:latin typeface="+mn-lt"/>
              </a:rPr>
              <a:t>: </a:t>
            </a:r>
            <a:r>
              <a:rPr lang="ru-RU" sz="2100" b="0" i="1" u="none" strike="noStrike" noProof="0" dirty="0">
                <a:effectLst/>
                <a:latin typeface="+mn-lt"/>
              </a:rPr>
              <a:t>с твоей тетрадью – с твоими тетрадями</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с заразной болезнью 2. с трудной обязанностью 3. с широкой магистралью 4. с новой деталью 5. с красивой площадью 6. с древней крепостью 7. с этой ролью 8. с высокой дверью 9. с его вещью 10. с белой ночью</a:t>
            </a:r>
          </a:p>
          <a:p>
            <a:pPr marL="0" marR="0" algn="just">
              <a:spcBef>
                <a:spcPts val="900"/>
              </a:spcBef>
              <a:spcAft>
                <a:spcPts val="1200"/>
              </a:spcAft>
              <a:buNone/>
            </a:pPr>
            <a:r>
              <a:rPr lang="ru-RU" sz="2100" b="1" u="none" strike="noStrike" noProof="0" dirty="0">
                <a:effectLst/>
                <a:latin typeface="+mn-lt"/>
              </a:rPr>
              <a:t>30. </a:t>
            </a:r>
            <a:r>
              <a:rPr lang="cs-CZ" sz="2100" b="1" u="none" strike="noStrike" noProof="0" dirty="0">
                <a:effectLst/>
                <a:latin typeface="+mn-lt"/>
              </a:rPr>
              <a:t>Vyjádřete rusky.</a:t>
            </a:r>
            <a:endParaRPr lang="cs-CZ" sz="2100" b="0" u="none" strike="noStrike" noProof="0" dirty="0">
              <a:effectLst/>
              <a:latin typeface="+mn-lt"/>
            </a:endParaRPr>
          </a:p>
          <a:p>
            <a:pPr marL="342900" marR="0" lvl="0" indent="-342900" algn="just">
              <a:spcBef>
                <a:spcPts val="900"/>
              </a:spcBef>
              <a:spcAft>
                <a:spcPts val="900"/>
              </a:spcAft>
              <a:buFont typeface="+mj-lt"/>
              <a:buAutoNum type="arabicPeriod"/>
            </a:pPr>
            <a:r>
              <a:rPr lang="cs-CZ" sz="2100" b="0" u="none" strike="noStrike" noProof="0" dirty="0">
                <a:effectLst/>
                <a:latin typeface="+mn-lt"/>
              </a:rPr>
              <a:t>pět starobylých náměstí 2. několik zajímavých podrobností 3. málo nových dálnic 4. mnoho dubových dveří 5. šest modelů aut 6. koupit kilo kostí 7. hodně myší ve sklepě 8. prohlédnout si sedm pevností 9. přijet ze všech oblastí 10. spousta povinností 11. skládat se ze dvou částí 12. chyby v sešitech</a:t>
            </a:r>
            <a:endParaRPr lang="cs-CZ" sz="2100" b="0" u="none" strike="noStrike" noProof="0" dirty="0">
              <a:effectLst/>
              <a:latin typeface="Google Sans"/>
            </a:endParaRPr>
          </a:p>
        </p:txBody>
      </p:sp>
    </p:spTree>
    <p:extLst>
      <p:ext uri="{BB962C8B-B14F-4D97-AF65-F5344CB8AC3E}">
        <p14:creationId xmlns:p14="http://schemas.microsoft.com/office/powerpoint/2010/main" val="81311418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B5E8251-787D-6DFD-0932-9984CCFA3B7E}"/>
              </a:ext>
            </a:extLst>
          </p:cNvPr>
          <p:cNvSpPr txBox="1"/>
          <p:nvPr/>
        </p:nvSpPr>
        <p:spPr>
          <a:xfrm>
            <a:off x="482138" y="309015"/>
            <a:ext cx="11227724" cy="5878532"/>
          </a:xfrm>
          <a:prstGeom prst="rect">
            <a:avLst/>
          </a:prstGeom>
          <a:noFill/>
        </p:spPr>
        <p:txBody>
          <a:bodyPr wrap="square">
            <a:spAutoFit/>
          </a:bodyPr>
          <a:lstStyle/>
          <a:p>
            <a:pPr marL="0" marR="0" algn="just">
              <a:spcBef>
                <a:spcPts val="900"/>
              </a:spcBef>
              <a:spcAft>
                <a:spcPts val="1200"/>
              </a:spcAft>
              <a:buNone/>
            </a:pPr>
            <a:r>
              <a:rPr lang="ru-RU" sz="2100" b="1" u="none" strike="noStrike" noProof="0" dirty="0">
                <a:effectLst/>
                <a:latin typeface="+mn-lt"/>
              </a:rPr>
              <a:t>1.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správný</a:t>
            </a:r>
            <a:r>
              <a:rPr lang="ru-RU" sz="2100" b="1" u="none" strike="noStrike" noProof="0" dirty="0">
                <a:effectLst/>
                <a:latin typeface="+mn-lt"/>
              </a:rPr>
              <a:t> </a:t>
            </a:r>
            <a:r>
              <a:rPr lang="ru-RU" sz="2100" b="1" u="none" strike="noStrike" noProof="0" dirty="0" err="1">
                <a:effectLst/>
                <a:latin typeface="+mn-lt"/>
              </a:rPr>
              <a:t>tvar</a:t>
            </a:r>
            <a:r>
              <a:rPr lang="ru-RU" sz="2100" b="1" u="none" strike="noStrike" noProof="0" dirty="0">
                <a:effectLst/>
                <a:latin typeface="+mn-lt"/>
              </a:rPr>
              <a:t> </a:t>
            </a:r>
            <a:r>
              <a:rPr lang="ru-RU" sz="2100" b="1" u="none" strike="noStrike" noProof="0" dirty="0" err="1">
                <a:effectLst/>
                <a:latin typeface="+mn-lt"/>
              </a:rPr>
              <a:t>podstatných</a:t>
            </a:r>
            <a:r>
              <a:rPr lang="ru-RU" sz="2100" b="1" u="none" strike="noStrike" noProof="0" dirty="0">
                <a:effectLst/>
                <a:latin typeface="+mn-lt"/>
              </a:rPr>
              <a:t> </a:t>
            </a:r>
            <a:r>
              <a:rPr lang="ru-RU" sz="2100" b="1" u="none" strike="noStrike" noProof="0" dirty="0" err="1">
                <a:effectLst/>
                <a:latin typeface="+mn-lt"/>
              </a:rPr>
              <a:t>jmen</a:t>
            </a:r>
            <a:r>
              <a:rPr lang="ru-RU" sz="2100" b="1" u="none" strike="noStrike" noProof="0" dirty="0">
                <a:effectLst/>
                <a:latin typeface="+mn-lt"/>
              </a:rPr>
              <a:t> </a:t>
            </a:r>
            <a:r>
              <a:rPr lang="ru-RU" sz="2100" b="1" u="none" strike="noStrike" noProof="0" dirty="0" err="1">
                <a:effectLst/>
                <a:latin typeface="+mn-lt"/>
              </a:rPr>
              <a:t>uvedených</a:t>
            </a:r>
            <a:r>
              <a:rPr lang="ru-RU" sz="2100" b="1" u="none" strike="noStrike" noProof="0" dirty="0">
                <a:effectLst/>
                <a:latin typeface="+mn-lt"/>
              </a:rPr>
              <a:t> v </a:t>
            </a:r>
            <a:r>
              <a:rPr lang="ru-RU" sz="2100" b="1" u="none" strike="noStrike" noProof="0" dirty="0" err="1">
                <a:effectLst/>
                <a:latin typeface="+mn-lt"/>
              </a:rPr>
              <a:t>závorce</a:t>
            </a:r>
            <a:r>
              <a:rPr lang="ru-RU" sz="2100" b="1" u="none" strike="noStrike" noProof="0" dirty="0">
                <a:effectLst/>
                <a:latin typeface="+mn-lt"/>
              </a:rPr>
              <a:t>. </a:t>
            </a:r>
            <a:r>
              <a:rPr lang="ru-RU" sz="2100" b="1" u="none" strike="noStrike" noProof="0" dirty="0" err="1">
                <a:effectLst/>
                <a:latin typeface="+mn-lt"/>
              </a:rPr>
              <a:t>Neznámá</a:t>
            </a:r>
            <a:r>
              <a:rPr lang="ru-RU" sz="2100" b="1" u="none" strike="noStrike" noProof="0" dirty="0">
                <a:effectLst/>
                <a:latin typeface="+mn-lt"/>
              </a:rPr>
              <a:t> </a:t>
            </a:r>
            <a:r>
              <a:rPr lang="ru-RU" sz="2100" b="1" u="none" strike="noStrike" noProof="0" dirty="0" err="1">
                <a:effectLst/>
                <a:latin typeface="+mn-lt"/>
              </a:rPr>
              <a:t>podstatná</a:t>
            </a:r>
            <a:r>
              <a:rPr lang="ru-RU" sz="2100" b="1" u="none" strike="noStrike" noProof="0" dirty="0">
                <a:effectLst/>
                <a:latin typeface="+mn-lt"/>
              </a:rPr>
              <a:t> </a:t>
            </a:r>
            <a:r>
              <a:rPr lang="ru-RU" sz="2100" b="1" u="none" strike="noStrike" noProof="0" dirty="0" err="1">
                <a:effectLst/>
                <a:latin typeface="+mn-lt"/>
              </a:rPr>
              <a:t>jména</a:t>
            </a:r>
            <a:r>
              <a:rPr lang="ru-RU" sz="2100" b="1" u="none" strike="noStrike" noProof="0" dirty="0">
                <a:effectLst/>
                <a:latin typeface="+mn-lt"/>
              </a:rPr>
              <a:t> </a:t>
            </a:r>
            <a:r>
              <a:rPr lang="ru-RU" sz="2100" b="1" u="none" strike="noStrike" noProof="0" dirty="0" err="1">
                <a:effectLst/>
                <a:latin typeface="+mn-lt"/>
              </a:rPr>
              <a:t>vyhledejte</a:t>
            </a:r>
            <a:r>
              <a:rPr lang="ru-RU" sz="2100" b="1" u="none" strike="noStrike" noProof="0" dirty="0">
                <a:effectLst/>
                <a:latin typeface="+mn-lt"/>
              </a:rPr>
              <a:t> </a:t>
            </a:r>
            <a:r>
              <a:rPr lang="ru-RU" sz="2100" b="1" u="none" strike="noStrike" noProof="0" dirty="0" err="1">
                <a:effectLst/>
                <a:latin typeface="+mn-lt"/>
              </a:rPr>
              <a:t>ve</a:t>
            </a:r>
            <a:r>
              <a:rPr lang="ru-RU" sz="2100" b="1" u="none" strike="noStrike" noProof="0" dirty="0">
                <a:effectLst/>
                <a:latin typeface="+mn-lt"/>
              </a:rPr>
              <a:t> </a:t>
            </a:r>
            <a:r>
              <a:rPr lang="ru-RU" sz="2100" b="1" u="none" strike="noStrike" noProof="0" dirty="0" err="1">
                <a:effectLst/>
                <a:latin typeface="+mn-lt"/>
              </a:rPr>
              <a:t>slovníku</a:t>
            </a:r>
            <a:r>
              <a:rPr lang="ru-RU" sz="2100" b="1" u="none" strike="noStrike" noProof="0" dirty="0">
                <a:effectLst/>
                <a:latin typeface="+mn-lt"/>
              </a:rPr>
              <a:t> a </a:t>
            </a:r>
            <a:r>
              <a:rPr lang="ru-RU" sz="2100" b="1" u="none" strike="noStrike" noProof="0" dirty="0" err="1">
                <a:effectLst/>
                <a:latin typeface="+mn-lt"/>
              </a:rPr>
              <a:t>naučte</a:t>
            </a:r>
            <a:r>
              <a:rPr lang="ru-RU" sz="2100" b="1" u="none" strike="noStrike" noProof="0" dirty="0">
                <a:effectLst/>
                <a:latin typeface="+mn-lt"/>
              </a:rPr>
              <a:t> </a:t>
            </a:r>
            <a:r>
              <a:rPr lang="ru-RU" sz="2100" b="1" u="none" strike="noStrike" noProof="0" dirty="0" err="1">
                <a:effectLst/>
                <a:latin typeface="+mn-lt"/>
              </a:rPr>
              <a:t>se</a:t>
            </a:r>
            <a:r>
              <a:rPr lang="ru-RU" sz="2100" b="1" u="none" strike="noStrike" noProof="0" dirty="0">
                <a:effectLst/>
                <a:latin typeface="+mn-lt"/>
              </a:rPr>
              <a:t> </a:t>
            </a:r>
            <a:r>
              <a:rPr lang="ru-RU" sz="2100" b="1" u="none" strike="noStrike" noProof="0" dirty="0" err="1">
                <a:effectLst/>
                <a:latin typeface="+mn-lt"/>
              </a:rPr>
              <a:t>je</a:t>
            </a:r>
            <a:r>
              <a:rPr lang="ru-RU" sz="2100" b="1" u="none" strike="noStrike" noProof="0" dirty="0">
                <a:effectLst/>
                <a:latin typeface="+mn-lt"/>
              </a:rPr>
              <a:t>:</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В </a:t>
            </a:r>
            <a:r>
              <a:rPr lang="ru-RU" sz="2100" b="0" u="none" strike="noStrike" noProof="0" dirty="0" err="1">
                <a:effectLst/>
                <a:latin typeface="+mn-lt"/>
              </a:rPr>
              <a:t>журна́ле</a:t>
            </a:r>
            <a:r>
              <a:rPr lang="ru-RU" sz="2100" b="0" u="none" strike="noStrike" noProof="0" dirty="0">
                <a:effectLst/>
                <a:latin typeface="+mn-lt"/>
              </a:rPr>
              <a:t> </a:t>
            </a:r>
            <a:r>
              <a:rPr lang="ru-RU" sz="2100" b="0" u="none" strike="noStrike" noProof="0" dirty="0" err="1">
                <a:effectLst/>
                <a:latin typeface="+mn-lt"/>
              </a:rPr>
              <a:t>писа́ли</a:t>
            </a:r>
            <a:r>
              <a:rPr lang="ru-RU" sz="2100" b="0" u="none" strike="noStrike" noProof="0" dirty="0">
                <a:effectLst/>
                <a:latin typeface="+mn-lt"/>
              </a:rPr>
              <a:t> о </a:t>
            </a:r>
            <a:r>
              <a:rPr lang="ru-RU" sz="2100" b="0" u="none" strike="noStrike" noProof="0" dirty="0" err="1">
                <a:effectLst/>
                <a:latin typeface="+mn-lt"/>
              </a:rPr>
              <a:t>ру́сской</a:t>
            </a:r>
            <a:r>
              <a:rPr lang="ru-RU" sz="2100" b="0" u="none" strike="noStrike" noProof="0" dirty="0">
                <a:effectLst/>
                <a:latin typeface="+mn-lt"/>
              </a:rPr>
              <a:t> ________ (</a:t>
            </a:r>
            <a:r>
              <a:rPr lang="ru-RU" sz="2100" b="0" u="none" strike="noStrike" noProof="0" dirty="0" err="1">
                <a:effectLst/>
                <a:latin typeface="+mn-lt"/>
              </a:rPr>
              <a:t>жи́вопись</a:t>
            </a:r>
            <a:r>
              <a:rPr lang="ru-RU" sz="2100" b="0" u="none" strike="noStrike" noProof="0" dirty="0">
                <a:effectLst/>
                <a:latin typeface="+mn-lt"/>
              </a:rPr>
              <a:t>). 2. </a:t>
            </a:r>
            <a:r>
              <a:rPr lang="ru-RU" sz="2100" b="0" u="none" strike="noStrike" noProof="0" dirty="0" err="1">
                <a:effectLst/>
                <a:latin typeface="+mn-lt"/>
              </a:rPr>
              <a:t>Пе́рвой</a:t>
            </a:r>
            <a:r>
              <a:rPr lang="ru-RU" sz="2100" b="0" u="none" strike="noStrike" noProof="0" dirty="0">
                <a:effectLst/>
                <a:latin typeface="+mn-lt"/>
              </a:rPr>
              <a:t> ________ (часть) </a:t>
            </a:r>
            <a:r>
              <a:rPr lang="ru-RU" sz="2100" b="0" u="none" strike="noStrike" noProof="0" dirty="0" err="1">
                <a:effectLst/>
                <a:latin typeface="+mn-lt"/>
              </a:rPr>
              <a:t>докла́да</a:t>
            </a:r>
            <a:r>
              <a:rPr lang="ru-RU" sz="2100" b="0" u="none" strike="noStrike" noProof="0" dirty="0">
                <a:effectLst/>
                <a:latin typeface="+mn-lt"/>
              </a:rPr>
              <a:t> </a:t>
            </a:r>
            <a:r>
              <a:rPr lang="ru-RU" sz="2100" b="0" u="none" strike="noStrike" noProof="0" dirty="0" err="1">
                <a:effectLst/>
                <a:latin typeface="+mn-lt"/>
              </a:rPr>
              <a:t>ста́ло</a:t>
            </a:r>
            <a:r>
              <a:rPr lang="ru-RU" sz="2100" b="0" u="none" strike="noStrike" noProof="0" dirty="0">
                <a:effectLst/>
                <a:latin typeface="+mn-lt"/>
              </a:rPr>
              <a:t> </a:t>
            </a:r>
            <a:r>
              <a:rPr lang="ru-RU" sz="2100" b="0" u="none" strike="noStrike" noProof="0" dirty="0" err="1">
                <a:effectLst/>
                <a:latin typeface="+mn-lt"/>
              </a:rPr>
              <a:t>представле́ние</a:t>
            </a:r>
            <a:r>
              <a:rPr lang="ru-RU" sz="2100" b="0" u="none" strike="noStrike" noProof="0" dirty="0">
                <a:effectLst/>
                <a:latin typeface="+mn-lt"/>
              </a:rPr>
              <a:t> </a:t>
            </a:r>
            <a:r>
              <a:rPr lang="ru-RU" sz="2100" b="0" u="none" strike="noStrike" noProof="0" dirty="0" err="1">
                <a:effectLst/>
                <a:latin typeface="+mn-lt"/>
              </a:rPr>
              <a:t>фи́рмы</a:t>
            </a:r>
            <a:r>
              <a:rPr lang="ru-RU" sz="2100" b="0" u="none" strike="noStrike" noProof="0" dirty="0">
                <a:effectLst/>
                <a:latin typeface="+mn-lt"/>
              </a:rPr>
              <a:t>. 3. О ________ (молодёжь) </a:t>
            </a:r>
            <a:r>
              <a:rPr lang="ru-RU" sz="2100" b="0" u="none" strike="noStrike" noProof="0" dirty="0" err="1">
                <a:effectLst/>
                <a:latin typeface="+mn-lt"/>
              </a:rPr>
              <a:t>говори́ли</a:t>
            </a:r>
            <a:r>
              <a:rPr lang="ru-RU" sz="2100" b="0" u="none" strike="noStrike" noProof="0" dirty="0">
                <a:effectLst/>
                <a:latin typeface="+mn-lt"/>
              </a:rPr>
              <a:t> на </a:t>
            </a:r>
            <a:r>
              <a:rPr lang="ru-RU" sz="2100" b="0" u="none" strike="noStrike" noProof="0" dirty="0" err="1">
                <a:effectLst/>
                <a:latin typeface="+mn-lt"/>
              </a:rPr>
              <a:t>собра́нии</a:t>
            </a:r>
            <a:r>
              <a:rPr lang="ru-RU" sz="2100" b="0" u="none" strike="noStrike" noProof="0" dirty="0">
                <a:effectLst/>
                <a:latin typeface="+mn-lt"/>
              </a:rPr>
              <a:t>. 4. Мы </a:t>
            </a:r>
            <a:r>
              <a:rPr lang="ru-RU" sz="2100" b="0" u="none" strike="noStrike" noProof="0" dirty="0" err="1">
                <a:effectLst/>
                <a:latin typeface="+mn-lt"/>
              </a:rPr>
              <a:t>ста́вили</a:t>
            </a:r>
            <a:r>
              <a:rPr lang="ru-RU" sz="2100" b="0" u="none" strike="noStrike" noProof="0" dirty="0">
                <a:effectLst/>
                <a:latin typeface="+mn-lt"/>
              </a:rPr>
              <a:t> себе́ ________ (цель, 7. р.) </a:t>
            </a:r>
            <a:r>
              <a:rPr lang="ru-RU" sz="2100" b="0" u="none" strike="noStrike" noProof="0" dirty="0" err="1">
                <a:effectLst/>
                <a:latin typeface="+mn-lt"/>
              </a:rPr>
              <a:t>подро́бно</a:t>
            </a:r>
            <a:r>
              <a:rPr lang="ru-RU" sz="2100" b="0" u="none" strike="noStrike" noProof="0" dirty="0">
                <a:effectLst/>
                <a:latin typeface="+mn-lt"/>
              </a:rPr>
              <a:t> </a:t>
            </a:r>
            <a:r>
              <a:rPr lang="ru-RU" sz="2100" b="0" u="none" strike="noStrike" noProof="0" dirty="0" err="1">
                <a:effectLst/>
                <a:latin typeface="+mn-lt"/>
              </a:rPr>
              <a:t>ознако́миться</a:t>
            </a:r>
            <a:r>
              <a:rPr lang="ru-RU" sz="2100" b="0" u="none" strike="noStrike" noProof="0" dirty="0">
                <a:effectLst/>
                <a:latin typeface="+mn-lt"/>
              </a:rPr>
              <a:t> с его́ </a:t>
            </a:r>
            <a:r>
              <a:rPr lang="ru-RU" sz="2100" b="0" u="none" strike="noStrike" noProof="0" dirty="0" err="1">
                <a:effectLst/>
                <a:latin typeface="+mn-lt"/>
              </a:rPr>
              <a:t>пла́нами</a:t>
            </a:r>
            <a:r>
              <a:rPr lang="ru-RU" sz="2100" b="0" u="none" strike="noStrike" noProof="0" dirty="0">
                <a:effectLst/>
                <a:latin typeface="+mn-lt"/>
              </a:rPr>
              <a:t>. 5. В </a:t>
            </a:r>
            <a:r>
              <a:rPr lang="ru-RU" sz="2100" b="0" u="none" strike="noStrike" noProof="0" dirty="0" err="1">
                <a:effectLst/>
                <a:latin typeface="+mn-lt"/>
              </a:rPr>
              <a:t>результа́те</a:t>
            </a:r>
            <a:r>
              <a:rPr lang="ru-RU" sz="2100" b="0" u="none" strike="noStrike" noProof="0" dirty="0">
                <a:effectLst/>
                <a:latin typeface="+mn-lt"/>
              </a:rPr>
              <a:t> </a:t>
            </a:r>
            <a:r>
              <a:rPr lang="ru-RU" sz="2100" b="0" u="none" strike="noStrike" noProof="0" dirty="0" err="1">
                <a:effectLst/>
                <a:latin typeface="+mn-lt"/>
              </a:rPr>
              <a:t>ава́рии</a:t>
            </a:r>
            <a:r>
              <a:rPr lang="ru-RU" sz="2100" b="0" u="none" strike="noStrike" noProof="0" dirty="0">
                <a:effectLst/>
                <a:latin typeface="+mn-lt"/>
              </a:rPr>
              <a:t> она́ истекла́ ________ (кровь, 7. р.). 6. </a:t>
            </a:r>
            <a:r>
              <a:rPr lang="ru-RU" sz="2100" b="0" u="none" strike="noStrike" noProof="0" dirty="0" err="1">
                <a:effectLst/>
                <a:latin typeface="+mn-lt"/>
              </a:rPr>
              <a:t>Э́той</a:t>
            </a:r>
            <a:r>
              <a:rPr lang="ru-RU" sz="2100" b="0" u="none" strike="noStrike" noProof="0" dirty="0">
                <a:effectLst/>
                <a:latin typeface="+mn-lt"/>
              </a:rPr>
              <a:t> ________ (ночь) мы </a:t>
            </a:r>
            <a:r>
              <a:rPr lang="ru-RU" sz="2100" b="0" u="none" strike="noStrike" noProof="0" dirty="0" err="1">
                <a:effectLst/>
                <a:latin typeface="+mn-lt"/>
              </a:rPr>
              <a:t>гуля́ли</a:t>
            </a:r>
            <a:r>
              <a:rPr lang="ru-RU" sz="2100" b="0" u="none" strike="noStrike" noProof="0" dirty="0">
                <a:effectLst/>
                <a:latin typeface="+mn-lt"/>
              </a:rPr>
              <a:t> по </a:t>
            </a:r>
            <a:r>
              <a:rPr lang="ru-RU" sz="2100" b="0" u="none" strike="noStrike" noProof="0" dirty="0" err="1">
                <a:effectLst/>
                <a:latin typeface="+mn-lt"/>
              </a:rPr>
              <a:t>моско́вским</a:t>
            </a:r>
            <a:r>
              <a:rPr lang="ru-RU" sz="2100" b="0" u="none" strike="noStrike" noProof="0" dirty="0">
                <a:effectLst/>
                <a:latin typeface="+mn-lt"/>
              </a:rPr>
              <a:t> </a:t>
            </a:r>
            <a:r>
              <a:rPr lang="ru-RU" sz="2100" b="0" u="none" strike="noStrike" noProof="0" dirty="0" err="1">
                <a:effectLst/>
                <a:latin typeface="+mn-lt"/>
              </a:rPr>
              <a:t>у́лицам</a:t>
            </a:r>
            <a:r>
              <a:rPr lang="ru-RU" sz="2100" b="0" u="none" strike="noStrike" noProof="0" dirty="0">
                <a:effectLst/>
                <a:latin typeface="+mn-lt"/>
              </a:rPr>
              <a:t>. 7. В ________ (жизнь) </a:t>
            </a:r>
            <a:r>
              <a:rPr lang="ru-RU" sz="2100" b="0" u="none" strike="noStrike" noProof="0" dirty="0" err="1">
                <a:effectLst/>
                <a:latin typeface="+mn-lt"/>
              </a:rPr>
              <a:t>быва́ет</a:t>
            </a:r>
            <a:r>
              <a:rPr lang="ru-RU" sz="2100" b="0" u="none" strike="noStrike" noProof="0" dirty="0">
                <a:effectLst/>
                <a:latin typeface="+mn-lt"/>
              </a:rPr>
              <a:t> </a:t>
            </a:r>
            <a:r>
              <a:rPr lang="ru-RU" sz="2100" b="0" u="none" strike="noStrike" noProof="0" dirty="0" err="1">
                <a:effectLst/>
                <a:latin typeface="+mn-lt"/>
              </a:rPr>
              <a:t>мно́го</a:t>
            </a:r>
            <a:r>
              <a:rPr lang="ru-RU" sz="2100" b="0" u="none" strike="noStrike" noProof="0" dirty="0">
                <a:effectLst/>
                <a:latin typeface="+mn-lt"/>
              </a:rPr>
              <a:t> </a:t>
            </a:r>
            <a:r>
              <a:rPr lang="ru-RU" sz="2100" b="0" u="none" strike="noStrike" noProof="0" dirty="0" err="1">
                <a:effectLst/>
                <a:latin typeface="+mn-lt"/>
              </a:rPr>
              <a:t>интере́сных</a:t>
            </a:r>
            <a:r>
              <a:rPr lang="ru-RU" sz="2100" b="0" u="none" strike="noStrike" noProof="0" dirty="0">
                <a:effectLst/>
                <a:latin typeface="+mn-lt"/>
              </a:rPr>
              <a:t> </a:t>
            </a:r>
            <a:r>
              <a:rPr lang="ru-RU" sz="2100" b="0" u="none" strike="noStrike" noProof="0" dirty="0" err="1">
                <a:effectLst/>
                <a:latin typeface="+mn-lt"/>
              </a:rPr>
              <a:t>собы́тий</a:t>
            </a:r>
            <a:r>
              <a:rPr lang="ru-RU" sz="2100" b="0" u="none" strike="noStrike" noProof="0" dirty="0">
                <a:effectLst/>
                <a:latin typeface="+mn-lt"/>
              </a:rPr>
              <a:t>. 8. В ________ (</a:t>
            </a:r>
            <a:r>
              <a:rPr lang="ru-RU" sz="2100" b="0" u="none" strike="noStrike" noProof="0" dirty="0" err="1">
                <a:effectLst/>
                <a:latin typeface="+mn-lt"/>
              </a:rPr>
              <a:t>тетра́дь</a:t>
            </a:r>
            <a:r>
              <a:rPr lang="ru-RU" sz="2100" b="0" u="none" strike="noStrike" noProof="0" dirty="0">
                <a:effectLst/>
                <a:latin typeface="+mn-lt"/>
              </a:rPr>
              <a:t>) </a:t>
            </a:r>
            <a:r>
              <a:rPr lang="ru-RU" sz="2100" b="0" u="none" strike="noStrike" noProof="0" dirty="0" err="1">
                <a:effectLst/>
                <a:latin typeface="+mn-lt"/>
              </a:rPr>
              <a:t>напи́саны</a:t>
            </a:r>
            <a:r>
              <a:rPr lang="ru-RU" sz="2100" b="0" u="none" strike="noStrike" noProof="0" dirty="0">
                <a:effectLst/>
                <a:latin typeface="+mn-lt"/>
              </a:rPr>
              <a:t> </a:t>
            </a:r>
            <a:r>
              <a:rPr lang="ru-RU" sz="2100" b="0" u="none" strike="noStrike" noProof="0" dirty="0" err="1">
                <a:effectLst/>
                <a:latin typeface="+mn-lt"/>
              </a:rPr>
              <a:t>но́вые</a:t>
            </a:r>
            <a:r>
              <a:rPr lang="ru-RU" sz="2100" b="0" u="none" strike="noStrike" noProof="0" dirty="0">
                <a:effectLst/>
                <a:latin typeface="+mn-lt"/>
              </a:rPr>
              <a:t> </a:t>
            </a:r>
            <a:r>
              <a:rPr lang="ru-RU" sz="2100" b="0" u="none" strike="noStrike" noProof="0" dirty="0" err="1">
                <a:effectLst/>
                <a:latin typeface="+mn-lt"/>
              </a:rPr>
              <a:t>зада́чи</a:t>
            </a:r>
            <a:r>
              <a:rPr lang="ru-RU" sz="2100" b="0" u="none" strike="noStrike" noProof="0" dirty="0">
                <a:effectLst/>
                <a:latin typeface="+mn-lt"/>
              </a:rPr>
              <a:t>. 9. Об </a:t>
            </a:r>
            <a:r>
              <a:rPr lang="ru-RU" sz="2100" b="0" u="none" strike="noStrike" noProof="0" dirty="0" err="1">
                <a:effectLst/>
                <a:latin typeface="+mn-lt"/>
              </a:rPr>
              <a:t>э́той</a:t>
            </a:r>
            <a:r>
              <a:rPr lang="ru-RU" sz="2100" b="0" u="none" strike="noStrike" noProof="0" dirty="0">
                <a:effectLst/>
                <a:latin typeface="+mn-lt"/>
              </a:rPr>
              <a:t> ________ (</a:t>
            </a:r>
            <a:r>
              <a:rPr lang="ru-RU" sz="2100" b="0" u="none" strike="noStrike" noProof="0" dirty="0" err="1">
                <a:effectLst/>
                <a:latin typeface="+mn-lt"/>
              </a:rPr>
              <a:t>возмо́жность</a:t>
            </a:r>
            <a:r>
              <a:rPr lang="ru-RU" sz="2100" b="0" u="none" strike="noStrike" noProof="0" dirty="0">
                <a:effectLst/>
                <a:latin typeface="+mn-lt"/>
              </a:rPr>
              <a:t>) мы ещё не </a:t>
            </a:r>
            <a:r>
              <a:rPr lang="ru-RU" sz="2100" b="0" u="none" strike="noStrike" noProof="0" dirty="0" err="1">
                <a:effectLst/>
                <a:latin typeface="+mn-lt"/>
              </a:rPr>
              <a:t>зна́ли</a:t>
            </a:r>
            <a:r>
              <a:rPr lang="ru-RU" sz="2100" b="0" u="none" strike="noStrike" noProof="0" dirty="0">
                <a:effectLst/>
                <a:latin typeface="+mn-lt"/>
              </a:rPr>
              <a:t>. 10. </a:t>
            </a:r>
            <a:r>
              <a:rPr lang="ru-RU" sz="2100" b="0" u="none" strike="noStrike" noProof="0" dirty="0" err="1">
                <a:effectLst/>
                <a:latin typeface="+mn-lt"/>
              </a:rPr>
              <a:t>Телефо́нной</a:t>
            </a:r>
            <a:r>
              <a:rPr lang="ru-RU" sz="2100" b="0" u="none" strike="noStrike" noProof="0" dirty="0">
                <a:effectLst/>
                <a:latin typeface="+mn-lt"/>
              </a:rPr>
              <a:t> ________ (связь, 7. р.) </a:t>
            </a:r>
            <a:r>
              <a:rPr lang="ru-RU" sz="2100" b="0" u="none" strike="noStrike" noProof="0" dirty="0" err="1">
                <a:effectLst/>
                <a:latin typeface="+mn-lt"/>
              </a:rPr>
              <a:t>по́льзовались</a:t>
            </a:r>
            <a:r>
              <a:rPr lang="ru-RU" sz="2100" b="0" u="none" strike="noStrike" noProof="0" dirty="0">
                <a:effectLst/>
                <a:latin typeface="+mn-lt"/>
              </a:rPr>
              <a:t> уже́ в </a:t>
            </a:r>
            <a:r>
              <a:rPr lang="ru-RU" sz="2100" b="0" u="none" strike="noStrike" noProof="0" dirty="0" err="1">
                <a:effectLst/>
                <a:latin typeface="+mn-lt"/>
              </a:rPr>
              <a:t>нача́ле</a:t>
            </a:r>
            <a:r>
              <a:rPr lang="ru-RU" sz="2100" b="0" u="none" strike="noStrike" noProof="0" dirty="0">
                <a:effectLst/>
                <a:latin typeface="+mn-lt"/>
              </a:rPr>
              <a:t> 20 </a:t>
            </a:r>
            <a:r>
              <a:rPr lang="ru-RU" sz="2100" b="0" u="none" strike="noStrike" noProof="0" dirty="0" err="1">
                <a:effectLst/>
                <a:latin typeface="+mn-lt"/>
              </a:rPr>
              <a:t>ве́ка</a:t>
            </a:r>
            <a:r>
              <a:rPr lang="ru-RU" sz="2100" b="0" u="none" strike="noStrike" noProof="0" dirty="0">
                <a:effectLst/>
                <a:latin typeface="+mn-lt"/>
              </a:rPr>
              <a:t>.</a:t>
            </a:r>
          </a:p>
          <a:p>
            <a:pPr marL="342900" marR="0" lvl="0" indent="-342900" algn="just">
              <a:spcBef>
                <a:spcPts val="900"/>
              </a:spcBef>
              <a:spcAft>
                <a:spcPts val="900"/>
              </a:spcAft>
              <a:buFont typeface="+mj-lt"/>
              <a:buAutoNum type="arabicPeriod"/>
            </a:pPr>
            <a:endParaRPr lang="ru-RU" sz="2100" noProof="0" dirty="0"/>
          </a:p>
          <a:p>
            <a:pPr algn="just"/>
            <a:r>
              <a:rPr lang="ru-RU" sz="2100" b="1" noProof="0" dirty="0"/>
              <a:t>2. </a:t>
            </a:r>
            <a:r>
              <a:rPr lang="ru-RU" sz="2100" b="1" noProof="0" dirty="0" err="1"/>
              <a:t>Podstatná</a:t>
            </a:r>
            <a:r>
              <a:rPr lang="ru-RU" sz="2100" b="1" noProof="0" dirty="0"/>
              <a:t> </a:t>
            </a:r>
            <a:r>
              <a:rPr lang="ru-RU" sz="2100" b="1" noProof="0" dirty="0" err="1"/>
              <a:t>jména</a:t>
            </a:r>
            <a:r>
              <a:rPr lang="ru-RU" sz="2100" b="1" noProof="0" dirty="0"/>
              <a:t> v </a:t>
            </a:r>
            <a:r>
              <a:rPr lang="ru-RU" sz="2100" b="1" noProof="0" dirty="0" err="1"/>
              <a:t>závorkách</a:t>
            </a:r>
            <a:r>
              <a:rPr lang="ru-RU" sz="2100" b="1" noProof="0" dirty="0"/>
              <a:t> </a:t>
            </a:r>
            <a:r>
              <a:rPr lang="ru-RU" sz="2100" b="1" noProof="0" dirty="0" err="1"/>
              <a:t>dejte</a:t>
            </a:r>
            <a:r>
              <a:rPr lang="ru-RU" sz="2100" b="1" noProof="0" dirty="0"/>
              <a:t> </a:t>
            </a:r>
            <a:r>
              <a:rPr lang="ru-RU" sz="2100" b="1" noProof="0" dirty="0" err="1"/>
              <a:t>do</a:t>
            </a:r>
            <a:r>
              <a:rPr lang="ru-RU" sz="2100" b="1" noProof="0" dirty="0"/>
              <a:t> </a:t>
            </a:r>
            <a:r>
              <a:rPr lang="ru-RU" sz="2100" b="1" noProof="0" dirty="0" err="1"/>
              <a:t>správného</a:t>
            </a:r>
            <a:r>
              <a:rPr lang="ru-RU" sz="2100" b="1" noProof="0" dirty="0"/>
              <a:t> </a:t>
            </a:r>
            <a:r>
              <a:rPr lang="ru-RU" sz="2100" b="1" noProof="0" dirty="0" err="1"/>
              <a:t>tvaru</a:t>
            </a:r>
            <a:r>
              <a:rPr lang="ru-RU" sz="2100" b="1" noProof="0" dirty="0"/>
              <a:t> v </a:t>
            </a:r>
            <a:r>
              <a:rPr lang="ru-RU" sz="2100" b="1" noProof="0" dirty="0" err="1"/>
              <a:t>množném</a:t>
            </a:r>
            <a:r>
              <a:rPr lang="ru-RU" sz="2100" b="1" noProof="0" dirty="0"/>
              <a:t> </a:t>
            </a:r>
            <a:r>
              <a:rPr lang="ru-RU" sz="2100" b="1" noProof="0" dirty="0" err="1"/>
              <a:t>čísle</a:t>
            </a:r>
            <a:r>
              <a:rPr lang="ru-RU" sz="2100" b="1" noProof="0" dirty="0"/>
              <a:t>:</a:t>
            </a:r>
            <a:endParaRPr lang="ru-RU" sz="2100" noProof="0" dirty="0"/>
          </a:p>
          <a:p>
            <a:pPr algn="just"/>
            <a:r>
              <a:rPr lang="ru-RU" sz="2100" noProof="0" dirty="0"/>
              <a:t>без </a:t>
            </a:r>
            <a:r>
              <a:rPr lang="ru-RU" sz="2100" noProof="0" dirty="0" err="1"/>
              <a:t>хоро́ших</a:t>
            </a:r>
            <a:r>
              <a:rPr lang="ru-RU" sz="2100" noProof="0" dirty="0"/>
              <a:t> (связи), о </a:t>
            </a:r>
            <a:r>
              <a:rPr lang="ru-RU" sz="2100" noProof="0" dirty="0" err="1"/>
              <a:t>пе́рвых</a:t>
            </a:r>
            <a:r>
              <a:rPr lang="ru-RU" sz="2100" noProof="0" dirty="0"/>
              <a:t> (рукописи), с </a:t>
            </a:r>
            <a:r>
              <a:rPr lang="ru-RU" sz="2100" noProof="0" dirty="0" err="1"/>
              <a:t>на́шими</a:t>
            </a:r>
            <a:r>
              <a:rPr lang="ru-RU" sz="2100" noProof="0" dirty="0"/>
              <a:t> (подписи), к </a:t>
            </a:r>
            <a:r>
              <a:rPr lang="ru-RU" sz="2100" noProof="0" dirty="0" err="1"/>
              <a:t>составны́м</a:t>
            </a:r>
            <a:r>
              <a:rPr lang="ru-RU" sz="2100" noProof="0" dirty="0"/>
              <a:t> (части), из </a:t>
            </a:r>
            <a:r>
              <a:rPr lang="ru-RU" sz="2100" noProof="0" dirty="0" err="1"/>
              <a:t>пра́жских</a:t>
            </a:r>
            <a:r>
              <a:rPr lang="ru-RU" sz="2100" noProof="0" dirty="0"/>
              <a:t> (достопримечательности), с </a:t>
            </a:r>
            <a:r>
              <a:rPr lang="ru-RU" sz="2100" noProof="0" dirty="0" err="1"/>
              <a:t>но́выми</a:t>
            </a:r>
            <a:r>
              <a:rPr lang="ru-RU" sz="2100" noProof="0" dirty="0"/>
              <a:t> (двери), в </a:t>
            </a:r>
            <a:r>
              <a:rPr lang="ru-RU" sz="2100" noProof="0" dirty="0" err="1"/>
              <a:t>шко́льных</a:t>
            </a:r>
            <a:r>
              <a:rPr lang="ru-RU" sz="2100" noProof="0" dirty="0"/>
              <a:t> (тетради), по (ночи), на </a:t>
            </a:r>
            <a:r>
              <a:rPr lang="ru-RU" sz="2100" noProof="0" dirty="0" err="1"/>
              <a:t>моско́вских</a:t>
            </a:r>
            <a:r>
              <a:rPr lang="ru-RU" sz="2100" noProof="0" dirty="0"/>
              <a:t> (площади), без </a:t>
            </a:r>
            <a:r>
              <a:rPr lang="ru-RU" sz="2100" noProof="0" dirty="0" err="1"/>
              <a:t>я́сных</a:t>
            </a:r>
            <a:r>
              <a:rPr lang="ru-RU" sz="2100" noProof="0" dirty="0"/>
              <a:t> (цели), с </a:t>
            </a:r>
            <a:r>
              <a:rPr lang="ru-RU" sz="2100" noProof="0" dirty="0" err="1"/>
              <a:t>э́тими</a:t>
            </a:r>
            <a:r>
              <a:rPr lang="ru-RU" sz="2100" noProof="0" dirty="0"/>
              <a:t> (мыши), к </a:t>
            </a:r>
            <a:r>
              <a:rPr lang="ru-RU" sz="2100" noProof="0" dirty="0" err="1"/>
              <a:t>больши́м</a:t>
            </a:r>
            <a:r>
              <a:rPr lang="ru-RU" sz="2100" noProof="0" dirty="0"/>
              <a:t> (возможности), о </a:t>
            </a:r>
            <a:r>
              <a:rPr lang="ru-RU" sz="2100" noProof="0" dirty="0" err="1"/>
              <a:t>компью́терных</a:t>
            </a:r>
            <a:r>
              <a:rPr lang="ru-RU" sz="2100" noProof="0" dirty="0"/>
              <a:t> (сети), с </a:t>
            </a:r>
            <a:r>
              <a:rPr lang="ru-RU" sz="2100" noProof="0" dirty="0" err="1"/>
              <a:t>цветны́ми</a:t>
            </a:r>
            <a:r>
              <a:rPr lang="ru-RU" sz="2100" noProof="0" dirty="0"/>
              <a:t> (надписи), за </a:t>
            </a:r>
            <a:r>
              <a:rPr lang="ru-RU" sz="2100" noProof="0" dirty="0" err="1"/>
              <a:t>деревя́нными</a:t>
            </a:r>
            <a:r>
              <a:rPr lang="ru-RU" sz="2100" noProof="0" dirty="0"/>
              <a:t> (двери), в </a:t>
            </a:r>
            <a:r>
              <a:rPr lang="ru-RU" sz="2100" noProof="0" dirty="0" err="1"/>
              <a:t>ста́рых</a:t>
            </a:r>
            <a:r>
              <a:rPr lang="ru-RU" sz="2100" noProof="0" dirty="0"/>
              <a:t> (тетради), с его́ (способности)</a:t>
            </a:r>
          </a:p>
        </p:txBody>
      </p:sp>
    </p:spTree>
    <p:extLst>
      <p:ext uri="{BB962C8B-B14F-4D97-AF65-F5344CB8AC3E}">
        <p14:creationId xmlns:p14="http://schemas.microsoft.com/office/powerpoint/2010/main" val="162303970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ovéPole 65">
            <a:extLst>
              <a:ext uri="{FF2B5EF4-FFF2-40B4-BE49-F238E27FC236}">
                <a16:creationId xmlns:a16="http://schemas.microsoft.com/office/drawing/2014/main" id="{FD821481-37FA-2ADF-9B03-E814042EA911}"/>
              </a:ext>
            </a:extLst>
          </p:cNvPr>
          <p:cNvSpPr txBox="1"/>
          <p:nvPr/>
        </p:nvSpPr>
        <p:spPr>
          <a:xfrm>
            <a:off x="252152" y="0"/>
            <a:ext cx="11687695" cy="6655668"/>
          </a:xfrm>
          <a:prstGeom prst="rect">
            <a:avLst/>
          </a:prstGeom>
          <a:noFill/>
        </p:spPr>
        <p:txBody>
          <a:bodyPr wrap="square">
            <a:spAutoFit/>
          </a:bodyPr>
          <a:lstStyle/>
          <a:p>
            <a:pPr marL="0" marR="0" algn="just">
              <a:spcBef>
                <a:spcPts val="900"/>
              </a:spcBef>
              <a:spcAft>
                <a:spcPts val="1200"/>
              </a:spcAft>
              <a:buNone/>
            </a:pPr>
            <a:r>
              <a:rPr lang="ru-RU" sz="1900" b="1" u="none" strike="noStrike" noProof="0">
                <a:effectLst/>
                <a:latin typeface="+mn-lt"/>
              </a:rPr>
              <a:t>41. </a:t>
            </a:r>
            <a:r>
              <a:rPr lang="ru-RU" sz="1900" b="1" u="none" strike="noStrike" noProof="0" dirty="0" err="1">
                <a:effectLst/>
                <a:latin typeface="+mn-lt"/>
              </a:rPr>
              <a:t>Slova</a:t>
            </a:r>
            <a:r>
              <a:rPr lang="ru-RU" sz="1900" b="1" u="none" strike="noStrike" noProof="0" dirty="0">
                <a:effectLst/>
                <a:latin typeface="+mn-lt"/>
              </a:rPr>
              <a:t> v </a:t>
            </a:r>
            <a:r>
              <a:rPr lang="ru-RU" sz="1900" b="1" u="none" strike="noStrike" noProof="0" dirty="0" err="1">
                <a:effectLst/>
                <a:latin typeface="+mn-lt"/>
              </a:rPr>
              <a:t>závorkách</a:t>
            </a:r>
            <a:r>
              <a:rPr lang="ru-RU" sz="1900" b="1" u="none" strike="noStrike" noProof="0" dirty="0">
                <a:effectLst/>
                <a:latin typeface="+mn-lt"/>
              </a:rPr>
              <a:t> </a:t>
            </a:r>
            <a:r>
              <a:rPr lang="ru-RU" sz="1900" b="1" u="none" strike="noStrike" noProof="0" dirty="0" err="1">
                <a:effectLst/>
                <a:latin typeface="+mn-lt"/>
              </a:rPr>
              <a:t>dejte</a:t>
            </a:r>
            <a:r>
              <a:rPr lang="ru-RU" sz="1900" b="1" u="none" strike="noStrike" noProof="0" dirty="0">
                <a:effectLst/>
                <a:latin typeface="+mn-lt"/>
              </a:rPr>
              <a:t> </a:t>
            </a:r>
            <a:r>
              <a:rPr lang="ru-RU" sz="1900" b="1" u="none" strike="noStrike" noProof="0" dirty="0" err="1">
                <a:effectLst/>
                <a:latin typeface="+mn-lt"/>
              </a:rPr>
              <a:t>do</a:t>
            </a:r>
            <a:r>
              <a:rPr lang="ru-RU" sz="1900" b="1" u="none" strike="noStrike" noProof="0" dirty="0">
                <a:effectLst/>
                <a:latin typeface="+mn-lt"/>
              </a:rPr>
              <a:t> </a:t>
            </a:r>
            <a:r>
              <a:rPr lang="ru-RU" sz="1900" b="1" u="none" strike="noStrike" noProof="0" dirty="0" err="1">
                <a:effectLst/>
                <a:latin typeface="+mn-lt"/>
              </a:rPr>
              <a:t>správného</a:t>
            </a:r>
            <a:r>
              <a:rPr lang="ru-RU" sz="1900" b="1" u="none" strike="noStrike" noProof="0" dirty="0">
                <a:effectLst/>
                <a:latin typeface="+mn-lt"/>
              </a:rPr>
              <a:t> </a:t>
            </a:r>
            <a:r>
              <a:rPr lang="ru-RU" sz="1900" b="1" u="none" strike="noStrike" noProof="0" dirty="0" err="1">
                <a:effectLst/>
                <a:latin typeface="+mn-lt"/>
              </a:rPr>
              <a:t>tvaru</a:t>
            </a:r>
            <a:r>
              <a:rPr lang="ru-RU" sz="1900" b="1" u="none" strike="noStrike" noProof="0" dirty="0">
                <a:effectLst/>
                <a:latin typeface="+mn-lt"/>
              </a:rPr>
              <a:t>. Co </a:t>
            </a:r>
            <a:r>
              <a:rPr lang="ru-RU" sz="1900" b="1" u="none" strike="noStrike" noProof="0" dirty="0" err="1">
                <a:effectLst/>
                <a:latin typeface="+mn-lt"/>
              </a:rPr>
              <a:t>víte</a:t>
            </a:r>
            <a:r>
              <a:rPr lang="ru-RU" sz="1900" b="1" u="none" strike="noStrike" noProof="0" dirty="0">
                <a:effectLst/>
                <a:latin typeface="+mn-lt"/>
              </a:rPr>
              <a:t> o </a:t>
            </a:r>
            <a:r>
              <a:rPr lang="ru-RU" sz="1900" b="1" u="none" strike="noStrike" noProof="0" dirty="0" err="1">
                <a:effectLst/>
                <a:latin typeface="+mn-lt"/>
              </a:rPr>
              <a:t>psaní</a:t>
            </a:r>
            <a:r>
              <a:rPr lang="ru-RU" sz="1900" b="1" u="none" strike="noStrike" noProof="0" dirty="0">
                <a:effectLst/>
                <a:latin typeface="+mn-lt"/>
              </a:rPr>
              <a:t> ь u </a:t>
            </a:r>
            <a:r>
              <a:rPr lang="ru-RU" sz="1900" b="1" u="none" strike="noStrike" noProof="0" dirty="0" err="1">
                <a:effectLst/>
                <a:latin typeface="+mn-lt"/>
              </a:rPr>
              <a:t>podstatných</a:t>
            </a:r>
            <a:r>
              <a:rPr lang="ru-RU" sz="1900" b="1" u="none" strike="noStrike" noProof="0" dirty="0">
                <a:effectLst/>
                <a:latin typeface="+mn-lt"/>
              </a:rPr>
              <a:t> </a:t>
            </a:r>
            <a:r>
              <a:rPr lang="ru-RU" sz="1900" b="1" u="none" strike="noStrike" noProof="0" dirty="0" err="1">
                <a:effectLst/>
                <a:latin typeface="+mn-lt"/>
              </a:rPr>
              <a:t>jmen</a:t>
            </a:r>
            <a:r>
              <a:rPr lang="ru-RU" sz="1900" b="1" u="none" strike="noStrike" noProof="0" dirty="0">
                <a:effectLst/>
                <a:latin typeface="+mn-lt"/>
              </a:rPr>
              <a:t> </a:t>
            </a:r>
            <a:r>
              <a:rPr lang="ru-RU" sz="1900" b="1" u="none" strike="noStrike" noProof="0" dirty="0" err="1">
                <a:effectLst/>
                <a:latin typeface="+mn-lt"/>
              </a:rPr>
              <a:t>tohoto</a:t>
            </a:r>
            <a:r>
              <a:rPr lang="ru-RU" sz="1900" b="1" u="none" strike="noStrike" noProof="0" dirty="0">
                <a:effectLst/>
                <a:latin typeface="+mn-lt"/>
              </a:rPr>
              <a:t> </a:t>
            </a:r>
            <a:r>
              <a:rPr lang="ru-RU" sz="1900" b="1" u="none" strike="noStrike" noProof="0" dirty="0" err="1">
                <a:effectLst/>
                <a:latin typeface="+mn-lt"/>
              </a:rPr>
              <a:t>typu</a:t>
            </a:r>
            <a:r>
              <a:rPr lang="ru-RU" sz="1900" b="1" u="none" strike="noStrike" noProof="0" dirty="0">
                <a:effectLst/>
                <a:latin typeface="+mn-lt"/>
              </a:rPr>
              <a:t>?</a:t>
            </a:r>
            <a:endParaRPr lang="ru-RU" sz="1900" b="0" u="none" strike="noStrike" noProof="0" dirty="0">
              <a:effectLst/>
              <a:latin typeface="+mn-lt"/>
            </a:endParaRPr>
          </a:p>
          <a:p>
            <a:pPr marL="0" marR="0" algn="just">
              <a:spcBef>
                <a:spcPts val="900"/>
              </a:spcBef>
              <a:spcAft>
                <a:spcPts val="1200"/>
              </a:spcAft>
              <a:buNone/>
            </a:pPr>
            <a:r>
              <a:rPr lang="ru-RU" sz="1900" b="0" u="none" strike="noStrike" noProof="0" dirty="0">
                <a:effectLst/>
                <a:latin typeface="+mn-lt"/>
              </a:rPr>
              <a:t>В этом цехе занимаются обработкой (деталь). Перед (молодёжь) стоят новые задачи. Машиностроение можно разделить на несколько (отрасль). Не рискуй своей (жизнь). С вашей (помощь) мы окончим работу вовремя. Мы хотим обставить квартиру новой (мебель). Наша фирма торгует (обувь). Он с (любовь) рассказывал о своём городе. Его характер отличается (скромность, искренность, правдивость). С (речь) выступил директор завода. Ожидается открытие новых (залежь) угля.</a:t>
            </a:r>
          </a:p>
          <a:p>
            <a:pPr marL="0" marR="0" algn="just">
              <a:spcBef>
                <a:spcPts val="900"/>
              </a:spcBef>
              <a:spcAft>
                <a:spcPts val="1200"/>
              </a:spcAft>
              <a:buNone/>
            </a:pPr>
            <a:r>
              <a:rPr lang="ru-RU" sz="1900" b="1" u="none" strike="noStrike" noProof="0" dirty="0">
                <a:effectLst/>
                <a:latin typeface="+mn-lt"/>
              </a:rPr>
              <a:t>44. </a:t>
            </a:r>
            <a:r>
              <a:rPr lang="ru-RU" sz="1900" b="1" u="none" strike="noStrike" noProof="0" dirty="0" err="1">
                <a:effectLst/>
                <a:latin typeface="+mn-lt"/>
              </a:rPr>
              <a:t>Slova</a:t>
            </a:r>
            <a:r>
              <a:rPr lang="ru-RU" sz="1900" b="1" u="none" strike="noStrike" noProof="0" dirty="0">
                <a:effectLst/>
                <a:latin typeface="+mn-lt"/>
              </a:rPr>
              <a:t> v </a:t>
            </a:r>
            <a:r>
              <a:rPr lang="ru-RU" sz="1900" b="1" u="none" strike="noStrike" noProof="0" dirty="0" err="1">
                <a:effectLst/>
                <a:latin typeface="+mn-lt"/>
              </a:rPr>
              <a:t>závorkách</a:t>
            </a:r>
            <a:r>
              <a:rPr lang="ru-RU" sz="1900" b="1" u="none" strike="noStrike" noProof="0" dirty="0">
                <a:effectLst/>
                <a:latin typeface="+mn-lt"/>
              </a:rPr>
              <a:t> </a:t>
            </a:r>
            <a:r>
              <a:rPr lang="ru-RU" sz="1900" b="1" u="none" strike="noStrike" noProof="0" dirty="0" err="1">
                <a:effectLst/>
                <a:latin typeface="+mn-lt"/>
              </a:rPr>
              <a:t>dejte</a:t>
            </a:r>
            <a:r>
              <a:rPr lang="ru-RU" sz="1900" b="1" u="none" strike="noStrike" noProof="0" dirty="0">
                <a:effectLst/>
                <a:latin typeface="+mn-lt"/>
              </a:rPr>
              <a:t> </a:t>
            </a:r>
            <a:r>
              <a:rPr lang="ru-RU" sz="1900" b="1" u="none" strike="noStrike" noProof="0" dirty="0" err="1">
                <a:effectLst/>
                <a:latin typeface="+mn-lt"/>
              </a:rPr>
              <a:t>do</a:t>
            </a:r>
            <a:r>
              <a:rPr lang="ru-RU" sz="1900" b="1" u="none" strike="noStrike" noProof="0" dirty="0">
                <a:effectLst/>
                <a:latin typeface="+mn-lt"/>
              </a:rPr>
              <a:t> 6. </a:t>
            </a:r>
            <a:r>
              <a:rPr lang="ru-RU" sz="1900" b="1" u="none" strike="noStrike" noProof="0" dirty="0" err="1">
                <a:effectLst/>
                <a:latin typeface="+mn-lt"/>
              </a:rPr>
              <a:t>pádu</a:t>
            </a:r>
            <a:r>
              <a:rPr lang="ru-RU" sz="1900" b="1" u="none" strike="noStrike" noProof="0" dirty="0">
                <a:effectLst/>
                <a:latin typeface="+mn-lt"/>
              </a:rPr>
              <a:t>. </a:t>
            </a:r>
            <a:r>
              <a:rPr lang="ru-RU" sz="1900" b="1" u="none" strike="noStrike" noProof="0" dirty="0" err="1">
                <a:effectLst/>
                <a:latin typeface="+mn-lt"/>
              </a:rPr>
              <a:t>Liší</a:t>
            </a:r>
            <a:r>
              <a:rPr lang="ru-RU" sz="1900" b="1" u="none" strike="noStrike" noProof="0" dirty="0">
                <a:effectLst/>
                <a:latin typeface="+mn-lt"/>
              </a:rPr>
              <a:t> </a:t>
            </a:r>
            <a:r>
              <a:rPr lang="ru-RU" sz="1900" b="1" u="none" strike="noStrike" noProof="0" dirty="0" err="1">
                <a:effectLst/>
                <a:latin typeface="+mn-lt"/>
              </a:rPr>
              <a:t>se</a:t>
            </a:r>
            <a:r>
              <a:rPr lang="ru-RU" sz="1900" b="1" u="none" strike="noStrike" noProof="0" dirty="0">
                <a:effectLst/>
                <a:latin typeface="+mn-lt"/>
              </a:rPr>
              <a:t> </a:t>
            </a:r>
            <a:r>
              <a:rPr lang="ru-RU" sz="1900" b="1" u="none" strike="noStrike" noProof="0" dirty="0" err="1">
                <a:effectLst/>
                <a:latin typeface="+mn-lt"/>
              </a:rPr>
              <a:t>ve</a:t>
            </a:r>
            <a:r>
              <a:rPr lang="ru-RU" sz="1900" b="1" u="none" strike="noStrike" noProof="0" dirty="0">
                <a:effectLst/>
                <a:latin typeface="+mn-lt"/>
              </a:rPr>
              <a:t> </a:t>
            </a:r>
            <a:r>
              <a:rPr lang="ru-RU" sz="1900" b="1" u="none" strike="noStrike" noProof="0" dirty="0" err="1">
                <a:effectLst/>
                <a:latin typeface="+mn-lt"/>
              </a:rPr>
              <a:t>výslovnosti</a:t>
            </a:r>
            <a:r>
              <a:rPr lang="ru-RU" sz="1900" b="1" u="none" strike="noStrike" noProof="0" dirty="0">
                <a:effectLst/>
                <a:latin typeface="+mn-lt"/>
              </a:rPr>
              <a:t> </a:t>
            </a:r>
            <a:r>
              <a:rPr lang="ru-RU" sz="1900" b="1" u="none" strike="noStrike" noProof="0" dirty="0" err="1">
                <a:effectLst/>
                <a:latin typeface="+mn-lt"/>
              </a:rPr>
              <a:t>přízvukem</a:t>
            </a:r>
            <a:r>
              <a:rPr lang="ru-RU" sz="1900" b="1" u="none" strike="noStrike" noProof="0" dirty="0">
                <a:effectLst/>
                <a:latin typeface="+mn-lt"/>
              </a:rPr>
              <a:t>?</a:t>
            </a:r>
            <a:endParaRPr lang="ru-RU" sz="1900" b="0" u="none" strike="noStrike" noProof="0" dirty="0">
              <a:effectLst/>
              <a:latin typeface="+mn-lt"/>
            </a:endParaRPr>
          </a:p>
          <a:p>
            <a:pPr marL="0" marR="0" algn="just">
              <a:spcBef>
                <a:spcPts val="900"/>
              </a:spcBef>
              <a:spcAft>
                <a:spcPts val="1200"/>
              </a:spcAft>
              <a:buNone/>
            </a:pPr>
            <a:r>
              <a:rPr lang="ru-RU" sz="1900" b="0" u="none" strike="noStrike" noProof="0" dirty="0">
                <a:effectLst/>
                <a:latin typeface="+mn-lt"/>
              </a:rPr>
              <a:t>В (степь) - о (степь), на (печь) - о (печь), в (связь) с чем - о (связь), на (Русь) - о (Русь), в (кровь) - о (кровь), в (грязь) - о (грязь), в (даль) - о (даль), в (пыль) - о (пыль), на (ось) - об (ось), в (тень) - о (тень).</a:t>
            </a:r>
          </a:p>
          <a:p>
            <a:pPr marL="0" marR="0" algn="just">
              <a:spcBef>
                <a:spcPts val="900"/>
              </a:spcBef>
              <a:spcAft>
                <a:spcPts val="1200"/>
              </a:spcAft>
              <a:buNone/>
            </a:pPr>
            <a:r>
              <a:rPr lang="ru-RU" sz="1900" b="1" u="none" strike="noStrike" noProof="0" dirty="0">
                <a:effectLst/>
                <a:latin typeface="+mn-lt"/>
              </a:rPr>
              <a:t>45. V </a:t>
            </a:r>
            <a:r>
              <a:rPr lang="ru-RU" sz="1900" b="1" u="none" strike="noStrike" noProof="0" dirty="0" err="1">
                <a:effectLst/>
                <a:latin typeface="+mn-lt"/>
              </a:rPr>
              <a:t>odpovědích</a:t>
            </a:r>
            <a:r>
              <a:rPr lang="ru-RU" sz="1900" b="1" u="none" strike="noStrike" noProof="0" dirty="0">
                <a:effectLst/>
                <a:latin typeface="+mn-lt"/>
              </a:rPr>
              <a:t> </a:t>
            </a:r>
            <a:r>
              <a:rPr lang="ru-RU" sz="1900" b="1" u="none" strike="noStrike" noProof="0" dirty="0" err="1">
                <a:effectLst/>
                <a:latin typeface="+mn-lt"/>
              </a:rPr>
              <a:t>na</a:t>
            </a:r>
            <a:r>
              <a:rPr lang="ru-RU" sz="1900" b="1" u="none" strike="noStrike" noProof="0" dirty="0">
                <a:effectLst/>
                <a:latin typeface="+mn-lt"/>
              </a:rPr>
              <a:t> </a:t>
            </a:r>
            <a:r>
              <a:rPr lang="ru-RU" sz="1900" b="1" u="none" strike="noStrike" noProof="0" dirty="0" err="1">
                <a:effectLst/>
                <a:latin typeface="+mn-lt"/>
              </a:rPr>
              <a:t>otázku</a:t>
            </a:r>
            <a:r>
              <a:rPr lang="ru-RU" sz="1900" b="1" u="none" strike="noStrike" noProof="0" dirty="0">
                <a:effectLst/>
                <a:latin typeface="+mn-lt"/>
              </a:rPr>
              <a:t> </a:t>
            </a:r>
            <a:r>
              <a:rPr lang="ru-RU" sz="1900" b="1" u="none" strike="noStrike" noProof="0" dirty="0" err="1">
                <a:effectLst/>
                <a:latin typeface="+mn-lt"/>
              </a:rPr>
              <a:t>uvádějte</a:t>
            </a:r>
            <a:r>
              <a:rPr lang="ru-RU" sz="1900" b="1" u="none" strike="noStrike" noProof="0" dirty="0">
                <a:effectLst/>
                <a:latin typeface="+mn-lt"/>
              </a:rPr>
              <a:t> </a:t>
            </a:r>
            <a:r>
              <a:rPr lang="ru-RU" sz="1900" b="1" u="none" strike="noStrike" noProof="0" dirty="0" err="1">
                <a:effectLst/>
                <a:latin typeface="+mn-lt"/>
              </a:rPr>
              <a:t>slova</a:t>
            </a:r>
            <a:r>
              <a:rPr lang="ru-RU" sz="1900" b="1" u="none" strike="noStrike" noProof="0" dirty="0">
                <a:effectLst/>
                <a:latin typeface="+mn-lt"/>
              </a:rPr>
              <a:t> дочь, мать v </a:t>
            </a:r>
            <a:r>
              <a:rPr lang="ru-RU" sz="1900" b="1" u="none" strike="noStrike" noProof="0" dirty="0" err="1">
                <a:effectLst/>
                <a:latin typeface="+mn-lt"/>
              </a:rPr>
              <a:t>jednotném</a:t>
            </a:r>
            <a:r>
              <a:rPr lang="ru-RU" sz="1900" b="1" u="none" strike="noStrike" noProof="0" dirty="0">
                <a:effectLst/>
                <a:latin typeface="+mn-lt"/>
              </a:rPr>
              <a:t> i </a:t>
            </a:r>
            <a:r>
              <a:rPr lang="ru-RU" sz="1900" b="1" u="none" strike="noStrike" noProof="0" dirty="0" err="1">
                <a:effectLst/>
                <a:latin typeface="+mn-lt"/>
              </a:rPr>
              <a:t>množném</a:t>
            </a:r>
            <a:r>
              <a:rPr lang="ru-RU" sz="1900" b="1" u="none" strike="noStrike" noProof="0" dirty="0">
                <a:effectLst/>
                <a:latin typeface="+mn-lt"/>
              </a:rPr>
              <a:t> </a:t>
            </a:r>
            <a:r>
              <a:rPr lang="ru-RU" sz="1900" b="1" u="none" strike="noStrike" noProof="0" dirty="0" err="1">
                <a:effectLst/>
                <a:latin typeface="+mn-lt"/>
              </a:rPr>
              <a:t>čísle</a:t>
            </a:r>
            <a:r>
              <a:rPr lang="ru-RU" sz="1900" b="1" u="none" strike="noStrike" noProof="0" dirty="0">
                <a:effectLst/>
                <a:latin typeface="+mn-lt"/>
              </a:rPr>
              <a:t>.</a:t>
            </a:r>
            <a:endParaRPr lang="ru-RU" sz="1900" b="0" u="none" strike="noStrike" noProof="0" dirty="0">
              <a:effectLst/>
              <a:latin typeface="+mn-lt"/>
            </a:endParaRPr>
          </a:p>
          <a:p>
            <a:pPr marL="0" marR="0" algn="just">
              <a:spcBef>
                <a:spcPts val="900"/>
              </a:spcBef>
              <a:spcAft>
                <a:spcPts val="1200"/>
              </a:spcAft>
              <a:buNone/>
            </a:pPr>
            <a:r>
              <a:rPr lang="ru-RU" sz="1900" b="0" u="none" strike="noStrike" noProof="0" dirty="0">
                <a:effectLst/>
                <a:latin typeface="+mn-lt"/>
              </a:rPr>
              <a:t>Кто заботится о домашнем хозяйстве? Без кого вы поехали в отпуск? Кому вы передали подарки? Кого вы встретили на площади? О ком вы говорили со своим другом? С кем вы обсуждали эту проблему?</a:t>
            </a:r>
          </a:p>
          <a:p>
            <a:pPr marL="0" marR="0" algn="just">
              <a:spcBef>
                <a:spcPts val="900"/>
              </a:spcBef>
              <a:spcAft>
                <a:spcPts val="1200"/>
              </a:spcAft>
              <a:buNone/>
            </a:pPr>
            <a:r>
              <a:rPr lang="ru-RU" sz="1900" b="1" u="none" strike="noStrike" noProof="0" dirty="0">
                <a:effectLst/>
                <a:latin typeface="+mn-lt"/>
              </a:rPr>
              <a:t>46. </a:t>
            </a:r>
            <a:r>
              <a:rPr lang="ru-RU" sz="1900" b="1" u="none" strike="noStrike" noProof="0" dirty="0" err="1">
                <a:effectLst/>
                <a:latin typeface="+mn-lt"/>
              </a:rPr>
              <a:t>Utvořte</a:t>
            </a:r>
            <a:r>
              <a:rPr lang="ru-RU" sz="1900" b="1" u="none" strike="noStrike" noProof="0" dirty="0">
                <a:effectLst/>
                <a:latin typeface="+mn-lt"/>
              </a:rPr>
              <a:t> </a:t>
            </a:r>
            <a:r>
              <a:rPr lang="ru-RU" sz="1900" b="1" u="none" strike="noStrike" noProof="0" dirty="0" err="1">
                <a:effectLst/>
                <a:latin typeface="+mn-lt"/>
              </a:rPr>
              <a:t>slovní</a:t>
            </a:r>
            <a:r>
              <a:rPr lang="ru-RU" sz="1900" b="1" u="none" strike="noStrike" noProof="0" dirty="0">
                <a:effectLst/>
                <a:latin typeface="+mn-lt"/>
              </a:rPr>
              <a:t> </a:t>
            </a:r>
            <a:r>
              <a:rPr lang="ru-RU" sz="1900" b="1" u="none" strike="noStrike" noProof="0" dirty="0" err="1">
                <a:effectLst/>
                <a:latin typeface="+mn-lt"/>
              </a:rPr>
              <a:t>spojení</a:t>
            </a:r>
            <a:r>
              <a:rPr lang="ru-RU" sz="1900" b="1" u="none" strike="noStrike" noProof="0" dirty="0">
                <a:effectLst/>
                <a:latin typeface="+mn-lt"/>
              </a:rPr>
              <a:t> </a:t>
            </a:r>
            <a:r>
              <a:rPr lang="ru-RU" sz="1900" b="1" u="none" strike="noStrike" noProof="0" dirty="0" err="1">
                <a:effectLst/>
                <a:latin typeface="+mn-lt"/>
              </a:rPr>
              <a:t>se</a:t>
            </a:r>
            <a:r>
              <a:rPr lang="ru-RU" sz="1900" b="1" u="none" strike="noStrike" noProof="0" dirty="0">
                <a:effectLst/>
                <a:latin typeface="+mn-lt"/>
              </a:rPr>
              <a:t> </a:t>
            </a:r>
            <a:r>
              <a:rPr lang="ru-RU" sz="1900" b="1" u="none" strike="noStrike" noProof="0" dirty="0" err="1">
                <a:effectLst/>
                <a:latin typeface="+mn-lt"/>
              </a:rPr>
              <a:t>slovy</a:t>
            </a:r>
            <a:r>
              <a:rPr lang="ru-RU" sz="1900" b="1" u="none" strike="noStrike" noProof="0" dirty="0">
                <a:effectLst/>
                <a:latin typeface="+mn-lt"/>
              </a:rPr>
              <a:t> несколько, много, мало а </a:t>
            </a:r>
            <a:r>
              <a:rPr lang="ru-RU" sz="1900" b="1" u="none" strike="noStrike" noProof="0" dirty="0" err="1">
                <a:effectLst/>
                <a:latin typeface="+mn-lt"/>
              </a:rPr>
              <a:t>uveďte</a:t>
            </a:r>
            <a:r>
              <a:rPr lang="ru-RU" sz="1900" b="1" u="none" strike="noStrike" noProof="0" dirty="0">
                <a:effectLst/>
                <a:latin typeface="+mn-lt"/>
              </a:rPr>
              <a:t>, u </a:t>
            </a:r>
            <a:r>
              <a:rPr lang="ru-RU" sz="1900" b="1" u="none" strike="noStrike" noProof="0" dirty="0" err="1">
                <a:effectLst/>
                <a:latin typeface="+mn-lt"/>
              </a:rPr>
              <a:t>kterých</a:t>
            </a:r>
            <a:r>
              <a:rPr lang="ru-RU" sz="1900" b="1" u="none" strike="noStrike" noProof="0" dirty="0">
                <a:effectLst/>
                <a:latin typeface="+mn-lt"/>
              </a:rPr>
              <a:t> </a:t>
            </a:r>
            <a:r>
              <a:rPr lang="ru-RU" sz="1900" b="1" u="none" strike="noStrike" noProof="0" dirty="0" err="1">
                <a:effectLst/>
                <a:latin typeface="+mn-lt"/>
              </a:rPr>
              <a:t>slov</a:t>
            </a:r>
            <a:r>
              <a:rPr lang="ru-RU" sz="1900" b="1" u="none" strike="noStrike" noProof="0" dirty="0">
                <a:effectLst/>
                <a:latin typeface="+mn-lt"/>
              </a:rPr>
              <a:t> </a:t>
            </a:r>
            <a:r>
              <a:rPr lang="ru-RU" sz="1900" b="1" u="none" strike="noStrike" noProof="0" dirty="0" err="1">
                <a:effectLst/>
                <a:latin typeface="+mn-lt"/>
              </a:rPr>
              <a:t>bude</a:t>
            </a:r>
            <a:r>
              <a:rPr lang="ru-RU" sz="1900" b="1" u="none" strike="noStrike" noProof="0" dirty="0">
                <a:effectLst/>
                <a:latin typeface="+mn-lt"/>
              </a:rPr>
              <a:t> a u </a:t>
            </a:r>
            <a:r>
              <a:rPr lang="ru-RU" sz="1900" b="1" u="none" strike="noStrike" noProof="0" dirty="0" err="1">
                <a:effectLst/>
                <a:latin typeface="+mn-lt"/>
              </a:rPr>
              <a:t>kterých</a:t>
            </a:r>
            <a:r>
              <a:rPr lang="ru-RU" sz="1900" b="1" u="none" strike="noStrike" noProof="0" dirty="0">
                <a:effectLst/>
                <a:latin typeface="+mn-lt"/>
              </a:rPr>
              <a:t> </a:t>
            </a:r>
            <a:r>
              <a:rPr lang="ru-RU" sz="1900" b="1" u="none" strike="noStrike" noProof="0" dirty="0" err="1">
                <a:effectLst/>
                <a:latin typeface="+mn-lt"/>
              </a:rPr>
              <a:t>nebude</a:t>
            </a:r>
            <a:r>
              <a:rPr lang="ru-RU" sz="1900" b="1" u="none" strike="noStrike" noProof="0" dirty="0">
                <a:effectLst/>
                <a:latin typeface="+mn-lt"/>
              </a:rPr>
              <a:t> </a:t>
            </a:r>
            <a:r>
              <a:rPr lang="ru-RU" sz="1900" b="1" u="none" strike="noStrike" noProof="0" dirty="0" err="1">
                <a:effectLst/>
                <a:latin typeface="+mn-lt"/>
              </a:rPr>
              <a:t>na</a:t>
            </a:r>
            <a:r>
              <a:rPr lang="ru-RU" sz="1900" b="1" u="none" strike="noStrike" noProof="0" dirty="0">
                <a:effectLst/>
                <a:latin typeface="+mn-lt"/>
              </a:rPr>
              <a:t> </a:t>
            </a:r>
            <a:r>
              <a:rPr lang="ru-RU" sz="1900" b="1" u="none" strike="noStrike" noProof="0" dirty="0" err="1">
                <a:effectLst/>
                <a:latin typeface="+mn-lt"/>
              </a:rPr>
              <a:t>konci</a:t>
            </a:r>
            <a:r>
              <a:rPr lang="ru-RU" sz="1900" b="1" u="none" strike="noStrike" noProof="0" dirty="0">
                <a:effectLst/>
                <a:latin typeface="+mn-lt"/>
              </a:rPr>
              <a:t> ь.</a:t>
            </a:r>
            <a:endParaRPr lang="ru-RU" sz="1900" b="0" u="none" strike="noStrike" noProof="0" dirty="0">
              <a:effectLst/>
              <a:latin typeface="+mn-lt"/>
            </a:endParaRPr>
          </a:p>
          <a:p>
            <a:pPr marL="0" marR="0" algn="just">
              <a:spcBef>
                <a:spcPts val="900"/>
              </a:spcBef>
              <a:spcAft>
                <a:spcPts val="1200"/>
              </a:spcAft>
              <a:buNone/>
            </a:pPr>
            <a:r>
              <a:rPr lang="ru-RU" sz="1900" b="0" u="none" strike="noStrike" noProof="0" dirty="0">
                <a:effectLst/>
                <a:latin typeface="+mn-lt"/>
              </a:rPr>
              <a:t>Неделя, башня, спальня, буря, черешня, кухня, потеря, песня, деревня, колокольня, умывальня, няня, вишня, басня, баня.</a:t>
            </a:r>
            <a:endParaRPr lang="ru-RU" sz="1900" b="0" u="none" strike="noStrike" noProof="0" dirty="0">
              <a:effectLst/>
              <a:latin typeface="Google Sans"/>
            </a:endParaRPr>
          </a:p>
        </p:txBody>
      </p:sp>
    </p:spTree>
    <p:extLst>
      <p:ext uri="{BB962C8B-B14F-4D97-AF65-F5344CB8AC3E}">
        <p14:creationId xmlns:p14="http://schemas.microsoft.com/office/powerpoint/2010/main" val="372258199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2182EA5A-52A4-CED7-5A0E-E6CD3BB81020}"/>
              </a:ext>
            </a:extLst>
          </p:cNvPr>
          <p:cNvSpPr txBox="1"/>
          <p:nvPr/>
        </p:nvSpPr>
        <p:spPr>
          <a:xfrm>
            <a:off x="4649585" y="2144683"/>
            <a:ext cx="2892829" cy="646331"/>
          </a:xfrm>
          <a:prstGeom prst="rect">
            <a:avLst/>
          </a:prstGeom>
          <a:noFill/>
        </p:spPr>
        <p:txBody>
          <a:bodyPr wrap="square" rtlCol="0">
            <a:spAutoFit/>
          </a:bodyPr>
          <a:lstStyle/>
          <a:p>
            <a:r>
              <a:rPr lang="ru-RU" sz="3600" b="1" dirty="0">
                <a:solidFill>
                  <a:srgbClr val="FF0000"/>
                </a:solidFill>
              </a:rPr>
              <a:t>ПОВТОРЕНИЕ</a:t>
            </a:r>
            <a:endParaRPr lang="cs-CZ" sz="3600" b="1" dirty="0">
              <a:solidFill>
                <a:srgbClr val="FF0000"/>
              </a:solidFill>
            </a:endParaRPr>
          </a:p>
        </p:txBody>
      </p:sp>
    </p:spTree>
    <p:extLst>
      <p:ext uri="{BB962C8B-B14F-4D97-AF65-F5344CB8AC3E}">
        <p14:creationId xmlns:p14="http://schemas.microsoft.com/office/powerpoint/2010/main" val="181272474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ovéPole 68">
            <a:extLst>
              <a:ext uri="{FF2B5EF4-FFF2-40B4-BE49-F238E27FC236}">
                <a16:creationId xmlns:a16="http://schemas.microsoft.com/office/drawing/2014/main" id="{9EC44137-A9DE-AC2F-8BA2-82BDBA1330E6}"/>
              </a:ext>
            </a:extLst>
          </p:cNvPr>
          <p:cNvSpPr txBox="1"/>
          <p:nvPr/>
        </p:nvSpPr>
        <p:spPr>
          <a:xfrm>
            <a:off x="861753" y="934316"/>
            <a:ext cx="10468494" cy="4616648"/>
          </a:xfrm>
          <a:prstGeom prst="rect">
            <a:avLst/>
          </a:prstGeom>
          <a:noFill/>
        </p:spPr>
        <p:txBody>
          <a:bodyPr wrap="square">
            <a:spAutoFit/>
          </a:bodyPr>
          <a:lstStyle/>
          <a:p>
            <a:pPr algn="just"/>
            <a:r>
              <a:rPr lang="ru-RU" sz="2100" noProof="0"/>
              <a:t>1. </a:t>
            </a:r>
            <a:r>
              <a:rPr lang="ru-RU" sz="2100" noProof="0" dirty="0"/>
              <a:t>Её отец работает (</a:t>
            </a:r>
            <a:r>
              <a:rPr lang="ru-RU" sz="2100" b="1" u="none" strike="noStrike" noProof="0" dirty="0">
                <a:effectLst/>
                <a:latin typeface="+mn-lt"/>
              </a:rPr>
              <a:t>менеджер</a:t>
            </a:r>
            <a:r>
              <a:rPr lang="ru-RU" sz="2100" noProof="0" dirty="0"/>
              <a:t>) крупной компании, а брат – (</a:t>
            </a:r>
            <a:r>
              <a:rPr lang="ru-RU" sz="2100" b="1" u="none" strike="noStrike" noProof="0" dirty="0">
                <a:effectLst/>
                <a:latin typeface="+mn-lt"/>
              </a:rPr>
              <a:t>пресс-секретарь</a:t>
            </a:r>
            <a:r>
              <a:rPr lang="ru-RU" sz="2100" noProof="0" dirty="0"/>
              <a:t>) Министерства финансов. 2. Мы восторгались старинной (</a:t>
            </a:r>
            <a:r>
              <a:rPr lang="ru-RU" sz="2100" b="1" u="none" strike="noStrike" noProof="0" dirty="0">
                <a:effectLst/>
                <a:latin typeface="+mn-lt"/>
              </a:rPr>
              <a:t>ратуша</a:t>
            </a:r>
            <a:r>
              <a:rPr lang="ru-RU" sz="2100" noProof="0" dirty="0"/>
              <a:t>), (</a:t>
            </a:r>
            <a:r>
              <a:rPr lang="ru-RU" sz="2100" b="1" u="none" strike="noStrike" noProof="0" dirty="0">
                <a:effectLst/>
                <a:latin typeface="+mn-lt"/>
              </a:rPr>
              <a:t>дворец</a:t>
            </a:r>
            <a:r>
              <a:rPr lang="ru-RU" sz="2100" noProof="0" dirty="0"/>
              <a:t>) на главной площади, (</a:t>
            </a:r>
            <a:r>
              <a:rPr lang="ru-RU" sz="2100" b="1" u="none" strike="noStrike" noProof="0" dirty="0">
                <a:effectLst/>
                <a:latin typeface="+mn-lt"/>
              </a:rPr>
              <a:t>гостиница</a:t>
            </a:r>
            <a:r>
              <a:rPr lang="ru-RU" sz="2100" noProof="0" dirty="0"/>
              <a:t>), в которой мы остановились. 3. Несколько лет тому назад он был (</a:t>
            </a:r>
            <a:r>
              <a:rPr lang="ru-RU" sz="2100" b="1" u="none" strike="noStrike" noProof="0" dirty="0">
                <a:effectLst/>
                <a:latin typeface="+mn-lt"/>
              </a:rPr>
              <a:t>продавец</a:t>
            </a:r>
            <a:r>
              <a:rPr lang="ru-RU" sz="2100" noProof="0" dirty="0"/>
              <a:t>) автокосметики, а сейчас стал (</a:t>
            </a:r>
            <a:r>
              <a:rPr lang="ru-RU" sz="2100" b="1" u="none" strike="noStrike" noProof="0" dirty="0">
                <a:effectLst/>
                <a:latin typeface="+mn-lt"/>
              </a:rPr>
              <a:t>владелец</a:t>
            </a:r>
            <a:r>
              <a:rPr lang="ru-RU" sz="2100" noProof="0" dirty="0"/>
              <a:t>) автопроката. 4. В концерте приняли участие несколько известных (</a:t>
            </a:r>
            <a:r>
              <a:rPr lang="ru-RU" sz="2100" b="1" u="none" strike="noStrike" noProof="0" dirty="0">
                <a:effectLst/>
                <a:latin typeface="+mn-lt"/>
              </a:rPr>
              <a:t>певцы</a:t>
            </a:r>
            <a:r>
              <a:rPr lang="ru-RU" sz="2100" noProof="0" dirty="0"/>
              <a:t>, </a:t>
            </a:r>
            <a:r>
              <a:rPr lang="ru-RU" sz="2100" b="1" u="none" strike="noStrike" noProof="0" dirty="0">
                <a:effectLst/>
                <a:latin typeface="+mn-lt"/>
              </a:rPr>
              <a:t>певицы</a:t>
            </a:r>
            <a:r>
              <a:rPr lang="ru-RU" sz="2100" noProof="0" dirty="0"/>
              <a:t>, </a:t>
            </a:r>
            <a:r>
              <a:rPr lang="ru-RU" sz="2100" b="1" u="none" strike="noStrike" noProof="0" dirty="0">
                <a:effectLst/>
                <a:latin typeface="+mn-lt"/>
              </a:rPr>
              <a:t>скрипачи</a:t>
            </a:r>
            <a:r>
              <a:rPr lang="ru-RU" sz="2100" noProof="0" dirty="0"/>
              <a:t> и </a:t>
            </a:r>
            <a:r>
              <a:rPr lang="ru-RU" sz="2100" b="1" u="none" strike="noStrike" noProof="0" dirty="0">
                <a:effectLst/>
                <a:latin typeface="+mn-lt"/>
              </a:rPr>
              <a:t>танцовщицы</a:t>
            </a:r>
            <a:r>
              <a:rPr lang="ru-RU" sz="2100" noProof="0" dirty="0"/>
              <a:t>). 5. В нашем районе много новых (</a:t>
            </a:r>
            <a:r>
              <a:rPr lang="ru-RU" sz="2100" b="1" u="none" strike="noStrike" noProof="0" dirty="0">
                <a:effectLst/>
                <a:latin typeface="+mn-lt"/>
              </a:rPr>
              <a:t>коттеджи</a:t>
            </a:r>
            <a:r>
              <a:rPr lang="ru-RU" sz="2100" noProof="0" dirty="0"/>
              <a:t>) и (</a:t>
            </a:r>
            <a:r>
              <a:rPr lang="ru-RU" sz="2100" b="1" u="none" strike="noStrike" noProof="0" dirty="0">
                <a:effectLst/>
                <a:latin typeface="+mn-lt"/>
              </a:rPr>
              <a:t>виллы</a:t>
            </a:r>
            <a:r>
              <a:rPr lang="ru-RU" sz="2100" noProof="0" dirty="0"/>
              <a:t>). 6. Я познакомился с одним опытным (</a:t>
            </a:r>
            <a:r>
              <a:rPr lang="ru-RU" sz="2100" b="1" u="none" strike="noStrike" noProof="0" dirty="0">
                <a:effectLst/>
                <a:latin typeface="+mn-lt"/>
              </a:rPr>
              <a:t>сёрфингист</a:t>
            </a:r>
            <a:r>
              <a:rPr lang="ru-RU" sz="2100" noProof="0" dirty="0"/>
              <a:t>), и мы вместе ходили кататься на (</a:t>
            </a:r>
            <a:r>
              <a:rPr lang="ru-RU" sz="2100" b="1" u="none" strike="noStrike" noProof="0" dirty="0">
                <a:effectLst/>
                <a:latin typeface="+mn-lt"/>
              </a:rPr>
              <a:t>сёрфер</a:t>
            </a:r>
            <a:r>
              <a:rPr lang="ru-RU" sz="2100" noProof="0" dirty="0"/>
              <a:t>). 7. Этот город известен старинной (</a:t>
            </a:r>
            <a:r>
              <a:rPr lang="ru-RU" sz="2100" b="1" u="none" strike="noStrike" noProof="0" dirty="0">
                <a:effectLst/>
                <a:latin typeface="+mn-lt"/>
              </a:rPr>
              <a:t>крепость</a:t>
            </a:r>
            <a:r>
              <a:rPr lang="ru-RU" sz="2100" noProof="0" dirty="0"/>
              <a:t>) и современной (</a:t>
            </a:r>
            <a:r>
              <a:rPr lang="ru-RU" sz="2100" b="1" u="none" strike="noStrike" noProof="0" dirty="0">
                <a:effectLst/>
                <a:latin typeface="+mn-lt"/>
              </a:rPr>
              <a:t>больница</a:t>
            </a:r>
            <a:r>
              <a:rPr lang="ru-RU" sz="2100" noProof="0" dirty="0"/>
              <a:t>). 8. В писчебумажном магазине я купил несколько (</a:t>
            </a:r>
            <a:r>
              <a:rPr lang="ru-RU" sz="2100" b="1" u="none" strike="noStrike" noProof="0" dirty="0">
                <a:effectLst/>
                <a:latin typeface="+mn-lt"/>
              </a:rPr>
              <a:t>карандаши</a:t>
            </a:r>
            <a:r>
              <a:rPr lang="ru-RU" sz="2100" noProof="0" dirty="0"/>
              <a:t>, </a:t>
            </a:r>
            <a:r>
              <a:rPr lang="ru-RU" sz="2100" b="1" u="none" strike="noStrike" noProof="0" dirty="0">
                <a:effectLst/>
                <a:latin typeface="+mn-lt"/>
              </a:rPr>
              <a:t>фломастеры</a:t>
            </a:r>
            <a:r>
              <a:rPr lang="ru-RU" sz="2100" noProof="0" dirty="0"/>
              <a:t>, </a:t>
            </a:r>
            <a:r>
              <a:rPr lang="ru-RU" sz="2100" b="1" u="none" strike="noStrike" noProof="0" dirty="0">
                <a:effectLst/>
                <a:latin typeface="+mn-lt"/>
              </a:rPr>
              <a:t>ручки</a:t>
            </a:r>
            <a:r>
              <a:rPr lang="ru-RU" sz="2100" noProof="0" dirty="0"/>
              <a:t>, </a:t>
            </a:r>
            <a:r>
              <a:rPr lang="ru-RU" sz="2100" b="1" u="none" strike="noStrike" noProof="0" dirty="0">
                <a:effectLst/>
                <a:latin typeface="+mn-lt"/>
              </a:rPr>
              <a:t>стержни</a:t>
            </a:r>
            <a:r>
              <a:rPr lang="ru-RU" sz="2100" noProof="0" dirty="0"/>
              <a:t>, </a:t>
            </a:r>
            <a:r>
              <a:rPr lang="ru-RU" sz="2100" b="1" u="none" strike="noStrike" noProof="0" dirty="0">
                <a:effectLst/>
                <a:latin typeface="+mn-lt"/>
              </a:rPr>
              <a:t>линейки</a:t>
            </a:r>
            <a:r>
              <a:rPr lang="ru-RU" sz="2100" noProof="0" dirty="0"/>
              <a:t>, </a:t>
            </a:r>
            <a:r>
              <a:rPr lang="ru-RU" sz="2100" b="1" u="none" strike="noStrike" noProof="0" dirty="0">
                <a:effectLst/>
                <a:latin typeface="+mn-lt"/>
              </a:rPr>
              <a:t>тетради</a:t>
            </a:r>
            <a:r>
              <a:rPr lang="ru-RU" sz="2100" noProof="0" dirty="0"/>
              <a:t>). 9. Мне очень понравились фотографии (</a:t>
            </a:r>
            <a:r>
              <a:rPr lang="ru-RU" sz="2100" b="1" u="none" strike="noStrike" noProof="0" dirty="0">
                <a:effectLst/>
                <a:latin typeface="+mn-lt"/>
              </a:rPr>
              <a:t>дворцы</a:t>
            </a:r>
            <a:r>
              <a:rPr lang="ru-RU" sz="2100" noProof="0" dirty="0"/>
              <a:t>, </a:t>
            </a:r>
            <a:r>
              <a:rPr lang="ru-RU" sz="2100" b="1" u="none" strike="noStrike" noProof="0" dirty="0">
                <a:effectLst/>
                <a:latin typeface="+mn-lt"/>
              </a:rPr>
              <a:t>музеи</a:t>
            </a:r>
            <a:r>
              <a:rPr lang="ru-RU" sz="2100" noProof="0" dirty="0"/>
              <a:t>, </a:t>
            </a:r>
            <a:r>
              <a:rPr lang="ru-RU" sz="2100" b="1" u="none" strike="noStrike" noProof="0" dirty="0">
                <a:effectLst/>
                <a:latin typeface="+mn-lt"/>
              </a:rPr>
              <a:t>пляжи</a:t>
            </a:r>
            <a:r>
              <a:rPr lang="ru-RU" sz="2100" noProof="0" dirty="0"/>
              <a:t>, </a:t>
            </a:r>
            <a:r>
              <a:rPr lang="ru-RU" sz="2100" b="1" u="none" strike="noStrike" noProof="0" dirty="0">
                <a:effectLst/>
                <a:latin typeface="+mn-lt"/>
              </a:rPr>
              <a:t>гостиницы</a:t>
            </a:r>
            <a:r>
              <a:rPr lang="ru-RU" sz="2100" noProof="0" dirty="0"/>
              <a:t>). 10. Наш домик с красной (</a:t>
            </a:r>
            <a:r>
              <a:rPr lang="ru-RU" sz="2100" b="1" u="none" strike="noStrike" noProof="0" dirty="0">
                <a:effectLst/>
                <a:latin typeface="+mn-lt"/>
              </a:rPr>
              <a:t>крыша</a:t>
            </a:r>
            <a:r>
              <a:rPr lang="ru-RU" sz="2100" noProof="0" dirty="0"/>
              <a:t>) отличается от соседних (</a:t>
            </a:r>
            <a:r>
              <a:rPr lang="ru-RU" sz="2100" b="1" u="none" strike="noStrike" noProof="0" dirty="0">
                <a:effectLst/>
                <a:latin typeface="+mn-lt"/>
              </a:rPr>
              <a:t>дачи</a:t>
            </a:r>
            <a:r>
              <a:rPr lang="ru-RU" sz="2100" noProof="0" dirty="0"/>
              <a:t>). 11. Я познакомился с её (</a:t>
            </a:r>
            <a:r>
              <a:rPr lang="ru-RU" sz="2100" b="1" u="none" strike="noStrike" noProof="0" dirty="0">
                <a:effectLst/>
                <a:latin typeface="+mn-lt"/>
              </a:rPr>
              <a:t>муж</a:t>
            </a:r>
            <a:r>
              <a:rPr lang="ru-RU" sz="2100" noProof="0" dirty="0"/>
              <a:t>, </a:t>
            </a:r>
            <a:r>
              <a:rPr lang="ru-RU" sz="2100" b="1" u="none" strike="noStrike" noProof="0" dirty="0">
                <a:effectLst/>
                <a:latin typeface="+mn-lt"/>
              </a:rPr>
              <a:t>отец</a:t>
            </a:r>
            <a:r>
              <a:rPr lang="ru-RU" sz="2100" noProof="0" dirty="0"/>
              <a:t>, </a:t>
            </a:r>
            <a:r>
              <a:rPr lang="ru-RU" sz="2100" b="1" u="none" strike="noStrike" noProof="0" dirty="0">
                <a:effectLst/>
                <a:latin typeface="+mn-lt"/>
              </a:rPr>
              <a:t>тётя</a:t>
            </a:r>
            <a:r>
              <a:rPr lang="ru-RU" sz="2100" noProof="0" dirty="0"/>
              <a:t>, </a:t>
            </a:r>
            <a:r>
              <a:rPr lang="ru-RU" sz="2100" b="1" u="none" strike="noStrike" noProof="0" dirty="0">
                <a:effectLst/>
                <a:latin typeface="+mn-lt"/>
              </a:rPr>
              <a:t>учительница</a:t>
            </a:r>
            <a:r>
              <a:rPr lang="ru-RU" sz="2100" noProof="0" dirty="0"/>
              <a:t>). 12. Моя тётя боится (</a:t>
            </a:r>
            <a:r>
              <a:rPr lang="ru-RU" sz="2100" b="1" u="none" strike="noStrike" noProof="0" dirty="0">
                <a:effectLst/>
                <a:latin typeface="+mn-lt"/>
              </a:rPr>
              <a:t>мыши</a:t>
            </a:r>
            <a:r>
              <a:rPr lang="ru-RU" sz="2100" noProof="0" dirty="0"/>
              <a:t>, </a:t>
            </a:r>
            <a:r>
              <a:rPr lang="ru-RU" sz="2100" b="1" u="none" strike="noStrike" noProof="0" dirty="0">
                <a:effectLst/>
                <a:latin typeface="+mn-lt"/>
              </a:rPr>
              <a:t>ужи</a:t>
            </a:r>
            <a:r>
              <a:rPr lang="ru-RU" sz="2100" noProof="0" dirty="0"/>
              <a:t>, </a:t>
            </a:r>
            <a:r>
              <a:rPr lang="ru-RU" sz="2100" b="1" u="none" strike="noStrike" noProof="0" dirty="0">
                <a:effectLst/>
                <a:latin typeface="+mn-lt"/>
              </a:rPr>
              <a:t>клещи</a:t>
            </a:r>
            <a:r>
              <a:rPr lang="ru-RU" sz="2100" noProof="0" dirty="0"/>
              <a:t>, </a:t>
            </a:r>
            <a:r>
              <a:rPr lang="ru-RU" sz="2100" b="1" u="none" strike="noStrike" noProof="0" dirty="0">
                <a:effectLst/>
                <a:latin typeface="+mn-lt"/>
              </a:rPr>
              <a:t>осы</a:t>
            </a:r>
            <a:r>
              <a:rPr lang="ru-RU" sz="2100" noProof="0" dirty="0"/>
              <a:t>, </a:t>
            </a:r>
            <a:r>
              <a:rPr lang="ru-RU" sz="2100" b="1" u="none" strike="noStrike" noProof="0" dirty="0">
                <a:effectLst/>
                <a:latin typeface="+mn-lt"/>
              </a:rPr>
              <a:t>пауки</a:t>
            </a:r>
            <a:r>
              <a:rPr lang="ru-RU" sz="2100" noProof="0" dirty="0"/>
              <a:t>). 13. Весной было много (</a:t>
            </a:r>
            <a:r>
              <a:rPr lang="ru-RU" sz="2100" b="1" u="none" strike="noStrike" noProof="0" dirty="0">
                <a:effectLst/>
                <a:latin typeface="+mn-lt"/>
              </a:rPr>
              <a:t>ландыши</a:t>
            </a:r>
            <a:r>
              <a:rPr lang="ru-RU" sz="2100" noProof="0" dirty="0"/>
              <a:t>, </a:t>
            </a:r>
            <a:r>
              <a:rPr lang="ru-RU" sz="2100" b="1" u="none" strike="noStrike" noProof="0" dirty="0">
                <a:effectLst/>
                <a:latin typeface="+mn-lt"/>
              </a:rPr>
              <a:t>тюльпаны</a:t>
            </a:r>
            <a:r>
              <a:rPr lang="ru-RU" sz="2100" noProof="0" dirty="0"/>
              <a:t>, </a:t>
            </a:r>
            <a:r>
              <a:rPr lang="ru-RU" sz="2100" b="1" u="none" strike="noStrike" noProof="0" dirty="0">
                <a:effectLst/>
                <a:latin typeface="+mn-lt"/>
              </a:rPr>
              <a:t>нарциссы</a:t>
            </a:r>
            <a:r>
              <a:rPr lang="ru-RU" sz="2100" noProof="0" dirty="0"/>
              <a:t>). 14. Во второй половине дня пошёл дождь, а мы вышли без (</a:t>
            </a:r>
            <a:r>
              <a:rPr lang="ru-RU" sz="2100" b="1" u="none" strike="noStrike" noProof="0" dirty="0">
                <a:effectLst/>
                <a:latin typeface="+mn-lt"/>
              </a:rPr>
              <a:t>плащи</a:t>
            </a:r>
            <a:r>
              <a:rPr lang="ru-RU" sz="2100" noProof="0" dirty="0"/>
              <a:t>) и без (</a:t>
            </a:r>
            <a:r>
              <a:rPr lang="ru-RU" sz="2100" b="1" u="none" strike="noStrike" noProof="0" dirty="0">
                <a:effectLst/>
                <a:latin typeface="+mn-lt"/>
              </a:rPr>
              <a:t>зонтики</a:t>
            </a:r>
            <a:r>
              <a:rPr lang="ru-RU" sz="2100" noProof="0" dirty="0"/>
              <a:t>).</a:t>
            </a:r>
          </a:p>
        </p:txBody>
      </p:sp>
    </p:spTree>
    <p:extLst>
      <p:ext uri="{BB962C8B-B14F-4D97-AF65-F5344CB8AC3E}">
        <p14:creationId xmlns:p14="http://schemas.microsoft.com/office/powerpoint/2010/main" val="32439398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F0D39DB-286D-2154-8FB6-0F1931BEE535}"/>
              </a:ext>
            </a:extLst>
          </p:cNvPr>
          <p:cNvSpPr txBox="1"/>
          <p:nvPr/>
        </p:nvSpPr>
        <p:spPr>
          <a:xfrm>
            <a:off x="620683" y="959093"/>
            <a:ext cx="10834254" cy="4939814"/>
          </a:xfrm>
          <a:prstGeom prst="rect">
            <a:avLst/>
          </a:prstGeom>
          <a:noFill/>
        </p:spPr>
        <p:txBody>
          <a:bodyPr wrap="square">
            <a:spAutoFit/>
          </a:bodyPr>
          <a:lstStyle/>
          <a:p>
            <a:pPr marL="342900" marR="0" lvl="0" indent="-342900" algn="just">
              <a:spcBef>
                <a:spcPts val="900"/>
              </a:spcBef>
              <a:spcAft>
                <a:spcPts val="900"/>
              </a:spcAft>
              <a:buFont typeface="+mj-lt"/>
              <a:buAutoNum type="arabicPeriod" startAt="15"/>
            </a:pPr>
            <a:r>
              <a:rPr lang="ru-RU" sz="2100" b="0" u="none" strike="noStrike" noProof="0">
                <a:effectLst/>
                <a:latin typeface="+mn-lt"/>
              </a:rPr>
              <a:t>Дедушка получает много (</a:t>
            </a:r>
            <a:r>
              <a:rPr lang="ru-RU" sz="2100" b="1" u="none" strike="noStrike" noProof="0">
                <a:effectLst/>
                <a:latin typeface="+mn-lt"/>
              </a:rPr>
              <a:t>письма</a:t>
            </a:r>
            <a:r>
              <a:rPr lang="ru-RU" sz="2100" b="0" u="none" strike="noStrike" noProof="0">
                <a:effectLst/>
                <a:latin typeface="+mn-lt"/>
              </a:rPr>
              <a:t>) и (</a:t>
            </a:r>
            <a:r>
              <a:rPr lang="ru-RU" sz="2100" b="1" u="none" strike="noStrike" noProof="0">
                <a:effectLst/>
                <a:latin typeface="+mn-lt"/>
              </a:rPr>
              <a:t>открытки</a:t>
            </a:r>
            <a:r>
              <a:rPr lang="ru-RU" sz="2100" b="0" u="none" strike="noStrike" noProof="0">
                <a:effectLst/>
                <a:latin typeface="+mn-lt"/>
              </a:rPr>
              <a:t>), а внук – много (</a:t>
            </a:r>
            <a:r>
              <a:rPr lang="ru-RU" sz="2100" b="1" u="none" strike="noStrike" noProof="0">
                <a:effectLst/>
                <a:latin typeface="+mn-lt"/>
              </a:rPr>
              <a:t>SMS-сообщения</a:t>
            </a:r>
            <a:r>
              <a:rPr lang="ru-RU" sz="2100" b="0" u="none" strike="noStrike" noProof="0">
                <a:effectLst/>
                <a:latin typeface="+mn-lt"/>
              </a:rPr>
              <a:t>). </a:t>
            </a:r>
            <a:r>
              <a:rPr lang="ru-RU" sz="2100" b="0" u="none" strike="noStrike" noProof="0" dirty="0">
                <a:effectLst/>
                <a:latin typeface="+mn-lt"/>
              </a:rPr>
              <a:t>16. Нина принесла шесть (</a:t>
            </a:r>
            <a:r>
              <a:rPr lang="ru-RU" sz="2100" b="1" u="none" strike="noStrike" noProof="0" dirty="0">
                <a:effectLst/>
                <a:latin typeface="+mn-lt"/>
              </a:rPr>
              <a:t>чашки</a:t>
            </a:r>
            <a:r>
              <a:rPr lang="ru-RU" sz="2100" b="0" u="none" strike="noStrike" noProof="0" dirty="0">
                <a:effectLst/>
                <a:latin typeface="+mn-lt"/>
              </a:rPr>
              <a:t>) с (</a:t>
            </a:r>
            <a:r>
              <a:rPr lang="ru-RU" sz="2100" b="1" u="none" strike="noStrike" noProof="0" dirty="0">
                <a:effectLst/>
                <a:latin typeface="+mn-lt"/>
              </a:rPr>
              <a:t>блюдца</a:t>
            </a:r>
            <a:r>
              <a:rPr lang="ru-RU" sz="2100" b="0" u="none" strike="noStrike" noProof="0" dirty="0">
                <a:effectLst/>
                <a:latin typeface="+mn-lt"/>
              </a:rPr>
              <a:t>) и шесть десертных (</a:t>
            </a:r>
            <a:r>
              <a:rPr lang="ru-RU" sz="2100" b="1" u="none" strike="noStrike" noProof="0" dirty="0">
                <a:effectLst/>
                <a:latin typeface="+mn-lt"/>
              </a:rPr>
              <a:t>тарелочки</a:t>
            </a:r>
            <a:r>
              <a:rPr lang="ru-RU" sz="2100" b="0" u="none" strike="noStrike" noProof="0" dirty="0">
                <a:effectLst/>
                <a:latin typeface="+mn-lt"/>
              </a:rPr>
              <a:t>). 17. В нашем (</a:t>
            </a:r>
            <a:r>
              <a:rPr lang="ru-RU" sz="2100" b="1" u="none" strike="noStrike" noProof="0" dirty="0">
                <a:effectLst/>
                <a:latin typeface="+mn-lt"/>
              </a:rPr>
              <a:t>дом</a:t>
            </a:r>
            <a:r>
              <a:rPr lang="ru-RU" sz="2100" b="0" u="none" strike="noStrike" noProof="0" dirty="0">
                <a:effectLst/>
                <a:latin typeface="+mn-lt"/>
              </a:rPr>
              <a:t>) несколько пластиковых (</a:t>
            </a:r>
            <a:r>
              <a:rPr lang="ru-RU" sz="2100" b="1" u="none" strike="noStrike" noProof="0" dirty="0">
                <a:effectLst/>
                <a:latin typeface="+mn-lt"/>
              </a:rPr>
              <a:t>окна</a:t>
            </a:r>
            <a:r>
              <a:rPr lang="ru-RU" sz="2100" b="0" u="none" strike="noStrike" noProof="0" dirty="0">
                <a:effectLst/>
                <a:latin typeface="+mn-lt"/>
              </a:rPr>
              <a:t>). 18. Мама постирала несколько (</a:t>
            </a:r>
            <a:r>
              <a:rPr lang="ru-RU" sz="2100" b="1" u="none" strike="noStrike" noProof="0" dirty="0">
                <a:effectLst/>
                <a:latin typeface="+mn-lt"/>
              </a:rPr>
              <a:t>блузки</a:t>
            </a:r>
            <a:r>
              <a:rPr lang="ru-RU" sz="2100" b="0" u="none" strike="noStrike" noProof="0" dirty="0">
                <a:effectLst/>
                <a:latin typeface="+mn-lt"/>
              </a:rPr>
              <a:t>, </a:t>
            </a:r>
            <a:r>
              <a:rPr lang="ru-RU" sz="2100" b="1" u="none" strike="noStrike" noProof="0" dirty="0">
                <a:effectLst/>
                <a:latin typeface="+mn-lt"/>
              </a:rPr>
              <a:t>кофточки</a:t>
            </a:r>
            <a:r>
              <a:rPr lang="ru-RU" sz="2100" b="0" u="none" strike="noStrike" noProof="0" dirty="0">
                <a:effectLst/>
                <a:latin typeface="+mn-lt"/>
              </a:rPr>
              <a:t>, </a:t>
            </a:r>
            <a:r>
              <a:rPr lang="ru-RU" sz="2100" b="1" u="none" strike="noStrike" noProof="0" dirty="0">
                <a:effectLst/>
                <a:latin typeface="+mn-lt"/>
              </a:rPr>
              <a:t>сорочки</a:t>
            </a:r>
            <a:r>
              <a:rPr lang="ru-RU" sz="2100" b="0" u="none" strike="noStrike" noProof="0" dirty="0">
                <a:effectLst/>
                <a:latin typeface="+mn-lt"/>
              </a:rPr>
              <a:t>, </a:t>
            </a:r>
            <a:r>
              <a:rPr lang="ru-RU" sz="2100" b="1" u="none" strike="noStrike" noProof="0" dirty="0">
                <a:effectLst/>
                <a:latin typeface="+mn-lt"/>
              </a:rPr>
              <a:t>рубашка</a:t>
            </a:r>
            <a:r>
              <a:rPr lang="ru-RU" sz="2100" b="0" u="none" strike="noStrike" noProof="0" dirty="0">
                <a:effectLst/>
                <a:latin typeface="+mn-lt"/>
              </a:rPr>
              <a:t>, </a:t>
            </a:r>
            <a:r>
              <a:rPr lang="ru-RU" sz="2100" b="1" u="none" strike="noStrike" noProof="0" dirty="0">
                <a:effectLst/>
                <a:latin typeface="+mn-lt"/>
              </a:rPr>
              <a:t>майки</a:t>
            </a:r>
            <a:r>
              <a:rPr lang="ru-RU" sz="2100" b="0" u="none" strike="noStrike" noProof="0" dirty="0">
                <a:effectLst/>
                <a:latin typeface="+mn-lt"/>
              </a:rPr>
              <a:t>, </a:t>
            </a:r>
            <a:r>
              <a:rPr lang="ru-RU" sz="2100" b="1" u="none" strike="noStrike" noProof="0" dirty="0">
                <a:effectLst/>
                <a:latin typeface="+mn-lt"/>
              </a:rPr>
              <a:t>футболки</a:t>
            </a:r>
            <a:r>
              <a:rPr lang="ru-RU" sz="2100" b="0" u="none" strike="noStrike" noProof="0" dirty="0">
                <a:effectLst/>
                <a:latin typeface="+mn-lt"/>
              </a:rPr>
              <a:t>). 19. К поникшей от жары (</a:t>
            </a:r>
            <a:r>
              <a:rPr lang="ru-RU" sz="2100" b="1" u="none" strike="noStrike" noProof="0" dirty="0">
                <a:effectLst/>
                <a:latin typeface="+mn-lt"/>
              </a:rPr>
              <a:t>гортензия</a:t>
            </a:r>
            <a:r>
              <a:rPr lang="ru-RU" sz="2100" b="0" u="none" strike="noStrike" noProof="0" dirty="0">
                <a:effectLst/>
                <a:latin typeface="+mn-lt"/>
              </a:rPr>
              <a:t>) мы вылили пару (</a:t>
            </a:r>
            <a:r>
              <a:rPr lang="ru-RU" sz="2100" b="1" u="none" strike="noStrike" noProof="0" dirty="0">
                <a:effectLst/>
                <a:latin typeface="+mn-lt"/>
              </a:rPr>
              <a:t>вёдра</a:t>
            </a:r>
            <a:r>
              <a:rPr lang="ru-RU" sz="2100" b="0" u="none" strike="noStrike" noProof="0" dirty="0">
                <a:effectLst/>
                <a:latin typeface="+mn-lt"/>
              </a:rPr>
              <a:t>) воды. 20. В (</a:t>
            </a:r>
            <a:r>
              <a:rPr lang="ru-RU" sz="2100" b="1" u="none" strike="noStrike" noProof="0" dirty="0">
                <a:effectLst/>
                <a:latin typeface="+mn-lt"/>
              </a:rPr>
              <a:t>магазин</a:t>
            </a:r>
            <a:r>
              <a:rPr lang="ru-RU" sz="2100" b="0" u="none" strike="noStrike" noProof="0" dirty="0">
                <a:effectLst/>
                <a:latin typeface="+mn-lt"/>
              </a:rPr>
              <a:t>) уже не было ни (</a:t>
            </a:r>
            <a:r>
              <a:rPr lang="ru-RU" sz="2100" b="1" u="none" strike="noStrike" noProof="0" dirty="0">
                <a:effectLst/>
                <a:latin typeface="+mn-lt"/>
              </a:rPr>
              <a:t>сосиски</a:t>
            </a:r>
            <a:r>
              <a:rPr lang="ru-RU" sz="2100" b="0" u="none" strike="noStrike" noProof="0" dirty="0">
                <a:effectLst/>
                <a:latin typeface="+mn-lt"/>
              </a:rPr>
              <a:t>), ни (</a:t>
            </a:r>
            <a:r>
              <a:rPr lang="ru-RU" sz="2100" b="1" u="none" strike="noStrike" noProof="0" dirty="0">
                <a:effectLst/>
                <a:latin typeface="+mn-lt"/>
              </a:rPr>
              <a:t>булки</a:t>
            </a:r>
            <a:r>
              <a:rPr lang="ru-RU" sz="2100" b="0" u="none" strike="noStrike" noProof="0" dirty="0">
                <a:effectLst/>
                <a:latin typeface="+mn-lt"/>
              </a:rPr>
              <a:t>). Я купила только коробку (</a:t>
            </a:r>
            <a:r>
              <a:rPr lang="ru-RU" sz="2100" b="1" u="none" strike="noStrike" noProof="0" dirty="0">
                <a:effectLst/>
                <a:latin typeface="+mn-lt"/>
              </a:rPr>
              <a:t>спички</a:t>
            </a:r>
            <a:r>
              <a:rPr lang="ru-RU" sz="2100" b="0" u="none" strike="noStrike" noProof="0" dirty="0">
                <a:effectLst/>
                <a:latin typeface="+mn-lt"/>
              </a:rPr>
              <a:t>). 21. На (</a:t>
            </a:r>
            <a:r>
              <a:rPr lang="ru-RU" sz="2100" b="1" u="none" strike="noStrike" noProof="0" dirty="0">
                <a:effectLst/>
                <a:latin typeface="+mn-lt"/>
              </a:rPr>
              <a:t>факультет</a:t>
            </a:r>
            <a:r>
              <a:rPr lang="ru-RU" sz="2100" b="0" u="none" strike="noStrike" noProof="0" dirty="0">
                <a:effectLst/>
                <a:latin typeface="+mn-lt"/>
              </a:rPr>
              <a:t>) с нами учились несколько (</a:t>
            </a:r>
            <a:r>
              <a:rPr lang="ru-RU" sz="2100" b="1" u="none" strike="noStrike" noProof="0" dirty="0">
                <a:effectLst/>
                <a:latin typeface="+mn-lt"/>
              </a:rPr>
              <a:t>француженки</a:t>
            </a:r>
            <a:r>
              <a:rPr lang="ru-RU" sz="2100" b="0" u="none" strike="noStrike" noProof="0" dirty="0">
                <a:effectLst/>
                <a:latin typeface="+mn-lt"/>
              </a:rPr>
              <a:t>, </a:t>
            </a:r>
            <a:r>
              <a:rPr lang="ru-RU" sz="2100" b="1" u="none" strike="noStrike" noProof="0" dirty="0">
                <a:effectLst/>
                <a:latin typeface="+mn-lt"/>
              </a:rPr>
              <a:t>польки</a:t>
            </a:r>
            <a:r>
              <a:rPr lang="ru-RU" sz="2100" b="0" u="none" strike="noStrike" noProof="0" dirty="0">
                <a:effectLst/>
                <a:latin typeface="+mn-lt"/>
              </a:rPr>
              <a:t> и </a:t>
            </a:r>
            <a:r>
              <a:rPr lang="ru-RU" sz="2100" b="1" u="none" strike="noStrike" noProof="0" dirty="0">
                <a:effectLst/>
                <a:latin typeface="+mn-lt"/>
              </a:rPr>
              <a:t>немки</a:t>
            </a:r>
            <a:r>
              <a:rPr lang="ru-RU" sz="2100" b="0" u="none" strike="noStrike" noProof="0" dirty="0">
                <a:effectLst/>
                <a:latin typeface="+mn-lt"/>
              </a:rPr>
              <a:t>). 22. В книге было мало цветных (</a:t>
            </a:r>
            <a:r>
              <a:rPr lang="ru-RU" sz="2100" b="1" u="none" strike="noStrike" noProof="0" dirty="0">
                <a:effectLst/>
                <a:latin typeface="+mn-lt"/>
              </a:rPr>
              <a:t>картинки</a:t>
            </a:r>
            <a:r>
              <a:rPr lang="ru-RU" sz="2100" b="0" u="none" strike="noStrike" noProof="0" dirty="0">
                <a:effectLst/>
                <a:latin typeface="+mn-lt"/>
              </a:rPr>
              <a:t>), поэтому я решила её не брать. 23. Таких (</a:t>
            </a:r>
            <a:r>
              <a:rPr lang="ru-RU" sz="2100" b="1" u="none" strike="noStrike" noProof="0" dirty="0">
                <a:effectLst/>
                <a:latin typeface="+mn-lt"/>
              </a:rPr>
              <a:t>марки</a:t>
            </a:r>
            <a:r>
              <a:rPr lang="ru-RU" sz="2100" b="0" u="none" strike="noStrike" noProof="0" dirty="0">
                <a:effectLst/>
                <a:latin typeface="+mn-lt"/>
              </a:rPr>
              <a:t>) ещё нет в его (</a:t>
            </a:r>
            <a:r>
              <a:rPr lang="ru-RU" sz="2100" b="1" u="none" strike="noStrike" noProof="0" dirty="0">
                <a:effectLst/>
                <a:latin typeface="+mn-lt"/>
              </a:rPr>
              <a:t>коллекция</a:t>
            </a:r>
            <a:r>
              <a:rPr lang="ru-RU" sz="2100" b="0" u="none" strike="noStrike" noProof="0" dirty="0">
                <a:effectLst/>
                <a:latin typeface="+mn-lt"/>
              </a:rPr>
              <a:t>), он очень обрадовался им. 24. На почте было пять открытых (</a:t>
            </a:r>
            <a:r>
              <a:rPr lang="ru-RU" sz="2100" b="1" u="none" strike="noStrike" noProof="0" dirty="0">
                <a:effectLst/>
                <a:latin typeface="+mn-lt"/>
              </a:rPr>
              <a:t>окошки</a:t>
            </a:r>
            <a:r>
              <a:rPr lang="ru-RU" sz="2100" b="0" u="none" strike="noStrike" noProof="0" dirty="0">
                <a:effectLst/>
                <a:latin typeface="+mn-lt"/>
              </a:rPr>
              <a:t>), но приём (</a:t>
            </a:r>
            <a:r>
              <a:rPr lang="ru-RU" sz="2100" b="1" u="none" strike="noStrike" noProof="0" dirty="0">
                <a:effectLst/>
                <a:latin typeface="+mn-lt"/>
              </a:rPr>
              <a:t>письма</a:t>
            </a:r>
            <a:r>
              <a:rPr lang="ru-RU" sz="2100" b="0" u="none" strike="noStrike" noProof="0" dirty="0">
                <a:effectLst/>
                <a:latin typeface="+mn-lt"/>
              </a:rPr>
              <a:t>) был только в одном. 25. На Пасху мы покрасили двенадцать (</a:t>
            </a:r>
            <a:r>
              <a:rPr lang="ru-RU" sz="2100" b="1" u="none" strike="noStrike" noProof="0" dirty="0">
                <a:effectLst/>
                <a:latin typeface="+mn-lt"/>
              </a:rPr>
              <a:t>яички</a:t>
            </a:r>
            <a:r>
              <a:rPr lang="ru-RU" sz="2100" b="0" u="none" strike="noStrike" noProof="0" dirty="0">
                <a:effectLst/>
                <a:latin typeface="+mn-lt"/>
              </a:rPr>
              <a:t>). 26. Мне нужен новый набор (</a:t>
            </a:r>
            <a:r>
              <a:rPr lang="ru-RU" sz="2100" b="1" u="none" strike="noStrike" noProof="0" dirty="0">
                <a:effectLst/>
                <a:latin typeface="+mn-lt"/>
              </a:rPr>
              <a:t>иглы</a:t>
            </a:r>
            <a:r>
              <a:rPr lang="ru-RU" sz="2100" b="0" u="none" strike="noStrike" noProof="0" dirty="0">
                <a:effectLst/>
                <a:latin typeface="+mn-lt"/>
              </a:rPr>
              <a:t>) для швейной (</a:t>
            </a:r>
            <a:r>
              <a:rPr lang="ru-RU" sz="2100" b="1" u="none" strike="noStrike" noProof="0" dirty="0">
                <a:effectLst/>
                <a:latin typeface="+mn-lt"/>
              </a:rPr>
              <a:t>машина</a:t>
            </a:r>
            <a:r>
              <a:rPr lang="ru-RU" sz="2100" b="0" u="none" strike="noStrike" noProof="0" dirty="0">
                <a:effectLst/>
                <a:latin typeface="+mn-lt"/>
              </a:rPr>
              <a:t>). 27. Оформление и выдача пластиковых (</a:t>
            </a:r>
            <a:r>
              <a:rPr lang="ru-RU" sz="2100" b="1" u="none" strike="noStrike" noProof="0" dirty="0">
                <a:effectLst/>
                <a:latin typeface="+mn-lt"/>
              </a:rPr>
              <a:t>карты</a:t>
            </a:r>
            <a:r>
              <a:rPr lang="ru-RU" sz="2100" b="0" u="none" strike="noStrike" noProof="0" dirty="0">
                <a:effectLst/>
                <a:latin typeface="+mn-lt"/>
              </a:rPr>
              <a:t>) слева. 28. Сейчас большой выбор самых разных (</a:t>
            </a:r>
            <a:r>
              <a:rPr lang="ru-RU" sz="2100" b="1" u="none" strike="noStrike" noProof="0" dirty="0">
                <a:effectLst/>
                <a:latin typeface="+mn-lt"/>
              </a:rPr>
              <a:t>лекарства</a:t>
            </a:r>
            <a:r>
              <a:rPr lang="ru-RU" sz="2100" b="0" u="none" strike="noStrike" noProof="0" dirty="0">
                <a:effectLst/>
                <a:latin typeface="+mn-lt"/>
              </a:rPr>
              <a:t>) от головной (</a:t>
            </a:r>
            <a:r>
              <a:rPr lang="ru-RU" sz="2100" b="1" u="none" strike="noStrike" noProof="0" dirty="0">
                <a:effectLst/>
                <a:latin typeface="+mn-lt"/>
              </a:rPr>
              <a:t>боль</a:t>
            </a:r>
            <a:r>
              <a:rPr lang="ru-RU" sz="2100" b="0" u="none" strike="noStrike" noProof="0" dirty="0">
                <a:effectLst/>
                <a:latin typeface="+mn-lt"/>
              </a:rPr>
              <a:t>). 29. Марина принесла из видеопроката несколько новых (</a:t>
            </a:r>
            <a:r>
              <a:rPr lang="ru-RU" sz="2100" b="1" u="none" strike="noStrike" noProof="0" dirty="0">
                <a:effectLst/>
                <a:latin typeface="+mn-lt"/>
              </a:rPr>
              <a:t>видеоигры</a:t>
            </a:r>
            <a:r>
              <a:rPr lang="ru-RU" sz="2100" b="0" u="none" strike="noStrike" noProof="0" dirty="0">
                <a:effectLst/>
                <a:latin typeface="+mn-lt"/>
              </a:rPr>
              <a:t>). 30. Саша увлекается (</a:t>
            </a:r>
            <a:r>
              <a:rPr lang="ru-RU" sz="2100" b="1" u="none" strike="noStrike" noProof="0" dirty="0">
                <a:effectLst/>
                <a:latin typeface="+mn-lt"/>
              </a:rPr>
              <a:t>боулинг</a:t>
            </a:r>
            <a:r>
              <a:rPr lang="ru-RU" sz="2100" b="0" u="none" strike="noStrike" noProof="0" dirty="0">
                <a:effectLst/>
                <a:latin typeface="+mn-lt"/>
              </a:rPr>
              <a:t>) и (</a:t>
            </a:r>
            <a:r>
              <a:rPr lang="ru-RU" sz="2100" b="1" u="none" strike="noStrike" noProof="0" dirty="0">
                <a:effectLst/>
                <a:latin typeface="+mn-lt"/>
              </a:rPr>
              <a:t>сквош</a:t>
            </a:r>
            <a:r>
              <a:rPr lang="ru-RU" sz="2100" b="0" u="none" strike="noStrike" noProof="0" dirty="0">
                <a:effectLst/>
                <a:latin typeface="+mn-lt"/>
              </a:rPr>
              <a:t>), его брат – (</a:t>
            </a:r>
            <a:r>
              <a:rPr lang="ru-RU" sz="2100" b="1" u="none" strike="noStrike" noProof="0" dirty="0">
                <a:effectLst/>
                <a:latin typeface="+mn-lt"/>
              </a:rPr>
              <a:t>сноубординг</a:t>
            </a:r>
            <a:r>
              <a:rPr lang="ru-RU" sz="2100" b="0" u="none" strike="noStrike" noProof="0" dirty="0">
                <a:effectLst/>
                <a:latin typeface="+mn-lt"/>
              </a:rPr>
              <a:t>), а отец – (</a:t>
            </a:r>
            <a:r>
              <a:rPr lang="ru-RU" sz="2100" b="1" u="none" strike="noStrike" noProof="0" dirty="0">
                <a:effectLst/>
                <a:latin typeface="+mn-lt"/>
              </a:rPr>
              <a:t>гольф</a:t>
            </a:r>
            <a:r>
              <a:rPr lang="ru-RU" sz="2100" b="0" u="none" strike="noStrike" noProof="0" dirty="0">
                <a:effectLst/>
                <a:latin typeface="+mn-lt"/>
              </a:rPr>
              <a:t>). 31. Надя обычно моется (</a:t>
            </a:r>
            <a:r>
              <a:rPr lang="ru-RU" sz="2100" b="1" u="none" strike="noStrike" noProof="0" dirty="0">
                <a:effectLst/>
                <a:latin typeface="+mn-lt"/>
              </a:rPr>
              <a:t>гель</a:t>
            </a:r>
            <a:r>
              <a:rPr lang="ru-RU" sz="2100" b="0" u="none" strike="noStrike" noProof="0" dirty="0">
                <a:effectLst/>
                <a:latin typeface="+mn-lt"/>
              </a:rPr>
              <a:t>) для (</a:t>
            </a:r>
            <a:r>
              <a:rPr lang="ru-RU" sz="2100" b="1" u="none" strike="noStrike" noProof="0" dirty="0">
                <a:effectLst/>
                <a:latin typeface="+mn-lt"/>
              </a:rPr>
              <a:t>душ</a:t>
            </a:r>
            <a:r>
              <a:rPr lang="ru-RU" sz="2100" b="0" u="none" strike="noStrike" noProof="0" dirty="0">
                <a:effectLst/>
                <a:latin typeface="+mn-lt"/>
              </a:rPr>
              <a:t>), но пользуется и (</a:t>
            </a:r>
            <a:r>
              <a:rPr lang="ru-RU" sz="2100" b="1" u="none" strike="noStrike" noProof="0" dirty="0">
                <a:effectLst/>
                <a:latin typeface="+mn-lt"/>
              </a:rPr>
              <a:t>пена</a:t>
            </a:r>
            <a:r>
              <a:rPr lang="ru-RU" sz="2100" b="0" u="none" strike="noStrike" noProof="0" dirty="0">
                <a:effectLst/>
                <a:latin typeface="+mn-lt"/>
              </a:rPr>
              <a:t>) для (</a:t>
            </a:r>
            <a:r>
              <a:rPr lang="ru-RU" sz="2100" b="1" u="none" strike="noStrike" noProof="0" dirty="0">
                <a:effectLst/>
                <a:latin typeface="+mn-lt"/>
              </a:rPr>
              <a:t>ванна</a:t>
            </a:r>
            <a:r>
              <a:rPr lang="ru-RU" sz="2100" b="0" u="none" strike="noStrike" noProof="0" dirty="0">
                <a:effectLst/>
                <a:latin typeface="+mn-lt"/>
              </a:rPr>
              <a:t>).</a:t>
            </a:r>
            <a:endParaRPr lang="ru-RU" sz="2100" b="0" u="none" strike="noStrike" noProof="0" dirty="0">
              <a:effectLst/>
              <a:latin typeface="Google Sans"/>
            </a:endParaRPr>
          </a:p>
        </p:txBody>
      </p:sp>
    </p:spTree>
    <p:extLst>
      <p:ext uri="{BB962C8B-B14F-4D97-AF65-F5344CB8AC3E}">
        <p14:creationId xmlns:p14="http://schemas.microsoft.com/office/powerpoint/2010/main" val="179675073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7453242-7297-F66B-F81A-8BE94C67943F}"/>
              </a:ext>
            </a:extLst>
          </p:cNvPr>
          <p:cNvSpPr txBox="1"/>
          <p:nvPr/>
        </p:nvSpPr>
        <p:spPr>
          <a:xfrm>
            <a:off x="121921" y="98794"/>
            <a:ext cx="11848406" cy="6501780"/>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9.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Na prezentaci pozvala nová firma zástupce různých profesí: manažery, právníky, lékaře, ekonomy, zpěváky a zpěvačky, houslisty, výtvarníky, stavbaře, prodavače a prodavačky, řidiče. 2. Kolja zůstal na nádraží bez peněz, bez dokladů, bez zavazadel i bez klíčů od domu. 3. Ve skupině turistů bylo několik Moskvanů a několik Ukrajinců z Kyjeva. 4. Teta nám přivezla vejce, sladké hrušky, slunečnicová semínka a sušené datle. 5. Dovolenou se chystáme strávit u moře, na horách nebo v sibiřské tajze. 6. Koupili jsme šest lžic, šest nožů a vidliček a soupravu talířů. 7. Káťa si vyzkoušela několik sukní, </a:t>
            </a:r>
            <a:r>
              <a:rPr lang="cs-CZ" sz="2100" b="0" u="none" strike="noStrike" dirty="0" err="1">
                <a:effectLst/>
                <a:latin typeface="+mn-lt"/>
              </a:rPr>
              <a:t>haleněk</a:t>
            </a:r>
            <a:r>
              <a:rPr lang="cs-CZ" sz="2100" b="0" u="none" strike="noStrike" dirty="0">
                <a:effectLst/>
                <a:latin typeface="+mn-lt"/>
              </a:rPr>
              <a:t>, kalhot a bund, ale nakonec si koupila jen plavky. 8. V poslední době se v našem městě objevilo několik nových firem. 9. Nemluvili jsme s prodavačem, ale s majitelem butiku. 10. U přijímacích zkoušek lze získat maximálně sto bodů. 11. Při přípravě na hodiny angličtiny používám klíč k učebnici a slovník. 12. Na diskotéce jsem byl s Igorem, Sašou, </a:t>
            </a:r>
            <a:r>
              <a:rPr lang="cs-CZ" sz="2100" b="0" u="none" strike="noStrike" dirty="0" err="1">
                <a:effectLst/>
                <a:latin typeface="+mn-lt"/>
              </a:rPr>
              <a:t>Feďou</a:t>
            </a:r>
            <a:r>
              <a:rPr lang="cs-CZ" sz="2100" b="0" u="none" strike="noStrike" dirty="0">
                <a:effectLst/>
                <a:latin typeface="+mn-lt"/>
              </a:rPr>
              <a:t>, Pavlem, Táňou a Naďou. 13. Oženil se s Olgou </a:t>
            </a:r>
            <a:r>
              <a:rPr lang="cs-CZ" sz="2100" b="0" u="none" strike="noStrike" dirty="0" err="1">
                <a:effectLst/>
                <a:latin typeface="+mn-lt"/>
              </a:rPr>
              <a:t>Muchinovou</a:t>
            </a:r>
            <a:r>
              <a:rPr lang="cs-CZ" sz="2100" b="0" u="none" strike="noStrike" dirty="0">
                <a:effectLst/>
                <a:latin typeface="+mn-lt"/>
              </a:rPr>
              <a:t>, operetní zpěvačkou a tanečnicí. 14. Rozvedla se se svým mužem, známým podnikatelem, a vzala si bankéře. 15. Četli jsme zajímavou stať o Karlu Čapkovi. 16. Péťa dostal jako dárek </a:t>
            </a:r>
            <a:r>
              <a:rPr lang="cs-CZ" sz="2100" b="0" u="none" strike="noStrike" dirty="0" err="1">
                <a:effectLst/>
                <a:latin typeface="+mn-lt"/>
              </a:rPr>
              <a:t>nekoliko</a:t>
            </a:r>
            <a:r>
              <a:rPr lang="cs-CZ" sz="2100" b="0" u="none" strike="noStrike" dirty="0">
                <a:effectLst/>
                <a:latin typeface="+mn-lt"/>
              </a:rPr>
              <a:t> videoher, kalkulačku, dvě klíčenky a fixy. 17. Musíš kliknout levým tlačítkem myši na tuto ikonu. – Co je to za ikonu? 18. V televizi dávali reklamu na novou digitální videokameru. 19. Sašovi se v zoologické zahradě líbili sloni, tygři, lvi a opice. 20. Na besedu jsme pozvali novinářky, spisovatelky, herečky, zpěvačky a studentky. 21. Četl jsem několik inzerátů kartářek, senzibilů a lidových léčitelů. 22. Nina si koupila tužku a lesk na rty, rtěnku, pudr a černou řasenku. 23. Bratr často „surfuje“ po internetu a rád „chatuje“. 24. Sestra studovala na gymnáziu a pak šla na vysokou školu.</a:t>
            </a:r>
            <a:endParaRPr lang="cs-CZ" sz="2100" b="0" u="none" strike="noStrike" dirty="0">
              <a:effectLst/>
              <a:latin typeface="Google Sans"/>
            </a:endParaRPr>
          </a:p>
        </p:txBody>
      </p:sp>
    </p:spTree>
    <p:extLst>
      <p:ext uri="{BB962C8B-B14F-4D97-AF65-F5344CB8AC3E}">
        <p14:creationId xmlns:p14="http://schemas.microsoft.com/office/powerpoint/2010/main" val="135497782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ABE865E-1124-3570-0494-6A09AAC6F66E}"/>
              </a:ext>
            </a:extLst>
          </p:cNvPr>
          <p:cNvSpPr txBox="1"/>
          <p:nvPr/>
        </p:nvSpPr>
        <p:spPr>
          <a:xfrm>
            <a:off x="4439354" y="2110766"/>
            <a:ext cx="3401961" cy="646331"/>
          </a:xfrm>
          <a:prstGeom prst="rect">
            <a:avLst/>
          </a:prstGeom>
          <a:noFill/>
        </p:spPr>
        <p:txBody>
          <a:bodyPr wrap="square">
            <a:spAutoFit/>
          </a:bodyPr>
          <a:lstStyle/>
          <a:p>
            <a:r>
              <a:rPr kumimoji="0" lang="ru-RU" sz="3600" b="0" i="0" u="none" strike="noStrike" kern="1200" cap="all" spc="0" normalizeH="0" baseline="0" noProof="0" dirty="0">
                <a:ln>
                  <a:noFill/>
                </a:ln>
                <a:solidFill>
                  <a:srgbClr val="C00000"/>
                </a:solidFill>
                <a:effectLst/>
                <a:uLnTx/>
                <a:uFillTx/>
                <a:ea typeface="+mj-ea"/>
                <a:cs typeface="+mj-cs"/>
              </a:rPr>
              <a:t>модальность</a:t>
            </a:r>
            <a:endParaRPr lang="cs-CZ" dirty="0"/>
          </a:p>
        </p:txBody>
      </p:sp>
    </p:spTree>
    <p:extLst>
      <p:ext uri="{BB962C8B-B14F-4D97-AF65-F5344CB8AC3E}">
        <p14:creationId xmlns:p14="http://schemas.microsoft.com/office/powerpoint/2010/main" val="216911692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844419E1-EF62-0EBA-EDC8-12B71820FEF0}"/>
              </a:ext>
            </a:extLst>
          </p:cNvPr>
          <p:cNvPicPr>
            <a:picLocks noChangeAspect="1"/>
          </p:cNvPicPr>
          <p:nvPr/>
        </p:nvPicPr>
        <p:blipFill>
          <a:blip r:embed="rId2"/>
          <a:srcRect r="25849"/>
          <a:stretch>
            <a:fillRect/>
          </a:stretch>
        </p:blipFill>
        <p:spPr>
          <a:xfrm>
            <a:off x="0" y="0"/>
            <a:ext cx="7715095" cy="6858000"/>
          </a:xfrm>
          <a:prstGeom prst="rect">
            <a:avLst/>
          </a:prstGeom>
        </p:spPr>
      </p:pic>
      <p:sp>
        <p:nvSpPr>
          <p:cNvPr id="4" name="TextovéPole 3">
            <a:extLst>
              <a:ext uri="{FF2B5EF4-FFF2-40B4-BE49-F238E27FC236}">
                <a16:creationId xmlns:a16="http://schemas.microsoft.com/office/drawing/2014/main" id="{77E741C6-3D06-4B6C-300D-BD0B9CD033D8}"/>
              </a:ext>
            </a:extLst>
          </p:cNvPr>
          <p:cNvSpPr txBox="1"/>
          <p:nvPr/>
        </p:nvSpPr>
        <p:spPr>
          <a:xfrm>
            <a:off x="8041178" y="205047"/>
            <a:ext cx="3413760" cy="1800493"/>
          </a:xfrm>
          <a:prstGeom prst="rect">
            <a:avLst/>
          </a:prstGeom>
          <a:noFill/>
        </p:spPr>
        <p:txBody>
          <a:bodyPr wrap="square" rtlCol="0">
            <a:spAutoFit/>
          </a:bodyPr>
          <a:lstStyle/>
          <a:p>
            <a:r>
              <a:rPr lang="ru-RU" sz="2400" b="1" u="sng" dirty="0"/>
              <a:t>Примеры:</a:t>
            </a:r>
          </a:p>
          <a:p>
            <a:endParaRPr lang="ru-RU" sz="2400" dirty="0"/>
          </a:p>
          <a:p>
            <a:r>
              <a:rPr lang="ru-RU" sz="2100" dirty="0"/>
              <a:t>Мне надо / нужно сходить в магазин / погулять с собакой…</a:t>
            </a:r>
            <a:endParaRPr lang="cs-CZ" sz="2100" dirty="0"/>
          </a:p>
        </p:txBody>
      </p:sp>
    </p:spTree>
    <p:extLst>
      <p:ext uri="{BB962C8B-B14F-4D97-AF65-F5344CB8AC3E}">
        <p14:creationId xmlns:p14="http://schemas.microsoft.com/office/powerpoint/2010/main" val="185521195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E4AE7CC7-11BE-0E01-050D-FF97B96927A8}"/>
              </a:ext>
            </a:extLst>
          </p:cNvPr>
          <p:cNvPicPr>
            <a:picLocks noChangeAspect="1"/>
          </p:cNvPicPr>
          <p:nvPr/>
        </p:nvPicPr>
        <p:blipFill>
          <a:blip r:embed="rId2"/>
          <a:srcRect r="26615"/>
          <a:stretch>
            <a:fillRect/>
          </a:stretch>
        </p:blipFill>
        <p:spPr>
          <a:xfrm>
            <a:off x="763857" y="0"/>
            <a:ext cx="7825961" cy="6858000"/>
          </a:xfrm>
          <a:prstGeom prst="rect">
            <a:avLst/>
          </a:prstGeom>
        </p:spPr>
      </p:pic>
      <p:sp>
        <p:nvSpPr>
          <p:cNvPr id="5" name="TextovéPole 4">
            <a:extLst>
              <a:ext uri="{FF2B5EF4-FFF2-40B4-BE49-F238E27FC236}">
                <a16:creationId xmlns:a16="http://schemas.microsoft.com/office/drawing/2014/main" id="{C82D43D5-66E7-71CE-046C-23C3928F8512}"/>
              </a:ext>
            </a:extLst>
          </p:cNvPr>
          <p:cNvSpPr txBox="1"/>
          <p:nvPr/>
        </p:nvSpPr>
        <p:spPr>
          <a:xfrm>
            <a:off x="8733906" y="193963"/>
            <a:ext cx="3413760" cy="1154162"/>
          </a:xfrm>
          <a:prstGeom prst="rect">
            <a:avLst/>
          </a:prstGeom>
          <a:noFill/>
        </p:spPr>
        <p:txBody>
          <a:bodyPr wrap="square" rtlCol="0">
            <a:spAutoFit/>
          </a:bodyPr>
          <a:lstStyle/>
          <a:p>
            <a:r>
              <a:rPr lang="ru-RU" sz="2400" b="1" u="sng" dirty="0"/>
              <a:t>Примеры:</a:t>
            </a:r>
          </a:p>
          <a:p>
            <a:endParaRPr lang="ru-RU" sz="2400" dirty="0"/>
          </a:p>
          <a:p>
            <a:r>
              <a:rPr lang="ru-RU" sz="2100" dirty="0"/>
              <a:t>Мне нельзя курить. </a:t>
            </a:r>
            <a:endParaRPr lang="cs-CZ" sz="2100" dirty="0"/>
          </a:p>
        </p:txBody>
      </p:sp>
      <p:sp>
        <p:nvSpPr>
          <p:cNvPr id="6" name="TextovéPole 5">
            <a:extLst>
              <a:ext uri="{FF2B5EF4-FFF2-40B4-BE49-F238E27FC236}">
                <a16:creationId xmlns:a16="http://schemas.microsoft.com/office/drawing/2014/main" id="{768729DF-2A66-C63F-F38E-9C5F505F360A}"/>
              </a:ext>
            </a:extLst>
          </p:cNvPr>
          <p:cNvSpPr txBox="1"/>
          <p:nvPr/>
        </p:nvSpPr>
        <p:spPr>
          <a:xfrm>
            <a:off x="2028305" y="586378"/>
            <a:ext cx="2067099" cy="369332"/>
          </a:xfrm>
          <a:prstGeom prst="rect">
            <a:avLst/>
          </a:prstGeom>
          <a:solidFill>
            <a:schemeClr val="bg1"/>
          </a:solidFill>
        </p:spPr>
        <p:txBody>
          <a:bodyPr wrap="square" rtlCol="0">
            <a:spAutoFit/>
          </a:bodyPr>
          <a:lstStyle/>
          <a:p>
            <a:endParaRPr lang="cs-CZ" dirty="0"/>
          </a:p>
        </p:txBody>
      </p:sp>
      <p:sp>
        <p:nvSpPr>
          <p:cNvPr id="7" name="TextovéPole 6">
            <a:extLst>
              <a:ext uri="{FF2B5EF4-FFF2-40B4-BE49-F238E27FC236}">
                <a16:creationId xmlns:a16="http://schemas.microsoft.com/office/drawing/2014/main" id="{47A22E9B-8AA0-DE8D-BC93-18B9362F0492}"/>
              </a:ext>
            </a:extLst>
          </p:cNvPr>
          <p:cNvSpPr txBox="1"/>
          <p:nvPr/>
        </p:nvSpPr>
        <p:spPr>
          <a:xfrm>
            <a:off x="2205645" y="6323215"/>
            <a:ext cx="6528262" cy="487680"/>
          </a:xfrm>
          <a:prstGeom prst="rect">
            <a:avLst/>
          </a:prstGeom>
          <a:solidFill>
            <a:schemeClr val="bg1"/>
          </a:solidFill>
        </p:spPr>
        <p:txBody>
          <a:bodyPr wrap="square" rtlCol="0">
            <a:spAutoFit/>
          </a:bodyPr>
          <a:lstStyle/>
          <a:p>
            <a:endParaRPr lang="cs-CZ" dirty="0"/>
          </a:p>
        </p:txBody>
      </p:sp>
    </p:spTree>
    <p:extLst>
      <p:ext uri="{BB962C8B-B14F-4D97-AF65-F5344CB8AC3E}">
        <p14:creationId xmlns:p14="http://schemas.microsoft.com/office/powerpoint/2010/main" val="138996995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2FBC50B-FCDA-18C8-65D3-4F90FBEFDA5A}"/>
              </a:ext>
            </a:extLst>
          </p:cNvPr>
          <p:cNvSpPr txBox="1"/>
          <p:nvPr/>
        </p:nvSpPr>
        <p:spPr>
          <a:xfrm>
            <a:off x="1169323" y="1109693"/>
            <a:ext cx="10424160" cy="3852337"/>
          </a:xfrm>
          <a:prstGeom prst="rect">
            <a:avLst/>
          </a:prstGeom>
          <a:noFill/>
        </p:spPr>
        <p:txBody>
          <a:bodyPr wrap="square">
            <a:spAutoFit/>
          </a:bodyPr>
          <a:lstStyle/>
          <a:p>
            <a:pPr>
              <a:lnSpc>
                <a:spcPct val="100000"/>
              </a:lnSpc>
              <a:spcAft>
                <a:spcPts val="800"/>
              </a:spcAft>
              <a:buNone/>
            </a:pPr>
            <a:r>
              <a:rPr lang="ru-RU" sz="2100" b="1" kern="100" dirty="0">
                <a:solidFill>
                  <a:srgbClr val="FF0000"/>
                </a:solidFill>
                <a:effectLst/>
                <a:latin typeface="+mn-lt"/>
                <a:ea typeface="DengXian" panose="02010600030101010101" pitchFamily="2" charset="-122"/>
                <a:cs typeface="Times New Roman" panose="02020603050405020304" pitchFamily="18" charset="0"/>
              </a:rPr>
              <a:t>ПРОШЕДШЕЕ И БУДУЩЕЕ ВРЕМЯ</a:t>
            </a:r>
          </a:p>
          <a:p>
            <a:pPr>
              <a:lnSpc>
                <a:spcPct val="100000"/>
              </a:lnSpc>
              <a:spcAft>
                <a:spcPts val="800"/>
              </a:spcAft>
              <a:buNone/>
            </a:pPr>
            <a:endParaRPr lang="cs-CZ" sz="2100" kern="100" dirty="0">
              <a:effectLst/>
              <a:latin typeface="+mn-lt"/>
              <a:ea typeface="DengXian" panose="02010600030101010101" pitchFamily="2" charset="-122"/>
              <a:cs typeface="Times New Roman" panose="02020603050405020304" pitchFamily="18" charset="0"/>
            </a:endParaRPr>
          </a:p>
          <a:p>
            <a:pPr marL="342900" lvl="0" indent="-342900">
              <a:lnSpc>
                <a:spcPct val="100000"/>
              </a:lnSpc>
              <a:buFont typeface="+mj-lt"/>
              <a:buAutoNum type="arabicPeriod"/>
            </a:pPr>
            <a:r>
              <a:rPr lang="ru-RU" sz="2100" kern="100" dirty="0">
                <a:effectLst/>
                <a:latin typeface="+mn-lt"/>
                <a:ea typeface="DengXian" panose="02010600030101010101" pitchFamily="2" charset="-122"/>
                <a:cs typeface="Times New Roman" panose="02020603050405020304" pitchFamily="18" charset="0"/>
              </a:rPr>
              <a:t>Мне надо / нужно / можно / нельзя… БЫЛО / БУДЕТ уехать, поговорить…</a:t>
            </a:r>
          </a:p>
          <a:p>
            <a:pPr marL="342900" lvl="0" indent="-342900">
              <a:lnSpc>
                <a:spcPct val="100000"/>
              </a:lnSpc>
              <a:buFont typeface="+mj-lt"/>
              <a:buAutoNum type="arabicPeriod"/>
            </a:pPr>
            <a:endParaRPr lang="cs-CZ" sz="2100" kern="100" dirty="0">
              <a:effectLst/>
              <a:latin typeface="+mn-lt"/>
              <a:ea typeface="DengXian" panose="02010600030101010101" pitchFamily="2" charset="-122"/>
              <a:cs typeface="Times New Roman" panose="02020603050405020304" pitchFamily="18" charset="0"/>
            </a:endParaRPr>
          </a:p>
          <a:p>
            <a:pPr marL="342900" lvl="0" indent="-342900">
              <a:lnSpc>
                <a:spcPct val="100000"/>
              </a:lnSpc>
              <a:buFont typeface="+mj-lt"/>
              <a:buAutoNum type="arabicPeriod"/>
            </a:pPr>
            <a:r>
              <a:rPr lang="ru-RU" sz="2100" kern="100" dirty="0">
                <a:effectLst/>
                <a:latin typeface="+mn-lt"/>
                <a:ea typeface="DengXian" panose="02010600030101010101" pitchFamily="2" charset="-122"/>
                <a:cs typeface="Times New Roman" panose="02020603050405020304" pitchFamily="18" charset="0"/>
              </a:rPr>
              <a:t>Я вынужден / должен / не обязан… БЫЛ/А / БУДУ сделать, написать…</a:t>
            </a:r>
          </a:p>
          <a:p>
            <a:pPr marL="342900" lvl="0" indent="-342900">
              <a:lnSpc>
                <a:spcPct val="100000"/>
              </a:lnSpc>
              <a:buFont typeface="+mj-lt"/>
              <a:buAutoNum type="arabicPeriod"/>
            </a:pPr>
            <a:endParaRPr lang="cs-CZ" sz="2100" kern="100" dirty="0">
              <a:effectLst/>
              <a:latin typeface="+mn-lt"/>
              <a:ea typeface="DengXian" panose="02010600030101010101" pitchFamily="2" charset="-122"/>
              <a:cs typeface="Times New Roman" panose="02020603050405020304" pitchFamily="18" charset="0"/>
            </a:endParaRPr>
          </a:p>
          <a:p>
            <a:pPr marL="342900" lvl="0" indent="-342900">
              <a:lnSpc>
                <a:spcPct val="100000"/>
              </a:lnSpc>
              <a:buFont typeface="+mj-lt"/>
              <a:buAutoNum type="arabicPeriod"/>
            </a:pPr>
            <a:r>
              <a:rPr lang="ru-RU" sz="2100" kern="100" dirty="0">
                <a:effectLst/>
                <a:latin typeface="+mn-lt"/>
                <a:ea typeface="DengXian" panose="02010600030101010101" pitchFamily="2" charset="-122"/>
                <a:cs typeface="Times New Roman" panose="02020603050405020304" pitchFamily="18" charset="0"/>
              </a:rPr>
              <a:t>Мне придется / пришлось повторить вопрос. Вам следует / следовало обратиться к врачу.</a:t>
            </a:r>
          </a:p>
          <a:p>
            <a:pPr marL="342900" lvl="0" indent="-342900">
              <a:lnSpc>
                <a:spcPct val="100000"/>
              </a:lnSpc>
              <a:buFont typeface="+mj-lt"/>
              <a:buAutoNum type="arabicPeriod"/>
            </a:pPr>
            <a:endParaRPr lang="cs-CZ" sz="2100" kern="100" dirty="0">
              <a:effectLst/>
              <a:latin typeface="+mn-lt"/>
              <a:ea typeface="DengXian" panose="02010600030101010101" pitchFamily="2" charset="-122"/>
              <a:cs typeface="Times New Roman" panose="02020603050405020304" pitchFamily="18" charset="0"/>
            </a:endParaRPr>
          </a:p>
          <a:p>
            <a:pPr marL="342900" lvl="0" indent="-342900">
              <a:lnSpc>
                <a:spcPct val="100000"/>
              </a:lnSpc>
              <a:spcAft>
                <a:spcPts val="800"/>
              </a:spcAft>
              <a:buFont typeface="+mj-lt"/>
              <a:buAutoNum type="arabicPeriod"/>
            </a:pPr>
            <a:r>
              <a:rPr lang="ru-RU" sz="2100" kern="100" dirty="0">
                <a:effectLst/>
                <a:latin typeface="+mn-lt"/>
                <a:ea typeface="DengXian" panose="02010600030101010101" pitchFamily="2" charset="-122"/>
                <a:cs typeface="Times New Roman" panose="02020603050405020304" pitchFamily="18" charset="0"/>
              </a:rPr>
              <a:t>Я мог/ла смог/ла / могу / смогу Вам помочь. Я хотел/а / захотела / хочу / захочу поесть мороженого.</a:t>
            </a:r>
            <a:endParaRPr lang="cs-CZ" sz="2100" kern="100" dirty="0">
              <a:effectLst/>
              <a:latin typeface="Aptos" panose="020B000402020202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5290165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C351BEA-87B2-859B-A45C-3B2D15B759AA}"/>
              </a:ext>
            </a:extLst>
          </p:cNvPr>
          <p:cNvSpPr txBox="1"/>
          <p:nvPr/>
        </p:nvSpPr>
        <p:spPr>
          <a:xfrm>
            <a:off x="376843" y="83545"/>
            <a:ext cx="11089178" cy="6610399"/>
          </a:xfrm>
          <a:prstGeom prst="rect">
            <a:avLst/>
          </a:prstGeom>
          <a:noFill/>
        </p:spPr>
        <p:txBody>
          <a:bodyPr wrap="square">
            <a:spAutoFit/>
          </a:bodyPr>
          <a:lstStyle/>
          <a:p>
            <a:pPr marL="0" marR="0">
              <a:lnSpc>
                <a:spcPct val="70000"/>
              </a:lnSpc>
              <a:spcBef>
                <a:spcPts val="1800"/>
              </a:spcBef>
              <a:spcAft>
                <a:spcPts val="900"/>
              </a:spcAft>
              <a:buNone/>
            </a:pPr>
            <a:r>
              <a:rPr lang="cs-CZ" sz="1900" b="1" u="none" strike="noStrike" dirty="0">
                <a:effectLst/>
                <a:latin typeface="+mn-lt"/>
              </a:rPr>
              <a:t>Cvičení 1. Vyberte správný modální výraz</a:t>
            </a:r>
            <a:endParaRPr lang="ru-RU" sz="1900" b="1" u="none" strike="noStrike" dirty="0">
              <a:effectLst/>
              <a:latin typeface="+mn-lt"/>
            </a:endParaRPr>
          </a:p>
          <a:p>
            <a:pPr marL="342900" marR="0" indent="-342900">
              <a:lnSpc>
                <a:spcPct val="70000"/>
              </a:lnSpc>
              <a:spcBef>
                <a:spcPts val="1800"/>
              </a:spcBef>
              <a:spcAft>
                <a:spcPts val="900"/>
              </a:spcAft>
              <a:buFont typeface="+mj-lt"/>
              <a:buAutoNum type="arabicPeriod"/>
            </a:pPr>
            <a:r>
              <a:rPr lang="ru-RU" sz="1900" b="0" u="none" strike="noStrike" noProof="0" dirty="0">
                <a:effectLst/>
                <a:latin typeface="+mn-lt"/>
              </a:rPr>
              <a:t>Сегодня на улице сильный дождь, тебе (нужно / хочешь) взять зонт.</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Извините, в этом зале (нельзя / не должен) курить.</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Мне очень (нужен / надо) учебник по русскому языку для сегодняшнего урока.</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В библиотеке (придётся / можно) громко разговаривать? Нет, здесь тишина.</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У меня завтра важный экзамен, поэтому мне (хочется / хочу / необходимо) хорошо подготовиться.</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Вы уже совершенно здоровы, теперь вам (придётся / можно / не должны) гулять на улице.</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Из-за аварии на дороге нам (придётся / следовало / должны) поехать на метро, чтобы не опоздать.</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Мы устали и проголодались, нам очень (хочется / нельзя / хотим) пообедать в кафе.</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В самолёте во время взлёта пассажиры (должны / могут) выключить телефоны.</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Мама сказала, что мне (не надо бы / нельзя / не должен) так поздно возвращаться домой.</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Моему другу (хочет / хочется / нужно) больше читать по-русски, чтобы улучшить язык.</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Извини, сейчас я очень занят и (не могу / не должен  / нельзя) говорить с тобой по телефону.</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Вход в этот музей бесплатный, значит, нам не (нельзя / надо / можем) покупать билеты.</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На экзамене студентам (нельзя / не должны / не нуждаются) пользоваться словарями и телефонами.</a:t>
            </a:r>
            <a:endParaRPr lang="ru-RU" sz="1900" b="0" u="none" strike="noStrike" noProof="0" dirty="0">
              <a:effectLst/>
              <a:latin typeface="Google Sans"/>
            </a:endParaRPr>
          </a:p>
        </p:txBody>
      </p:sp>
    </p:spTree>
    <p:extLst>
      <p:ext uri="{BB962C8B-B14F-4D97-AF65-F5344CB8AC3E}">
        <p14:creationId xmlns:p14="http://schemas.microsoft.com/office/powerpoint/2010/main" val="356989033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BBCD57B-28C0-E07F-2D41-4D566A99796A}"/>
              </a:ext>
            </a:extLst>
          </p:cNvPr>
          <p:cNvSpPr txBox="1"/>
          <p:nvPr/>
        </p:nvSpPr>
        <p:spPr>
          <a:xfrm>
            <a:off x="315883" y="642077"/>
            <a:ext cx="11477105" cy="5262979"/>
          </a:xfrm>
          <a:prstGeom prst="rect">
            <a:avLst/>
          </a:prstGeom>
          <a:noFill/>
        </p:spPr>
        <p:txBody>
          <a:bodyPr wrap="square">
            <a:spAutoFit/>
          </a:bodyPr>
          <a:lstStyle/>
          <a:p>
            <a:pPr algn="just"/>
            <a:r>
              <a:rPr lang="cs-CZ" sz="2100" b="1" noProof="0" dirty="0"/>
              <a:t>Doplňte slovesa </a:t>
            </a:r>
            <a:r>
              <a:rPr lang="ru-RU" sz="2100" b="1" noProof="0" dirty="0"/>
              <a:t>МОЧЬ / СМОЧЬ, ХОТЕТЬ / ЗАХОТЕТЬ </a:t>
            </a:r>
            <a:r>
              <a:rPr lang="cs-CZ" sz="2100" b="1" noProof="0" dirty="0"/>
              <a:t>nebo </a:t>
            </a:r>
            <a:r>
              <a:rPr lang="ru-RU" sz="2100" b="1" noProof="0" dirty="0"/>
              <a:t>ПРИДЕТСЯ / ПРИШЛОСЬ</a:t>
            </a:r>
          </a:p>
          <a:p>
            <a:pPr algn="just"/>
            <a:endParaRPr lang="ru-RU" sz="2100" dirty="0"/>
          </a:p>
          <a:p>
            <a:pPr algn="just"/>
            <a:r>
              <a:rPr lang="ru-RU" sz="2100" noProof="0" dirty="0"/>
              <a:t>1. Вчера шёл сильный дождь, поэтому нам _______________ отменить пикник и остаться дома. 2. Сейчас я очень _______________ спать, потому что вчера лёг в три часа ночи. 3. Марк усердно учился весь год и вчера наконец-то _______________ сдать трудный экзамен! 4. Извини, сейчас я очень занят и не _______________ помочь тебе с домашним заданием. 5. Если ты будешь заниматься каждый день, ты обязательно _______________ свободно говорить по-русски через год. 6. На прошлой неделе у Анны сломалась машина, поэтому ей _______________ ездить на работу на метро. 7. Дети, вы _______________ пойти в зоопарк в эти выходные? 8. Мы долго стучали в дверь, но так и не _______________ открыть её самостоятельно. 9. Завтра у меня выходной, поэтому мне не _______________ вставать рано утром. 10. Когда я был маленьким, я очень _______________ стать космонавтом. 11. На следующей неделе у Антона важная встреча, он очень _______________ произвести хорошее впечатление. 12. К сожалению, вчера мой телефон разрядился, и я не _______________ тебе позвонить. 13. Наш рейс отменили, и нам _______________ ждать в аэропорту целых десять часов. 14. Вы уже решили, где вы _______________ отдыхать следующим летом?</a:t>
            </a:r>
          </a:p>
        </p:txBody>
      </p:sp>
    </p:spTree>
    <p:extLst>
      <p:ext uri="{BB962C8B-B14F-4D97-AF65-F5344CB8AC3E}">
        <p14:creationId xmlns:p14="http://schemas.microsoft.com/office/powerpoint/2010/main" val="328394490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7">
            <a:extLst>
              <a:ext uri="{FF2B5EF4-FFF2-40B4-BE49-F238E27FC236}">
                <a16:creationId xmlns:a16="http://schemas.microsoft.com/office/drawing/2014/main" id="{9C30BDB9-ABE6-7B9C-54B5-5CDDDE7DE4D9}"/>
              </a:ext>
            </a:extLst>
          </p:cNvPr>
          <p:cNvSpPr txBox="1"/>
          <p:nvPr/>
        </p:nvSpPr>
        <p:spPr>
          <a:xfrm>
            <a:off x="1344497" y="1123939"/>
            <a:ext cx="9421091" cy="3970318"/>
          </a:xfrm>
          <a:prstGeom prst="rect">
            <a:avLst/>
          </a:prstGeom>
          <a:noFill/>
        </p:spPr>
        <p:txBody>
          <a:bodyPr wrap="square">
            <a:spAutoFit/>
          </a:bodyPr>
          <a:lstStyle/>
          <a:p>
            <a:pPr>
              <a:buNone/>
            </a:pPr>
            <a:r>
              <a:rPr lang="ru-RU" sz="2100" b="1" noProof="0" dirty="0"/>
              <a:t>13. </a:t>
            </a:r>
            <a:r>
              <a:rPr lang="ru-RU" sz="2100" b="1" noProof="0" dirty="0" err="1"/>
              <a:t>Tvořte</a:t>
            </a:r>
            <a:r>
              <a:rPr lang="ru-RU" sz="2100" b="1" noProof="0" dirty="0"/>
              <a:t> </a:t>
            </a:r>
            <a:r>
              <a:rPr lang="ru-RU" sz="2100" b="1" noProof="0" dirty="0" err="1"/>
              <a:t>věty</a:t>
            </a:r>
            <a:r>
              <a:rPr lang="ru-RU" sz="2100" b="1" noProof="0" dirty="0"/>
              <a:t> </a:t>
            </a:r>
            <a:r>
              <a:rPr lang="ru-RU" sz="2100" b="1" noProof="0" dirty="0" err="1"/>
              <a:t>podle</a:t>
            </a:r>
            <a:r>
              <a:rPr lang="ru-RU" sz="2100" b="1" noProof="0" dirty="0"/>
              <a:t> </a:t>
            </a:r>
            <a:r>
              <a:rPr lang="ru-RU" sz="2100" b="1" noProof="0" dirty="0" err="1"/>
              <a:t>vzoru</a:t>
            </a:r>
            <a:r>
              <a:rPr lang="ru-RU" sz="2100" b="1" noProof="0" dirty="0"/>
              <a:t>. </a:t>
            </a:r>
            <a:r>
              <a:rPr lang="ru-RU" sz="2100" b="1" noProof="0" dirty="0" err="1"/>
              <a:t>Používejte</a:t>
            </a:r>
            <a:r>
              <a:rPr lang="ru-RU" sz="2100" b="1" noProof="0" dirty="0"/>
              <a:t> </a:t>
            </a:r>
            <a:r>
              <a:rPr lang="ru-RU" sz="2100" b="1" noProof="0" dirty="0" err="1"/>
              <a:t>vazbu</a:t>
            </a:r>
            <a:r>
              <a:rPr lang="ru-RU" sz="2100" b="1" noProof="0" dirty="0"/>
              <a:t> </a:t>
            </a:r>
            <a:r>
              <a:rPr lang="ru-RU" sz="2100" b="1" i="1" noProof="0" dirty="0"/>
              <a:t>надо/нужно</a:t>
            </a:r>
            <a:r>
              <a:rPr lang="ru-RU" sz="2100" b="1" noProof="0" dirty="0"/>
              <a:t> + </a:t>
            </a:r>
            <a:r>
              <a:rPr lang="ru-RU" sz="2100" b="1" noProof="0" dirty="0" err="1"/>
              <a:t>infinitiv</a:t>
            </a:r>
            <a:r>
              <a:rPr lang="ru-RU" sz="2100" b="1" noProof="0" dirty="0"/>
              <a:t>. </a:t>
            </a:r>
            <a:r>
              <a:rPr lang="ru-RU" sz="2100" b="1" noProof="0" dirty="0" err="1"/>
              <a:t>Každou</a:t>
            </a:r>
            <a:r>
              <a:rPr lang="ru-RU" sz="2100" b="1" noProof="0" dirty="0"/>
              <a:t> </a:t>
            </a:r>
            <a:r>
              <a:rPr lang="ru-RU" sz="2100" b="1" noProof="0" dirty="0" err="1"/>
              <a:t>větu</a:t>
            </a:r>
            <a:r>
              <a:rPr lang="ru-RU" sz="2100" b="1" noProof="0" dirty="0"/>
              <a:t> </a:t>
            </a:r>
            <a:r>
              <a:rPr lang="ru-RU" sz="2100" b="1" noProof="0" dirty="0" err="1"/>
              <a:t>utvořte</a:t>
            </a:r>
            <a:r>
              <a:rPr lang="ru-RU" sz="2100" b="1" noProof="0" dirty="0"/>
              <a:t> v </a:t>
            </a:r>
            <a:r>
              <a:rPr lang="ru-RU" sz="2100" b="1" noProof="0" dirty="0" err="1"/>
              <a:t>přítomném</a:t>
            </a:r>
            <a:r>
              <a:rPr lang="ru-RU" sz="2100" b="1" noProof="0" dirty="0"/>
              <a:t>, </a:t>
            </a:r>
            <a:r>
              <a:rPr lang="ru-RU" sz="2100" b="1" noProof="0" dirty="0" err="1"/>
              <a:t>minulém</a:t>
            </a:r>
            <a:r>
              <a:rPr lang="ru-RU" sz="2100" b="1" noProof="0" dirty="0"/>
              <a:t> i </a:t>
            </a:r>
            <a:r>
              <a:rPr lang="ru-RU" sz="2100" b="1" noProof="0" dirty="0" err="1"/>
              <a:t>budoucím</a:t>
            </a:r>
            <a:r>
              <a:rPr lang="ru-RU" sz="2100" b="1" noProof="0" dirty="0"/>
              <a:t> </a:t>
            </a:r>
            <a:r>
              <a:rPr lang="ru-RU" sz="2100" b="1" noProof="0" dirty="0" err="1"/>
              <a:t>čase</a:t>
            </a:r>
            <a:r>
              <a:rPr lang="ru-RU" sz="2100" b="1" noProof="0" dirty="0"/>
              <a:t>:</a:t>
            </a:r>
            <a:br>
              <a:rPr lang="ru-RU" sz="2100" noProof="0" dirty="0"/>
            </a:br>
            <a:r>
              <a:rPr lang="ru-RU" sz="2100" i="1" noProof="0" dirty="0" err="1"/>
              <a:t>Vzor</a:t>
            </a:r>
            <a:r>
              <a:rPr lang="ru-RU" sz="2100" i="1" noProof="0" dirty="0"/>
              <a:t>: друг – прочитать книгу </a:t>
            </a:r>
            <a:endParaRPr lang="ru-RU" sz="2100" i="1" noProof="0" dirty="0">
              <a:effectLst/>
            </a:endParaRPr>
          </a:p>
          <a:p>
            <a:pPr algn="just">
              <a:buNone/>
            </a:pPr>
            <a:r>
              <a:rPr lang="ru-RU" sz="2100" i="1" noProof="0" dirty="0"/>
              <a:t>Другу надо/нужно прочитать книгу. Другу надо было/нужно было прочитать книгу. Другу надо будет/нужно будет прочитать книгу.</a:t>
            </a:r>
          </a:p>
          <a:p>
            <a:pPr algn="just">
              <a:buNone/>
            </a:pPr>
            <a:endParaRPr lang="ru-RU" sz="2100" noProof="0" dirty="0"/>
          </a:p>
          <a:p>
            <a:pPr marL="342900" lvl="0" indent="-342900" algn="just">
              <a:buFont typeface="+mj-lt"/>
              <a:buAutoNum type="arabicPeriod"/>
            </a:pPr>
            <a:r>
              <a:rPr lang="ru-RU" sz="2100" noProof="0" dirty="0"/>
              <a:t>брат – заняться спортом 2. тётя – сделать покупки 3. он – написать электронное письмо партнёру 4. студент – повторить грамматику 5. вы – добиваться успеха 6. сестра – похудеть 7. сын – сделать уроки 8. дочка – погулять с собакой 9. я – выбрать хорошее место 10. дядя – решить сложную задачу 11. Игорь – ездить на велосипеде 12. жена – учить русский язык 13. ученик – отвечать на вопросы 14. они – купить билеты в театр</a:t>
            </a:r>
          </a:p>
        </p:txBody>
      </p:sp>
      <p:pic>
        <p:nvPicPr>
          <p:cNvPr id="9" name="Obrázek 8">
            <a:extLst>
              <a:ext uri="{FF2B5EF4-FFF2-40B4-BE49-F238E27FC236}">
                <a16:creationId xmlns:a16="http://schemas.microsoft.com/office/drawing/2014/main" id="{CA8B8B6C-72A7-256A-D730-34D6C3CB672B}"/>
              </a:ext>
            </a:extLst>
          </p:cNvPr>
          <p:cNvPicPr>
            <a:picLocks noChangeAspect="1"/>
          </p:cNvPicPr>
          <p:nvPr/>
        </p:nvPicPr>
        <p:blipFill>
          <a:blip r:embed="rId2"/>
          <a:stretch>
            <a:fillRect/>
          </a:stretch>
        </p:blipFill>
        <p:spPr>
          <a:xfrm>
            <a:off x="6055043" y="3425623"/>
            <a:ext cx="50932" cy="9525"/>
          </a:xfrm>
          <a:prstGeom prst="rect">
            <a:avLst/>
          </a:prstGeom>
        </p:spPr>
      </p:pic>
    </p:spTree>
    <p:extLst>
      <p:ext uri="{BB962C8B-B14F-4D97-AF65-F5344CB8AC3E}">
        <p14:creationId xmlns:p14="http://schemas.microsoft.com/office/powerpoint/2010/main" val="56750529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5A2859C-63B5-3FFC-A719-A7F3C5AABE97}"/>
              </a:ext>
            </a:extLst>
          </p:cNvPr>
          <p:cNvSpPr txBox="1"/>
          <p:nvPr/>
        </p:nvSpPr>
        <p:spPr>
          <a:xfrm>
            <a:off x="199505" y="527484"/>
            <a:ext cx="11792989" cy="5693866"/>
          </a:xfrm>
          <a:prstGeom prst="rect">
            <a:avLst/>
          </a:prstGeom>
          <a:noFill/>
        </p:spPr>
        <p:txBody>
          <a:bodyPr wrap="square">
            <a:spAutoFit/>
          </a:bodyPr>
          <a:lstStyle/>
          <a:p>
            <a:r>
              <a:rPr lang="ru-RU" sz="2100" b="1" u="none" strike="noStrike" noProof="0" dirty="0">
                <a:effectLst/>
                <a:latin typeface="+mn-lt"/>
              </a:rPr>
              <a:t>15. </a:t>
            </a:r>
            <a:r>
              <a:rPr lang="ru-RU" sz="2100" b="1" u="none" strike="noStrike" noProof="0" dirty="0" err="1">
                <a:effectLst/>
                <a:latin typeface="+mn-lt"/>
              </a:rPr>
              <a:t>Tvořte</a:t>
            </a:r>
            <a:r>
              <a:rPr lang="ru-RU" sz="2100" b="1" u="none" strike="noStrike" noProof="0" dirty="0">
                <a:effectLst/>
                <a:latin typeface="+mn-lt"/>
              </a:rPr>
              <a:t> </a:t>
            </a:r>
            <a:r>
              <a:rPr lang="ru-RU" sz="2100" b="1" u="none" strike="noStrike" noProof="0" dirty="0" err="1">
                <a:effectLst/>
                <a:latin typeface="+mn-lt"/>
              </a:rPr>
              <a:t>věty</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a:t>
            </a:r>
            <a:r>
              <a:rPr lang="ru-RU" sz="2100" b="1" u="none" strike="noStrike" noProof="0" dirty="0" err="1">
                <a:effectLst/>
                <a:latin typeface="+mn-lt"/>
              </a:rPr>
              <a:t>Používejte</a:t>
            </a:r>
            <a:r>
              <a:rPr lang="ru-RU" sz="2100" b="1" u="none" strike="noStrike" noProof="0" dirty="0">
                <a:effectLst/>
                <a:latin typeface="+mn-lt"/>
              </a:rPr>
              <a:t> </a:t>
            </a:r>
            <a:r>
              <a:rPr lang="ru-RU" sz="2100" b="1" u="none" strike="noStrike" noProof="0" dirty="0" err="1">
                <a:effectLst/>
                <a:latin typeface="+mn-lt"/>
              </a:rPr>
              <a:t>vazbu</a:t>
            </a:r>
            <a:r>
              <a:rPr lang="ru-RU" sz="2100" b="1" u="none" strike="noStrike" noProof="0" dirty="0">
                <a:effectLst/>
                <a:latin typeface="+mn-lt"/>
              </a:rPr>
              <a:t> </a:t>
            </a:r>
            <a:r>
              <a:rPr lang="ru-RU" sz="2800" b="1" u="sng" strike="noStrike" noProof="0" dirty="0">
                <a:effectLst/>
                <a:latin typeface="+mn-lt"/>
              </a:rPr>
              <a:t>придётся + </a:t>
            </a:r>
            <a:r>
              <a:rPr lang="ru-RU" sz="2800" b="1" u="sng" strike="noStrike" noProof="0" dirty="0" err="1">
                <a:effectLst/>
                <a:latin typeface="+mn-lt"/>
              </a:rPr>
              <a:t>infinitiv</a:t>
            </a:r>
            <a:r>
              <a:rPr lang="ru-RU" sz="2800" b="1" u="sng" strike="noStrike" noProof="0" dirty="0">
                <a:effectLst/>
                <a:latin typeface="+mn-lt"/>
              </a:rPr>
              <a:t>:</a:t>
            </a:r>
            <a:br>
              <a:rPr lang="ru-RU" sz="2800" b="1" u="sng" noProof="0" dirty="0"/>
            </a:br>
            <a:r>
              <a:rPr lang="ru-RU" sz="2100" noProof="0" dirty="0" err="1"/>
              <a:t>Vzor</a:t>
            </a:r>
            <a:r>
              <a:rPr lang="ru-RU" sz="2100" noProof="0" dirty="0"/>
              <a:t>: Сегодня нужно заказать продукты онлайн. У меня интернет не работает. (Максим) Продукты придётся заказать Максиму.</a:t>
            </a:r>
          </a:p>
          <a:p>
            <a:pPr algn="just"/>
            <a:endParaRPr lang="ru-RU" sz="2100" noProof="0" dirty="0"/>
          </a:p>
          <a:p>
            <a:pPr algn="just"/>
            <a:r>
              <a:rPr lang="ru-RU" sz="2100" noProof="0" dirty="0"/>
              <a:t>1. Нужно вызвать такси через приложение. У меня разрядился телефон. (друг) </a:t>
            </a:r>
          </a:p>
          <a:p>
            <a:pPr algn="just"/>
            <a:r>
              <a:rPr lang="ru-RU" sz="2100" noProof="0" dirty="0"/>
              <a:t>2. Вчера надо было оплатить подписку на музыку. У брата закончились деньги на карте. (сестра) </a:t>
            </a:r>
          </a:p>
          <a:p>
            <a:pPr algn="just"/>
            <a:r>
              <a:rPr lang="ru-RU" sz="2100" noProof="0" dirty="0"/>
              <a:t>3. Вечером нужно приготовить ужин. Мама сегодня очень поздно возвращается с работы. (папа) </a:t>
            </a:r>
          </a:p>
          <a:p>
            <a:pPr algn="just"/>
            <a:r>
              <a:rPr lang="ru-RU" sz="2100" noProof="0" dirty="0"/>
              <a:t>4. Нужно написать этот код для сайта. Наш программист ушёл на больничный. (коллега) </a:t>
            </a:r>
          </a:p>
          <a:p>
            <a:pPr algn="just"/>
            <a:r>
              <a:rPr lang="ru-RU" sz="2100" noProof="0" dirty="0"/>
              <a:t>5. На прошлой неделе надо было встретить блогера в аэропорту. Наш менеджер заболел. (директор) </a:t>
            </a:r>
          </a:p>
          <a:p>
            <a:pPr algn="just"/>
            <a:r>
              <a:rPr lang="ru-RU" sz="2100" noProof="0" dirty="0"/>
              <a:t>6. Сегодня нужно отнести документы в коворкинг. Курьер сегодня не работает. (я) </a:t>
            </a:r>
          </a:p>
          <a:p>
            <a:pPr algn="just"/>
            <a:r>
              <a:rPr lang="ru-RU" sz="2100" noProof="0" dirty="0"/>
              <a:t>7. Вчера надо было сделать презентацию для проекта. Марк забыл свой ноутбук дома. (она) </a:t>
            </a:r>
          </a:p>
          <a:p>
            <a:pPr algn="just"/>
            <a:r>
              <a:rPr lang="ru-RU" sz="2100" noProof="0" dirty="0"/>
              <a:t>8. Нужно перевести это сообщение на чешский язык. Иностранец совсем не говорит по-русски. (вы) </a:t>
            </a:r>
          </a:p>
          <a:p>
            <a:pPr algn="just"/>
            <a:r>
              <a:rPr lang="ru-RU" sz="2100" noProof="0" dirty="0"/>
              <a:t>9. Вечером нужно погулять с собакой. Студентка уехала на вечерние курсы. (брат) </a:t>
            </a:r>
          </a:p>
          <a:p>
            <a:pPr algn="just"/>
            <a:r>
              <a:rPr lang="ru-RU" sz="2100" noProof="0" dirty="0"/>
              <a:t>10. Сегодня нужно забрать заказ из маркетплейса. У Лены сегодня много созвонов по работе. (Антон) 11. На прошлых выходных надо было поехать в офис. Сервер компании полностью отключился. (системный администратор) </a:t>
            </a:r>
          </a:p>
          <a:p>
            <a:pPr algn="just"/>
            <a:r>
              <a:rPr lang="ru-RU" sz="2100" noProof="0" dirty="0"/>
              <a:t>12. Нужно смонтировать это видео для соцсетей. Наш дизайнер уехал в отпуск. (мы)</a:t>
            </a:r>
          </a:p>
        </p:txBody>
      </p:sp>
    </p:spTree>
    <p:extLst>
      <p:ext uri="{BB962C8B-B14F-4D97-AF65-F5344CB8AC3E}">
        <p14:creationId xmlns:p14="http://schemas.microsoft.com/office/powerpoint/2010/main" val="199332252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381791F-0C58-9F0A-4FF5-3794A97EE168}"/>
              </a:ext>
            </a:extLst>
          </p:cNvPr>
          <p:cNvSpPr txBox="1"/>
          <p:nvPr/>
        </p:nvSpPr>
        <p:spPr>
          <a:xfrm>
            <a:off x="116378" y="60960"/>
            <a:ext cx="11959244" cy="6401753"/>
          </a:xfrm>
          <a:prstGeom prst="rect">
            <a:avLst/>
          </a:prstGeom>
          <a:noFill/>
        </p:spPr>
        <p:txBody>
          <a:bodyPr wrap="square">
            <a:spAutoFit/>
          </a:bodyPr>
          <a:lstStyle/>
          <a:p>
            <a:pPr marL="0" marR="0" algn="just">
              <a:spcBef>
                <a:spcPts val="900"/>
              </a:spcBef>
              <a:spcAft>
                <a:spcPts val="1200"/>
              </a:spcAft>
              <a:buNone/>
            </a:pPr>
            <a:r>
              <a:rPr lang="ru-RU" sz="2000" b="1" u="none" strike="noStrike" noProof="0" dirty="0">
                <a:effectLst/>
                <a:latin typeface="+mn-lt"/>
              </a:rPr>
              <a:t>23. </a:t>
            </a:r>
            <a:r>
              <a:rPr lang="ru-RU" sz="2000" b="1" u="none" strike="noStrike" noProof="0" dirty="0" err="1">
                <a:effectLst/>
                <a:latin typeface="+mn-lt"/>
              </a:rPr>
              <a:t>Doplňte</a:t>
            </a:r>
            <a:r>
              <a:rPr lang="ru-RU" sz="2000" b="1" u="none" strike="noStrike" noProof="0" dirty="0">
                <a:effectLst/>
                <a:latin typeface="+mn-lt"/>
              </a:rPr>
              <a:t> </a:t>
            </a:r>
            <a:r>
              <a:rPr lang="ru-RU" sz="2000" b="1" u="none" strike="noStrike" noProof="0" dirty="0" err="1">
                <a:effectLst/>
                <a:latin typeface="+mn-lt"/>
              </a:rPr>
              <a:t>správný</a:t>
            </a:r>
            <a:r>
              <a:rPr lang="ru-RU" sz="2000" b="1" u="none" strike="noStrike" noProof="0" dirty="0">
                <a:effectLst/>
                <a:latin typeface="+mn-lt"/>
              </a:rPr>
              <a:t> </a:t>
            </a:r>
            <a:r>
              <a:rPr lang="ru-RU" sz="2000" b="1" u="none" strike="noStrike" noProof="0" dirty="0" err="1">
                <a:effectLst/>
                <a:latin typeface="+mn-lt"/>
              </a:rPr>
              <a:t>tvar</a:t>
            </a:r>
            <a:r>
              <a:rPr lang="ru-RU" sz="2000" b="1" u="none" strike="noStrike" noProof="0" dirty="0">
                <a:effectLst/>
                <a:latin typeface="+mn-lt"/>
              </a:rPr>
              <a:t> </a:t>
            </a:r>
            <a:r>
              <a:rPr lang="ru-RU" sz="2000" b="1" u="none" strike="noStrike" noProof="0" dirty="0" err="1">
                <a:effectLst/>
                <a:latin typeface="+mn-lt"/>
              </a:rPr>
              <a:t>modálního</a:t>
            </a:r>
            <a:r>
              <a:rPr lang="ru-RU" sz="2000" b="1" u="none" strike="noStrike" noProof="0" dirty="0">
                <a:effectLst/>
                <a:latin typeface="+mn-lt"/>
              </a:rPr>
              <a:t> </a:t>
            </a:r>
            <a:r>
              <a:rPr lang="ru-RU" sz="2000" b="1" u="none" strike="noStrike" noProof="0" dirty="0" err="1">
                <a:effectLst/>
                <a:latin typeface="+mn-lt"/>
              </a:rPr>
              <a:t>výrazu</a:t>
            </a:r>
            <a:r>
              <a:rPr lang="ru-RU" sz="2000" b="1" u="none" strike="noStrike" noProof="0" dirty="0">
                <a:effectLst/>
                <a:latin typeface="+mn-lt"/>
              </a:rPr>
              <a:t> </a:t>
            </a:r>
            <a:r>
              <a:rPr lang="ru-RU" sz="2000" b="1" i="1" u="none" strike="noStrike" noProof="0" dirty="0">
                <a:effectLst/>
                <a:latin typeface="+mn-lt"/>
              </a:rPr>
              <a:t>должен</a:t>
            </a:r>
            <a:r>
              <a:rPr lang="ru-RU" sz="2000" b="1" u="none" strike="noStrike" noProof="0" dirty="0">
                <a:effectLst/>
                <a:latin typeface="+mn-lt"/>
              </a:rPr>
              <a:t>.</a:t>
            </a:r>
            <a:endParaRPr lang="ru-RU" sz="2000" b="0" u="none" strike="noStrike" noProof="0" dirty="0">
              <a:effectLst/>
              <a:latin typeface="+mn-lt"/>
            </a:endParaRPr>
          </a:p>
          <a:p>
            <a:pPr marL="342900" marR="0" lvl="0" indent="-342900" algn="just">
              <a:spcBef>
                <a:spcPts val="900"/>
              </a:spcBef>
              <a:spcAft>
                <a:spcPts val="900"/>
              </a:spcAft>
              <a:buFont typeface="+mj-lt"/>
              <a:buAutoNum type="arabicPeriod"/>
            </a:pPr>
            <a:r>
              <a:rPr lang="ru-RU" sz="2000" b="0" u="none" strike="noStrike" noProof="0" dirty="0">
                <a:effectLst/>
                <a:latin typeface="+mn-lt"/>
              </a:rPr>
              <a:t>Ты _______________ им всё сказать. 2. Он _______________ носить очки с четырёх лет. 3. После вечера вы _______________ убрать за собой. 4. Нам не _______________ ничего помешать. 5. Когда они _______________ пойти в консульство? 6. В конце концов _______________ была вмешаться полиция. 7. Мы _______________ были ответить на все вопросы. 8. Кто-нибудь из нас _______________ будет пойти пешком. 9. Ты _______________ был извиниться перед учительницей. 10. Мы не _______________ забыть об этом. 11. Анна _______________ позвонить родителям сегодня вечером. 12. Вы не _______________ опаздывать на этот важный урок. 13. Я _______________ буду завтра очень много работать. 14. Мои друзья _______________ были встретить меня на вокзале, но опоздали.</a:t>
            </a:r>
          </a:p>
          <a:p>
            <a:pPr marL="0" marR="0">
              <a:spcBef>
                <a:spcPts val="900"/>
              </a:spcBef>
              <a:spcAft>
                <a:spcPts val="1200"/>
              </a:spcAft>
              <a:buNone/>
            </a:pPr>
            <a:r>
              <a:rPr lang="ru-RU" sz="2000" b="1" u="none" strike="noStrike" noProof="0" dirty="0">
                <a:effectLst/>
                <a:latin typeface="+mn-lt"/>
              </a:rPr>
              <a:t>24. </a:t>
            </a:r>
            <a:r>
              <a:rPr lang="ru-RU" sz="2000" b="1" u="none" strike="noStrike" noProof="0" dirty="0" err="1">
                <a:effectLst/>
                <a:latin typeface="+mn-lt"/>
              </a:rPr>
              <a:t>Reagujte</a:t>
            </a:r>
            <a:r>
              <a:rPr lang="ru-RU" sz="2000" b="1" u="none" strike="noStrike" noProof="0" dirty="0">
                <a:effectLst/>
                <a:latin typeface="+mn-lt"/>
              </a:rPr>
              <a:t> </a:t>
            </a:r>
            <a:r>
              <a:rPr lang="ru-RU" sz="2000" b="1" u="none" strike="noStrike" noProof="0" dirty="0" err="1">
                <a:effectLst/>
                <a:latin typeface="+mn-lt"/>
              </a:rPr>
              <a:t>námitkou</a:t>
            </a:r>
            <a:r>
              <a:rPr lang="ru-RU" sz="2000" b="1" u="none" strike="noStrike" noProof="0" dirty="0">
                <a:effectLst/>
                <a:latin typeface="+mn-lt"/>
              </a:rPr>
              <a:t>. </a:t>
            </a:r>
            <a:r>
              <a:rPr lang="ru-RU" sz="2000" b="1" u="none" strike="noStrike" noProof="0" dirty="0" err="1">
                <a:effectLst/>
                <a:latin typeface="+mn-lt"/>
              </a:rPr>
              <a:t>Řekněte</a:t>
            </a:r>
            <a:r>
              <a:rPr lang="ru-RU" sz="2000" b="1" u="none" strike="noStrike" noProof="0" dirty="0">
                <a:effectLst/>
                <a:latin typeface="+mn-lt"/>
              </a:rPr>
              <a:t>, </a:t>
            </a:r>
            <a:r>
              <a:rPr lang="ru-RU" sz="2000" b="1" u="none" strike="noStrike" noProof="0" dirty="0" err="1">
                <a:effectLst/>
                <a:latin typeface="+mn-lt"/>
              </a:rPr>
              <a:t>že</a:t>
            </a:r>
            <a:r>
              <a:rPr lang="ru-RU" sz="2000" b="1" u="none" strike="noStrike" noProof="0" dirty="0">
                <a:effectLst/>
                <a:latin typeface="+mn-lt"/>
              </a:rPr>
              <a:t> </a:t>
            </a:r>
            <a:r>
              <a:rPr lang="ru-RU" sz="2000" b="1" u="none" strike="noStrike" noProof="0" dirty="0" err="1">
                <a:effectLst/>
                <a:latin typeface="+mn-lt"/>
              </a:rPr>
              <a:t>podle</a:t>
            </a:r>
            <a:r>
              <a:rPr lang="ru-RU" sz="2000" b="1" u="none" strike="noStrike" noProof="0" dirty="0">
                <a:effectLst/>
                <a:latin typeface="+mn-lt"/>
              </a:rPr>
              <a:t> </a:t>
            </a:r>
            <a:r>
              <a:rPr lang="ru-RU" sz="2000" b="1" u="none" strike="noStrike" noProof="0" dirty="0" err="1">
                <a:effectLst/>
                <a:latin typeface="+mn-lt"/>
              </a:rPr>
              <a:t>vás</a:t>
            </a:r>
            <a:r>
              <a:rPr lang="ru-RU" sz="2000" b="1" u="none" strike="noStrike" noProof="0" dirty="0">
                <a:effectLst/>
                <a:latin typeface="+mn-lt"/>
              </a:rPr>
              <a:t> </a:t>
            </a:r>
            <a:r>
              <a:rPr lang="ru-RU" sz="2000" b="1" u="none" strike="noStrike" noProof="0" dirty="0" err="1">
                <a:effectLst/>
                <a:latin typeface="+mn-lt"/>
              </a:rPr>
              <a:t>nestojí</a:t>
            </a:r>
            <a:r>
              <a:rPr lang="ru-RU" sz="2000" b="1" u="none" strike="noStrike" noProof="0" dirty="0">
                <a:effectLst/>
                <a:latin typeface="+mn-lt"/>
              </a:rPr>
              <a:t> </a:t>
            </a:r>
            <a:r>
              <a:rPr lang="ru-RU" sz="2000" b="1" u="none" strike="noStrike" noProof="0" dirty="0" err="1">
                <a:effectLst/>
                <a:latin typeface="+mn-lt"/>
              </a:rPr>
              <a:t>za</a:t>
            </a:r>
            <a:r>
              <a:rPr lang="ru-RU" sz="2000" b="1" u="none" strike="noStrike" noProof="0" dirty="0">
                <a:effectLst/>
                <a:latin typeface="+mn-lt"/>
              </a:rPr>
              <a:t> </a:t>
            </a:r>
            <a:r>
              <a:rPr lang="ru-RU" sz="2000" b="1" u="none" strike="noStrike" noProof="0" dirty="0" err="1">
                <a:effectLst/>
                <a:latin typeface="+mn-lt"/>
              </a:rPr>
              <a:t>to</a:t>
            </a:r>
            <a:r>
              <a:rPr lang="ru-RU" sz="2000" b="1" u="none" strike="noStrike" noProof="0" dirty="0">
                <a:effectLst/>
                <a:latin typeface="+mn-lt"/>
              </a:rPr>
              <a:t> </a:t>
            </a:r>
            <a:r>
              <a:rPr lang="ru-RU" sz="2000" b="1" u="none" strike="noStrike" noProof="0" dirty="0" err="1">
                <a:effectLst/>
                <a:latin typeface="+mn-lt"/>
              </a:rPr>
              <a:t>navrhovanou</a:t>
            </a:r>
            <a:r>
              <a:rPr lang="ru-RU" sz="2000" b="1" u="none" strike="noStrike" noProof="0" dirty="0">
                <a:effectLst/>
                <a:latin typeface="+mn-lt"/>
              </a:rPr>
              <a:t> </a:t>
            </a:r>
            <a:r>
              <a:rPr lang="ru-RU" sz="2000" b="1" u="none" strike="noStrike" noProof="0" dirty="0" err="1">
                <a:effectLst/>
                <a:latin typeface="+mn-lt"/>
              </a:rPr>
              <a:t>akci</a:t>
            </a:r>
            <a:r>
              <a:rPr lang="ru-RU" sz="2000" b="1" u="none" strike="noStrike" noProof="0" dirty="0">
                <a:effectLst/>
                <a:latin typeface="+mn-lt"/>
              </a:rPr>
              <a:t> </a:t>
            </a:r>
            <a:r>
              <a:rPr lang="ru-RU" sz="2000" b="1" u="none" strike="noStrike" noProof="0" dirty="0" err="1">
                <a:effectLst/>
                <a:latin typeface="+mn-lt"/>
              </a:rPr>
              <a:t>realizovat</a:t>
            </a:r>
            <a:r>
              <a:rPr lang="ru-RU" sz="2000" b="1" u="none" strike="noStrike" noProof="0" dirty="0">
                <a:effectLst/>
                <a:latin typeface="+mn-lt"/>
              </a:rPr>
              <a:t>. </a:t>
            </a:r>
            <a:br>
              <a:rPr lang="ru-RU" sz="2000" b="0" u="none" strike="noStrike" noProof="0" dirty="0">
                <a:effectLst/>
                <a:latin typeface="+mn-lt"/>
              </a:rPr>
            </a:br>
            <a:r>
              <a:rPr lang="ru-RU" sz="2000" b="0" i="1" u="none" strike="noStrike" noProof="0" dirty="0" err="1">
                <a:effectLst/>
                <a:latin typeface="+mn-lt"/>
              </a:rPr>
              <a:t>Vzor</a:t>
            </a:r>
            <a:r>
              <a:rPr lang="ru-RU" sz="2000" b="0" i="1" u="none" strike="noStrike" noProof="0" dirty="0">
                <a:effectLst/>
                <a:latin typeface="+mn-lt"/>
              </a:rPr>
              <a:t>: Можно с ним поспорить. – По-моему, не стоит / не надо / не нужно с ним спорить.</a:t>
            </a:r>
            <a:endParaRPr lang="ru-RU" sz="2000" b="0" u="none" strike="noStrike" noProof="0" dirty="0">
              <a:effectLst/>
              <a:latin typeface="+mn-lt"/>
            </a:endParaRPr>
          </a:p>
          <a:p>
            <a:pPr marL="342900" marR="0" lvl="0" indent="-342900" algn="just">
              <a:spcBef>
                <a:spcPts val="900"/>
              </a:spcBef>
              <a:spcAft>
                <a:spcPts val="900"/>
              </a:spcAft>
              <a:buFont typeface="+mj-lt"/>
              <a:buAutoNum type="arabicPeriod"/>
            </a:pPr>
            <a:r>
              <a:rPr lang="ru-RU" sz="2000" b="0" u="none" strike="noStrike" noProof="0" dirty="0">
                <a:effectLst/>
                <a:latin typeface="+mn-lt"/>
              </a:rPr>
              <a:t>Можно выбросить эти газеты. 2. Можно зайти к ней домой. 3. Если вам не удобно, можно перенести встречу на другой день. 4. Можно ему напомнить прошлое. 5. Можем её разбудить и обо всём поговорить. 6. Можем купить ему коньки. 7. Можно ей позвонить и всё узнать. 8. Можно открыть окно, на улице очень холодно. 9. Можем обсудить эту сложную проблему завтра. 10. Можно купить этот дорогой телевизор. 11. Можем рассказать начальнику всю правду. 12. Можно пригласить их в гости на эти выходные. 13. Можем взять такси, ведь до вокзала совсем близко. 14. Можно посмотреть этот длинный и скучный фильм.</a:t>
            </a:r>
            <a:endParaRPr lang="ru-RU" sz="2000" b="0" u="none" strike="noStrike" noProof="0" dirty="0">
              <a:effectLst/>
              <a:latin typeface="Google Sans"/>
            </a:endParaRPr>
          </a:p>
        </p:txBody>
      </p:sp>
    </p:spTree>
    <p:extLst>
      <p:ext uri="{BB962C8B-B14F-4D97-AF65-F5344CB8AC3E}">
        <p14:creationId xmlns:p14="http://schemas.microsoft.com/office/powerpoint/2010/main" val="246959224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94BB650-51EF-90E7-BC22-76CB83E51C5C}"/>
              </a:ext>
            </a:extLst>
          </p:cNvPr>
          <p:cNvSpPr txBox="1"/>
          <p:nvPr/>
        </p:nvSpPr>
        <p:spPr>
          <a:xfrm>
            <a:off x="435032" y="1164737"/>
            <a:ext cx="11321935" cy="3916457"/>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16. Do </a:t>
            </a:r>
            <a:r>
              <a:rPr lang="ru-RU" sz="2100" b="1" u="none" strike="noStrike" noProof="0" dirty="0" err="1">
                <a:effectLst/>
                <a:latin typeface="+mn-lt"/>
              </a:rPr>
              <a:t>vět</a:t>
            </a:r>
            <a:r>
              <a:rPr lang="ru-RU" sz="2100" b="1" u="none" strike="noStrike" noProof="0" dirty="0">
                <a:effectLst/>
                <a:latin typeface="+mn-lt"/>
              </a:rPr>
              <a:t>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správný</a:t>
            </a:r>
            <a:r>
              <a:rPr lang="ru-RU" sz="2100" b="1" u="none" strike="noStrike" noProof="0" dirty="0">
                <a:effectLst/>
                <a:latin typeface="+mn-lt"/>
              </a:rPr>
              <a:t> </a:t>
            </a:r>
            <a:r>
              <a:rPr lang="ru-RU" sz="2100" b="1" u="none" strike="noStrike" noProof="0" dirty="0" err="1">
                <a:effectLst/>
                <a:latin typeface="+mn-lt"/>
              </a:rPr>
              <a:t>tvar</a:t>
            </a:r>
            <a:r>
              <a:rPr lang="ru-RU" sz="2100" b="1" u="none" strike="noStrike" noProof="0" dirty="0">
                <a:effectLst/>
                <a:latin typeface="+mn-lt"/>
              </a:rPr>
              <a:t> </a:t>
            </a:r>
            <a:r>
              <a:rPr lang="ru-RU" sz="2100" b="1" u="none" strike="noStrike" noProof="0" dirty="0" err="1">
                <a:effectLst/>
                <a:latin typeface="+mn-lt"/>
              </a:rPr>
              <a:t>modálního</a:t>
            </a:r>
            <a:r>
              <a:rPr lang="ru-RU" sz="2100" b="1" u="none" strike="noStrike" noProof="0" dirty="0">
                <a:effectLst/>
                <a:latin typeface="+mn-lt"/>
              </a:rPr>
              <a:t> </a:t>
            </a:r>
            <a:r>
              <a:rPr lang="ru-RU" sz="2100" b="1" u="none" strike="noStrike" noProof="0" dirty="0" err="1">
                <a:effectLst/>
                <a:latin typeface="+mn-lt"/>
              </a:rPr>
              <a:t>výrazu</a:t>
            </a:r>
            <a:r>
              <a:rPr lang="ru-RU" sz="2100" b="1" u="none" strike="noStrike" noProof="0" dirty="0">
                <a:effectLst/>
                <a:latin typeface="+mn-lt"/>
              </a:rPr>
              <a:t> </a:t>
            </a:r>
            <a:r>
              <a:rPr lang="ru-RU" sz="2100" b="1" i="1" u="none" strike="noStrike" noProof="0" dirty="0">
                <a:effectLst/>
                <a:latin typeface="+mn-lt"/>
              </a:rPr>
              <a:t>нужен</a:t>
            </a:r>
            <a:r>
              <a:rPr lang="ru-RU" sz="2100" b="1" u="none" strike="noStrike" noProof="0" dirty="0">
                <a:effectLst/>
                <a:latin typeface="+mn-lt"/>
              </a:rPr>
              <a:t>, </a:t>
            </a:r>
            <a:r>
              <a:rPr lang="ru-RU" sz="2100" b="1" u="none" strike="noStrike" noProof="0" dirty="0" err="1">
                <a:effectLst/>
                <a:latin typeface="+mn-lt"/>
              </a:rPr>
              <a:t>dbejte</a:t>
            </a:r>
            <a:r>
              <a:rPr lang="ru-RU" sz="2100" b="1" u="none" strike="noStrike" noProof="0" dirty="0">
                <a:effectLst/>
                <a:latin typeface="+mn-lt"/>
              </a:rPr>
              <a:t> </a:t>
            </a:r>
            <a:r>
              <a:rPr lang="ru-RU" sz="2100" b="1" u="none" strike="noStrike" noProof="0" dirty="0" err="1">
                <a:effectLst/>
                <a:latin typeface="+mn-lt"/>
              </a:rPr>
              <a:t>na</a:t>
            </a:r>
            <a:r>
              <a:rPr lang="ru-RU" sz="2100" b="1" u="none" strike="noStrike" noProof="0" dirty="0">
                <a:effectLst/>
                <a:latin typeface="+mn-lt"/>
              </a:rPr>
              <a:t> </a:t>
            </a:r>
            <a:r>
              <a:rPr lang="ru-RU" sz="2100" b="1" u="none" strike="noStrike" noProof="0" dirty="0" err="1">
                <a:effectLst/>
                <a:latin typeface="+mn-lt"/>
              </a:rPr>
              <a:t>přízvuk</a:t>
            </a:r>
            <a:r>
              <a:rPr lang="ru-RU" sz="2100" b="1" u="none" strike="noStrike" noProof="0" dirty="0">
                <a:effectLst/>
                <a:latin typeface="+mn-lt"/>
              </a:rPr>
              <a:t>.</a:t>
            </a:r>
            <a:endParaRPr lang="ru-RU" sz="2100" b="0" u="none" strike="noStrike" noProof="0" dirty="0">
              <a:effectLst/>
              <a:latin typeface="+mn-lt"/>
            </a:endParaRPr>
          </a:p>
          <a:p>
            <a:pPr marL="342900" marR="0" lvl="0" indent="-342900">
              <a:spcBef>
                <a:spcPts val="900"/>
              </a:spcBef>
              <a:spcAft>
                <a:spcPts val="900"/>
              </a:spcAft>
              <a:buFont typeface="+mj-lt"/>
              <a:buAutoNum type="arabicPeriod"/>
            </a:pPr>
            <a:r>
              <a:rPr lang="ru-RU" sz="2100" b="0" u="none" strike="noStrike" noProof="0" dirty="0">
                <a:effectLst/>
                <a:latin typeface="+mn-lt"/>
              </a:rPr>
              <a:t>Саше _______________ врач, как ты думаешь? 2. Возьми эту книгу, она мне больше не _______________. 3. Вам _______________ ещё ножницы? 4. По-моему, маме не _______________ было об этом рассказывать. 5. Толю вызывают завтра в полицию. – И мне _______________ туда сходить. 6. Я не понимаю, что тебе от меня _______________. 7. Не _______________ им всё объяснять, только самые важные моменты. 8. Тебе _______________ помочь? 9. Ей казалось, что она больше никому не _______________. 10. Диктант _______________ ещё проверить. 11. Нам очень _______________ будут твои советы на завтрашней встрече. 12. Для ремонта этой машины папе _______________ новая деталь. 13. Зачем тебе _______________ были эти старые журналы? 14. Студентам _______________ повторить это правило перед экзаменом.</a:t>
            </a:r>
          </a:p>
        </p:txBody>
      </p:sp>
    </p:spTree>
    <p:extLst>
      <p:ext uri="{BB962C8B-B14F-4D97-AF65-F5344CB8AC3E}">
        <p14:creationId xmlns:p14="http://schemas.microsoft.com/office/powerpoint/2010/main" val="291559495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35B5276-BB12-D511-94B8-B2657B9E517D}"/>
              </a:ext>
            </a:extLst>
          </p:cNvPr>
          <p:cNvSpPr txBox="1"/>
          <p:nvPr/>
        </p:nvSpPr>
        <p:spPr>
          <a:xfrm>
            <a:off x="737060" y="695892"/>
            <a:ext cx="10551623" cy="5209118"/>
          </a:xfrm>
          <a:prstGeom prst="rect">
            <a:avLst/>
          </a:prstGeom>
          <a:noFill/>
        </p:spPr>
        <p:txBody>
          <a:bodyPr wrap="square">
            <a:spAutoFit/>
          </a:bodyPr>
          <a:lstStyle/>
          <a:p>
            <a:pPr marL="0" marR="0">
              <a:spcBef>
                <a:spcPts val="900"/>
              </a:spcBef>
              <a:spcAft>
                <a:spcPts val="1200"/>
              </a:spcAft>
              <a:buNone/>
            </a:pPr>
            <a:r>
              <a:rPr lang="ru-RU" sz="2100" b="1" u="none" strike="noStrike" noProof="0" dirty="0">
                <a:effectLst/>
                <a:latin typeface="+mn-lt"/>
              </a:rPr>
              <a:t>17. </a:t>
            </a:r>
            <a:r>
              <a:rPr lang="ru-RU" sz="2100" b="1" u="none" strike="noStrike" noProof="0" dirty="0" err="1">
                <a:effectLst/>
                <a:latin typeface="+mn-lt"/>
              </a:rPr>
              <a:t>Reagujte</a:t>
            </a:r>
            <a:r>
              <a:rPr lang="ru-RU" sz="2100" b="1" u="none" strike="noStrike" noProof="0" dirty="0">
                <a:effectLst/>
                <a:latin typeface="+mn-lt"/>
              </a:rPr>
              <a:t> </a:t>
            </a:r>
            <a:r>
              <a:rPr lang="ru-RU" sz="2100" b="1" u="none" strike="noStrike" noProof="0" dirty="0" err="1">
                <a:effectLst/>
                <a:latin typeface="+mn-lt"/>
              </a:rPr>
              <a:t>podle</a:t>
            </a:r>
            <a:r>
              <a:rPr lang="ru-RU" sz="2100" b="1" u="none" strike="noStrike" noProof="0" dirty="0">
                <a:effectLst/>
                <a:latin typeface="+mn-lt"/>
              </a:rPr>
              <a:t> </a:t>
            </a:r>
            <a:r>
              <a:rPr lang="ru-RU" sz="2100" b="1" u="none" strike="noStrike" noProof="0" dirty="0" err="1">
                <a:effectLst/>
                <a:latin typeface="+mn-lt"/>
              </a:rPr>
              <a:t>vzoru</a:t>
            </a:r>
            <a:r>
              <a:rPr lang="ru-RU" sz="2100" b="1" u="none" strike="noStrike" noProof="0" dirty="0">
                <a:effectLst/>
                <a:latin typeface="+mn-lt"/>
              </a:rPr>
              <a:t>. V </a:t>
            </a:r>
            <a:r>
              <a:rPr lang="ru-RU" sz="2100" b="1" u="none" strike="noStrike" noProof="0" dirty="0" err="1">
                <a:effectLst/>
                <a:latin typeface="+mn-lt"/>
              </a:rPr>
              <a:t>reakci</a:t>
            </a:r>
            <a:r>
              <a:rPr lang="ru-RU" sz="2100" b="1" u="none" strike="noStrike" noProof="0" dirty="0">
                <a:effectLst/>
                <a:latin typeface="+mn-lt"/>
              </a:rPr>
              <a:t> </a:t>
            </a:r>
            <a:r>
              <a:rPr lang="ru-RU" sz="2100" b="1" u="none" strike="noStrike" noProof="0" dirty="0" err="1">
                <a:effectLst/>
                <a:latin typeface="+mn-lt"/>
              </a:rPr>
              <a:t>užijte</a:t>
            </a:r>
            <a:r>
              <a:rPr lang="ru-RU" sz="2100" b="1" u="none" strike="noStrike" noProof="0" dirty="0">
                <a:effectLst/>
                <a:latin typeface="+mn-lt"/>
              </a:rPr>
              <a:t> </a:t>
            </a:r>
            <a:r>
              <a:rPr lang="ru-RU" sz="2100" b="1" u="none" strike="noStrike" noProof="0" dirty="0" err="1">
                <a:effectLst/>
                <a:latin typeface="+mn-lt"/>
              </a:rPr>
              <a:t>sloveso</a:t>
            </a:r>
            <a:r>
              <a:rPr lang="ru-RU" sz="2100" b="1" u="none" strike="noStrike" noProof="0" dirty="0">
                <a:effectLst/>
                <a:latin typeface="+mn-lt"/>
              </a:rPr>
              <a:t> </a:t>
            </a:r>
            <a:r>
              <a:rPr lang="ru-RU" sz="2100" b="1" u="none" strike="noStrike" noProof="0" dirty="0" err="1">
                <a:effectLst/>
                <a:latin typeface="+mn-lt"/>
              </a:rPr>
              <a:t>dokonavého</a:t>
            </a:r>
            <a:r>
              <a:rPr lang="ru-RU" sz="2100" b="1" u="none" strike="noStrike" noProof="0" dirty="0">
                <a:effectLst/>
                <a:latin typeface="+mn-lt"/>
              </a:rPr>
              <a:t> </a:t>
            </a:r>
            <a:r>
              <a:rPr lang="ru-RU" sz="2100" b="1" u="none" strike="noStrike" noProof="0" dirty="0" err="1">
                <a:effectLst/>
                <a:latin typeface="+mn-lt"/>
              </a:rPr>
              <a:t>vidu</a:t>
            </a:r>
            <a:r>
              <a:rPr lang="ru-RU" sz="2100" b="1" u="none" strike="noStrike" noProof="0" dirty="0">
                <a:effectLst/>
                <a:latin typeface="+mn-lt"/>
              </a:rPr>
              <a:t>.</a:t>
            </a:r>
            <a:br>
              <a:rPr lang="ru-RU" sz="2100" b="0" u="none" strike="noStrike" noProof="0" dirty="0">
                <a:effectLst/>
                <a:latin typeface="+mn-lt"/>
              </a:rPr>
            </a:br>
            <a:r>
              <a:rPr lang="ru-RU" sz="2100" b="0" i="1" u="none" strike="noStrike" noProof="0" dirty="0" err="1">
                <a:effectLst/>
                <a:latin typeface="+mn-lt"/>
              </a:rPr>
              <a:t>Vzor</a:t>
            </a:r>
            <a:r>
              <a:rPr lang="ru-RU" sz="2100" b="0" i="1" u="none" strike="noStrike" noProof="0" dirty="0">
                <a:effectLst/>
                <a:latin typeface="+mn-lt"/>
              </a:rPr>
              <a:t>: Я купил газету и теперь её нигде не могу найти. – Придётся ещё раз её купить.</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Я с утра ему звоню, никак не могу дозвониться. 2. Я его уже несколько раз просил вернуть мне книгу, а он её не приносит. 3. Мы уже два раза писали им, но ответа не получили. 4. Он рекламировал этот будильник, но он опять сломался. 5. Они уже два раза переделывали доклад, но в нём всё ещё много недочётов. 6. Я уже несколько раз обращалась к нему за помощью, а сейчас он мне опять нужен. 7. Я три раза объяснял ему это правило, но он всё равно ничего не понял. 8. Моя сестра долго искала этот рецепт в интернете, но так и не нашла. 9. Мы весь вечер пытались перевести этот сложный текст без словаря. 10. Антон обещал починить мой компьютер ещё на прошлой неделе. 11. Они несколько раз проверяли эту программу, но она всё равно работает с ошибками. 12. Она долго выбирала подарок для мамы, но так ничего и не купила. 13. Я вчера весь день убирал в комнате, а сегодня здесь снова полный беспорядок. 14. Мой друг несколько раз сдавал этот экзамен по вождению, но пока безрезультатно.</a:t>
            </a:r>
            <a:endParaRPr lang="ru-RU" sz="2100" b="0" u="none" strike="noStrike" noProof="0" dirty="0">
              <a:effectLst/>
              <a:latin typeface="Google Sans"/>
            </a:endParaRPr>
          </a:p>
        </p:txBody>
      </p:sp>
    </p:spTree>
    <p:extLst>
      <p:ext uri="{BB962C8B-B14F-4D97-AF65-F5344CB8AC3E}">
        <p14:creationId xmlns:p14="http://schemas.microsoft.com/office/powerpoint/2010/main" val="418884558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ovéPole 16">
            <a:extLst>
              <a:ext uri="{FF2B5EF4-FFF2-40B4-BE49-F238E27FC236}">
                <a16:creationId xmlns:a16="http://schemas.microsoft.com/office/drawing/2014/main" id="{1D93A62B-1FD8-AAE4-A2DF-86E9342E6D1E}"/>
              </a:ext>
            </a:extLst>
          </p:cNvPr>
          <p:cNvSpPr txBox="1"/>
          <p:nvPr/>
        </p:nvSpPr>
        <p:spPr>
          <a:xfrm>
            <a:off x="121919" y="155171"/>
            <a:ext cx="11549150" cy="6407267"/>
          </a:xfrm>
          <a:prstGeom prst="rect">
            <a:avLst/>
          </a:prstGeom>
          <a:noFill/>
        </p:spPr>
        <p:txBody>
          <a:bodyPr wrap="square">
            <a:spAutoFit/>
          </a:bodyPr>
          <a:lstStyle/>
          <a:p>
            <a:pPr marR="0" lvl="0">
              <a:lnSpc>
                <a:spcPct val="70000"/>
              </a:lnSpc>
              <a:spcBef>
                <a:spcPts val="900"/>
              </a:spcBef>
              <a:spcAft>
                <a:spcPts val="900"/>
              </a:spcAft>
            </a:pPr>
            <a:r>
              <a:rPr lang="ru-RU" sz="1900" b="1" noProof="0"/>
              <a:t>Cvičení</a:t>
            </a:r>
            <a:r>
              <a:rPr lang="ru-RU" sz="1900" b="1" noProof="0" dirty="0"/>
              <a:t> 2. </a:t>
            </a:r>
            <a:r>
              <a:rPr lang="ru-RU" sz="1900" b="1" noProof="0" dirty="0" err="1"/>
              <a:t>Doplňte</a:t>
            </a:r>
            <a:r>
              <a:rPr lang="ru-RU" sz="1900" b="1" noProof="0" dirty="0"/>
              <a:t> </a:t>
            </a:r>
            <a:r>
              <a:rPr lang="ru-RU" sz="1900" b="1" noProof="0" dirty="0" err="1"/>
              <a:t>správný</a:t>
            </a:r>
            <a:r>
              <a:rPr lang="ru-RU" sz="1900" b="1" noProof="0" dirty="0"/>
              <a:t> </a:t>
            </a:r>
            <a:r>
              <a:rPr lang="ru-RU" sz="1900" b="1" noProof="0" dirty="0" err="1"/>
              <a:t>tvar</a:t>
            </a:r>
            <a:r>
              <a:rPr lang="ru-RU" sz="1900" b="1" noProof="0" dirty="0"/>
              <a:t> </a:t>
            </a:r>
            <a:r>
              <a:rPr lang="ru-RU" sz="1900" b="1" noProof="0" dirty="0" err="1"/>
              <a:t>podle</a:t>
            </a:r>
            <a:r>
              <a:rPr lang="ru-RU" sz="1900" b="1" noProof="0" dirty="0"/>
              <a:t> </a:t>
            </a:r>
            <a:r>
              <a:rPr lang="ru-RU" sz="1900" b="1" noProof="0" dirty="0" err="1"/>
              <a:t>rodu</a:t>
            </a:r>
            <a:r>
              <a:rPr lang="ru-RU" sz="1900" b="1" noProof="0" dirty="0"/>
              <a:t> a </a:t>
            </a:r>
            <a:r>
              <a:rPr lang="ru-RU" sz="1900" b="1" noProof="0" dirty="0" err="1"/>
              <a:t>čísla</a:t>
            </a:r>
            <a:endParaRPr lang="ru-RU" sz="1900" b="1" u="none" strike="noStrike" noProof="0" dirty="0">
              <a:effectLst/>
              <a:latin typeface="+mn-lt"/>
            </a:endParaRP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Анна заболела, поэтому она _______________ (</a:t>
            </a:r>
            <a:r>
              <a:rPr lang="ru-RU" sz="1900" b="1" u="none" strike="noStrike" noProof="0" dirty="0">
                <a:effectLst/>
                <a:latin typeface="+mn-lt"/>
              </a:rPr>
              <a:t>должен</a:t>
            </a:r>
            <a:r>
              <a:rPr lang="ru-RU" sz="1900" b="0" u="none" strike="noStrike" noProof="0" dirty="0">
                <a:effectLst/>
                <a:latin typeface="+mn-lt"/>
              </a:rPr>
              <a:t>) сидеть дома.</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Нам очень _______________ (</a:t>
            </a:r>
            <a:r>
              <a:rPr lang="ru-RU" sz="1900" b="1" u="none" strike="noStrike" noProof="0" dirty="0">
                <a:effectLst/>
                <a:latin typeface="+mn-lt"/>
              </a:rPr>
              <a:t>нужен</a:t>
            </a:r>
            <a:r>
              <a:rPr lang="ru-RU" sz="1900" b="0" u="none" strike="noStrike" noProof="0" dirty="0">
                <a:effectLst/>
                <a:latin typeface="+mn-lt"/>
              </a:rPr>
              <a:t>) эти новые словари для перевода текста.</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Из-за плохой погоды самолёт _______________ (</a:t>
            </a:r>
            <a:r>
              <a:rPr lang="ru-RU" sz="1900" b="1" u="none" strike="noStrike" noProof="0" dirty="0">
                <a:effectLst/>
                <a:latin typeface="+mn-lt"/>
              </a:rPr>
              <a:t>вынужден</a:t>
            </a:r>
            <a:r>
              <a:rPr lang="ru-RU" sz="1900" b="0" u="none" strike="noStrike" noProof="0" dirty="0">
                <a:effectLst/>
                <a:latin typeface="+mn-lt"/>
              </a:rPr>
              <a:t>) приземлиться в другом городе.</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Мой брат _______________ (</a:t>
            </a:r>
            <a:r>
              <a:rPr lang="ru-RU" sz="1900" b="1" u="none" strike="noStrike" noProof="0" dirty="0">
                <a:effectLst/>
                <a:latin typeface="+mn-lt"/>
              </a:rPr>
              <a:t>должен</a:t>
            </a:r>
            <a:r>
              <a:rPr lang="ru-RU" sz="1900" b="0" u="none" strike="noStrike" noProof="0" dirty="0">
                <a:effectLst/>
                <a:latin typeface="+mn-lt"/>
              </a:rPr>
              <a:t>) вернуть эту книгу в библиотеку завтра утром.</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Студенты были _______________ (</a:t>
            </a:r>
            <a:r>
              <a:rPr lang="ru-RU" sz="1900" b="1" u="none" strike="noStrike" noProof="0" dirty="0">
                <a:effectLst/>
                <a:latin typeface="+mn-lt"/>
              </a:rPr>
              <a:t>вынужден</a:t>
            </a:r>
            <a:r>
              <a:rPr lang="ru-RU" sz="1900" b="0" u="none" strike="noStrike" noProof="0" dirty="0">
                <a:effectLst/>
                <a:latin typeface="+mn-lt"/>
              </a:rPr>
              <a:t>) переписать сложный тест заново.</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Скажи, пожалуйста, какая помощь тебе _______________ (</a:t>
            </a:r>
            <a:r>
              <a:rPr lang="ru-RU" sz="1900" b="1" u="none" strike="noStrike" noProof="0" dirty="0">
                <a:effectLst/>
                <a:latin typeface="+mn-lt"/>
              </a:rPr>
              <a:t>нужен</a:t>
            </a:r>
            <a:r>
              <a:rPr lang="ru-RU" sz="1900" b="0" u="none" strike="noStrike" noProof="0" dirty="0">
                <a:effectLst/>
                <a:latin typeface="+mn-lt"/>
              </a:rPr>
              <a:t>) прямо сейчас?</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Эта курсовая работа _______________ (</a:t>
            </a:r>
            <a:r>
              <a:rPr lang="ru-RU" sz="1900" b="1" u="none" strike="noStrike" noProof="0" dirty="0">
                <a:effectLst/>
                <a:latin typeface="+mn-lt"/>
              </a:rPr>
              <a:t>должен</a:t>
            </a:r>
            <a:r>
              <a:rPr lang="ru-RU" sz="1900" b="0" u="none" strike="noStrike" noProof="0" dirty="0">
                <a:effectLst/>
                <a:latin typeface="+mn-lt"/>
              </a:rPr>
              <a:t>) быть готова к следующему вторнику.</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Прости, но эта старая куртка мне больше не _______________ (</a:t>
            </a:r>
            <a:r>
              <a:rPr lang="ru-RU" sz="1900" b="1" u="none" strike="noStrike" noProof="0" dirty="0">
                <a:effectLst/>
                <a:latin typeface="+mn-lt"/>
              </a:rPr>
              <a:t>нужен</a:t>
            </a:r>
            <a:r>
              <a:rPr lang="ru-RU" sz="1900" b="0" u="none" strike="noStrike" noProof="0" dirty="0">
                <a:effectLst/>
                <a:latin typeface="+mn-lt"/>
              </a:rPr>
              <a:t>).</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Из-за ремонта дороги мы были _______________ (</a:t>
            </a:r>
            <a:r>
              <a:rPr lang="ru-RU" sz="1900" b="1" u="none" strike="noStrike" noProof="0" dirty="0">
                <a:effectLst/>
                <a:latin typeface="+mn-lt"/>
              </a:rPr>
              <a:t>вынужден</a:t>
            </a:r>
            <a:r>
              <a:rPr lang="ru-RU" sz="1900" b="0" u="none" strike="noStrike" noProof="0" dirty="0">
                <a:effectLst/>
                <a:latin typeface="+mn-lt"/>
              </a:rPr>
              <a:t>) искать другой путь.</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Мои коллеги _______________ (</a:t>
            </a:r>
            <a:r>
              <a:rPr lang="ru-RU" sz="1900" b="1" u="none" strike="noStrike" noProof="0" dirty="0">
                <a:effectLst/>
                <a:latin typeface="+mn-lt"/>
              </a:rPr>
              <a:t>должен</a:t>
            </a:r>
            <a:r>
              <a:rPr lang="ru-RU" sz="1900" b="0" u="none" strike="noStrike" noProof="0" dirty="0">
                <a:effectLst/>
                <a:latin typeface="+mn-lt"/>
              </a:rPr>
              <a:t>) завтра встретить директора в аэропорту.</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Для ремонта машины папе _______________ (</a:t>
            </a:r>
            <a:r>
              <a:rPr lang="ru-RU" sz="1900" b="1" u="none" strike="noStrike" noProof="0" dirty="0">
                <a:effectLst/>
                <a:latin typeface="+mn-lt"/>
              </a:rPr>
              <a:t>нужен</a:t>
            </a:r>
            <a:r>
              <a:rPr lang="ru-RU" sz="1900" b="0" u="none" strike="noStrike" noProof="0" dirty="0">
                <a:effectLst/>
                <a:latin typeface="+mn-lt"/>
              </a:rPr>
              <a:t>) новая важная деталь.</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Катя не хотела менять работу, но была _______________ (</a:t>
            </a:r>
            <a:r>
              <a:rPr lang="ru-RU" sz="1900" b="1" u="none" strike="noStrike" noProof="0" dirty="0">
                <a:effectLst/>
                <a:latin typeface="+mn-lt"/>
              </a:rPr>
              <a:t>вынужден</a:t>
            </a:r>
            <a:r>
              <a:rPr lang="ru-RU" sz="1900" b="0" u="none" strike="noStrike" noProof="0" dirty="0">
                <a:effectLst/>
                <a:latin typeface="+mn-lt"/>
              </a:rPr>
              <a:t>) сделать это.</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Вы _______________ (</a:t>
            </a:r>
            <a:r>
              <a:rPr lang="ru-RU" sz="1900" b="1" u="none" strike="noStrike" noProof="0" dirty="0">
                <a:effectLst/>
                <a:latin typeface="+mn-lt"/>
              </a:rPr>
              <a:t>должен</a:t>
            </a:r>
            <a:r>
              <a:rPr lang="ru-RU" sz="1900" b="0" u="none" strike="noStrike" noProof="0" dirty="0">
                <a:effectLst/>
                <a:latin typeface="+mn-lt"/>
              </a:rPr>
              <a:t>) внимательно прочитать это правило ещё раз.</a:t>
            </a:r>
          </a:p>
          <a:p>
            <a:pPr marL="342900" marR="0" lvl="0" indent="-342900">
              <a:lnSpc>
                <a:spcPct val="70000"/>
              </a:lnSpc>
              <a:spcBef>
                <a:spcPts val="900"/>
              </a:spcBef>
              <a:spcAft>
                <a:spcPts val="900"/>
              </a:spcAft>
              <a:buFont typeface="+mj-lt"/>
              <a:buAutoNum type="arabicPeriod"/>
            </a:pPr>
            <a:r>
              <a:rPr lang="ru-RU" sz="1900" b="0" u="none" strike="noStrike" noProof="0" dirty="0">
                <a:effectLst/>
                <a:latin typeface="+mn-lt"/>
              </a:rPr>
              <a:t>Для этой поездки мне _______________ (</a:t>
            </a:r>
            <a:r>
              <a:rPr lang="ru-RU" sz="1900" b="1" u="none" strike="noStrike" noProof="0" dirty="0">
                <a:effectLst/>
                <a:latin typeface="+mn-lt"/>
              </a:rPr>
              <a:t>нужен</a:t>
            </a:r>
            <a:r>
              <a:rPr lang="ru-RU" sz="1900" b="0" u="none" strike="noStrike" noProof="0" dirty="0">
                <a:effectLst/>
                <a:latin typeface="+mn-lt"/>
              </a:rPr>
              <a:t>) только маленькая сумка.</a:t>
            </a:r>
            <a:endParaRPr lang="ru-RU" sz="1900" b="0" u="none" strike="noStrike" noProof="0" dirty="0">
              <a:effectLst/>
              <a:latin typeface="Google Sans"/>
            </a:endParaRPr>
          </a:p>
        </p:txBody>
      </p:sp>
    </p:spTree>
    <p:extLst>
      <p:ext uri="{BB962C8B-B14F-4D97-AF65-F5344CB8AC3E}">
        <p14:creationId xmlns:p14="http://schemas.microsoft.com/office/powerpoint/2010/main" val="15156248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2B1AC17-8C25-339F-080F-2C425972BB55}"/>
              </a:ext>
            </a:extLst>
          </p:cNvPr>
          <p:cNvSpPr txBox="1"/>
          <p:nvPr/>
        </p:nvSpPr>
        <p:spPr>
          <a:xfrm>
            <a:off x="443345" y="314833"/>
            <a:ext cx="11305309" cy="5532284"/>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Cvičení</a:t>
            </a:r>
            <a:r>
              <a:rPr lang="ru-RU" sz="2100" b="1" u="none" strike="noStrike" noProof="0" dirty="0">
                <a:effectLst/>
                <a:latin typeface="+mn-lt"/>
              </a:rPr>
              <a:t> 6. </a:t>
            </a:r>
            <a:r>
              <a:rPr lang="ru-RU" sz="2100" b="1" u="none" strike="noStrike" noProof="0" dirty="0" err="1">
                <a:effectLst/>
                <a:latin typeface="+mn-lt"/>
              </a:rPr>
              <a:t>Doplňte</a:t>
            </a:r>
            <a:r>
              <a:rPr lang="ru-RU" sz="2100" b="1" u="none" strike="noStrike" noProof="0" dirty="0">
                <a:effectLst/>
                <a:latin typeface="+mn-lt"/>
              </a:rPr>
              <a:t> </a:t>
            </a:r>
            <a:r>
              <a:rPr lang="ru-RU" sz="2100" b="1" u="none" strike="noStrike" noProof="0" dirty="0" err="1">
                <a:effectLst/>
                <a:latin typeface="+mn-lt"/>
              </a:rPr>
              <a:t>slova</a:t>
            </a:r>
            <a:r>
              <a:rPr lang="ru-RU" sz="2100" b="1" u="none" strike="noStrike" noProof="0" dirty="0">
                <a:effectLst/>
                <a:latin typeface="+mn-lt"/>
              </a:rPr>
              <a:t> ДОЛЖЕН </a:t>
            </a:r>
            <a:r>
              <a:rPr lang="ru-RU" sz="2100" b="1" u="none" strike="noStrike" noProof="0" dirty="0" err="1">
                <a:effectLst/>
                <a:latin typeface="+mn-lt"/>
              </a:rPr>
              <a:t>nebo</a:t>
            </a:r>
            <a:r>
              <a:rPr lang="ru-RU" sz="2100" b="1" u="none" strike="noStrike" noProof="0" dirty="0">
                <a:effectLst/>
                <a:latin typeface="+mn-lt"/>
              </a:rPr>
              <a:t> НУЖЕН </a:t>
            </a:r>
            <a:r>
              <a:rPr lang="ru-RU" sz="2100" b="1" u="none" strike="noStrike" noProof="0" dirty="0" err="1">
                <a:effectLst/>
                <a:latin typeface="+mn-lt"/>
              </a:rPr>
              <a:t>ve</a:t>
            </a:r>
            <a:r>
              <a:rPr lang="ru-RU" sz="2100" b="1" u="none" strike="noStrike" noProof="0" dirty="0">
                <a:effectLst/>
                <a:latin typeface="+mn-lt"/>
              </a:rPr>
              <a:t> </a:t>
            </a:r>
            <a:r>
              <a:rPr lang="ru-RU" sz="2100" b="1" u="none" strike="noStrike" noProof="0" dirty="0" err="1">
                <a:effectLst/>
                <a:latin typeface="+mn-lt"/>
              </a:rPr>
              <a:t>správném</a:t>
            </a:r>
            <a:r>
              <a:rPr lang="ru-RU" sz="2100" b="1" u="none" strike="noStrike" noProof="0" dirty="0">
                <a:effectLst/>
                <a:latin typeface="+mn-lt"/>
              </a:rPr>
              <a:t> </a:t>
            </a:r>
            <a:r>
              <a:rPr lang="ru-RU" sz="2100" b="1" u="none" strike="noStrike" noProof="0" dirty="0" err="1">
                <a:effectLst/>
                <a:latin typeface="+mn-lt"/>
              </a:rPr>
              <a:t>tvaru</a:t>
            </a:r>
            <a:endParaRPr lang="ru-RU" sz="2100" b="1" u="none" strike="noStrike" noProof="0" dirty="0">
              <a:effectLst/>
              <a:latin typeface="+mn-lt"/>
            </a:endParaRPr>
          </a:p>
          <a:p>
            <a:pPr marL="0" marR="0" algn="just">
              <a:spcBef>
                <a:spcPts val="900"/>
              </a:spcBef>
              <a:spcAft>
                <a:spcPts val="1200"/>
              </a:spcAft>
              <a:buNone/>
            </a:pPr>
            <a:br>
              <a:rPr lang="ru-RU" sz="2100" b="0" u="none" strike="noStrike" noProof="0" dirty="0">
                <a:effectLst/>
                <a:latin typeface="+mn-lt"/>
              </a:rPr>
            </a:br>
            <a:r>
              <a:rPr lang="ru-RU" sz="2100" b="0" u="none" strike="noStrike" noProof="0" dirty="0">
                <a:effectLst/>
                <a:latin typeface="+mn-lt"/>
              </a:rPr>
              <a:t>1. Анна очень хорошо знает физику, поэтому она _______________ сдать этот экзамен без проблем. 2. Для подготовки к уроку студентам завтра _______________ будут новые словари. 3. Извини, но эта старая книга мне больше не _______________. 4. Мой брат заболел, поэтому вчера он _______________ был остаться дома и лечь в постель. 5. Скажите, пожалуйста, какая помощь вам _______________ прямо сейчас? 6. Мы _______________ обязаны вернуть эти вещи в магазин до конца недели. 7. Катя не знала дорогу, поэтому ей _______________ был совет местного жителя. 8. Строители сказали, что этот новый мост _______________ быть готов к осени. 9. Если ты хочешь поехать в путешествие, тебе _______________ будет заграничный паспорт. 10. На прошлой неделе я много работал, так как мне _______________ были деньги на покупку машины. 11. Из-за плохой погоды все рейсы отменили, и пассажиры _______________ были ждать в аэропорту. 12. Для этого пирога маме _______________ только мука, яйца и немного сахара. 13. Ты выглядит очень уставшим, тебе _______________ отдохнуть хотя бы один день. 14. На следующей неделе Марте _______________ будет новая зимняя куртка, так как на улице станет холодно.</a:t>
            </a:r>
            <a:endParaRPr lang="ru-RU" sz="2100" b="0" u="none" strike="noStrike" noProof="0" dirty="0">
              <a:effectLst/>
              <a:latin typeface="Google Sans"/>
            </a:endParaRPr>
          </a:p>
        </p:txBody>
      </p:sp>
    </p:spTree>
    <p:extLst>
      <p:ext uri="{BB962C8B-B14F-4D97-AF65-F5344CB8AC3E}">
        <p14:creationId xmlns:p14="http://schemas.microsoft.com/office/powerpoint/2010/main" val="122095468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9A6DB38C-7BC8-4A4D-C488-A71255FA79F5}"/>
              </a:ext>
            </a:extLst>
          </p:cNvPr>
          <p:cNvSpPr txBox="1"/>
          <p:nvPr/>
        </p:nvSpPr>
        <p:spPr>
          <a:xfrm>
            <a:off x="257694" y="434967"/>
            <a:ext cx="11399520" cy="5855449"/>
          </a:xfrm>
          <a:prstGeom prst="rect">
            <a:avLst/>
          </a:prstGeom>
          <a:noFill/>
        </p:spPr>
        <p:txBody>
          <a:bodyPr wrap="square">
            <a:spAutoFit/>
          </a:bodyPr>
          <a:lstStyle/>
          <a:p>
            <a:pPr marL="0" marR="0">
              <a:spcBef>
                <a:spcPts val="900"/>
              </a:spcBef>
              <a:spcAft>
                <a:spcPts val="1200"/>
              </a:spcAft>
              <a:buNone/>
            </a:pPr>
            <a:r>
              <a:rPr lang="ru-RU" sz="2100" b="1" u="none" strike="noStrike" noProof="0" dirty="0" err="1">
                <a:effectLst/>
                <a:latin typeface="+mn-lt"/>
              </a:rPr>
              <a:t>Cvičení</a:t>
            </a:r>
            <a:r>
              <a:rPr lang="ru-RU" sz="2100" b="1" u="none" strike="noStrike" noProof="0" dirty="0">
                <a:effectLst/>
                <a:latin typeface="+mn-lt"/>
              </a:rPr>
              <a:t> 7. </a:t>
            </a:r>
            <a:r>
              <a:rPr lang="ru-RU" sz="2100" b="1" u="none" strike="noStrike" noProof="0" dirty="0" err="1">
                <a:effectLst/>
                <a:latin typeface="+mn-lt"/>
              </a:rPr>
              <a:t>Doplňte</a:t>
            </a:r>
            <a:r>
              <a:rPr lang="ru-RU" sz="2100" b="1" u="none" strike="noStrike" noProof="0" dirty="0">
                <a:effectLst/>
                <a:latin typeface="+mn-lt"/>
              </a:rPr>
              <a:t> МОЖНО, НУЖНО, НЕЛЬЗЯ </a:t>
            </a:r>
            <a:r>
              <a:rPr lang="ru-RU" sz="2100" b="1" u="none" strike="noStrike" noProof="0" dirty="0" err="1">
                <a:effectLst/>
                <a:latin typeface="+mn-lt"/>
              </a:rPr>
              <a:t>nebo</a:t>
            </a:r>
            <a:r>
              <a:rPr lang="ru-RU" sz="2100" b="1" u="none" strike="noStrike" noProof="0" dirty="0">
                <a:effectLst/>
                <a:latin typeface="+mn-lt"/>
              </a:rPr>
              <a:t> ПРИШЛОСЬ</a:t>
            </a:r>
            <a:br>
              <a:rPr lang="ru-RU" sz="2100" b="0" u="none" strike="noStrike" noProof="0" dirty="0">
                <a:effectLst/>
                <a:latin typeface="+mn-lt"/>
              </a:rPr>
            </a:br>
            <a:endParaRPr lang="ru-RU" sz="2100" b="0" u="none" strike="noStrike" noProof="0" dirty="0">
              <a:effectLst/>
              <a:latin typeface="+mn-lt"/>
            </a:endParaRPr>
          </a:p>
          <a:p>
            <a:pPr marL="0" marR="0" algn="just">
              <a:spcBef>
                <a:spcPts val="900"/>
              </a:spcBef>
              <a:spcAft>
                <a:spcPts val="1200"/>
              </a:spcAft>
              <a:buNone/>
            </a:pPr>
            <a:r>
              <a:rPr lang="ru-RU" sz="2100" noProof="0" dirty="0"/>
              <a:t>1. </a:t>
            </a:r>
            <a:r>
              <a:rPr lang="ru-RU" sz="2100" b="0" u="none" strike="noStrike" noProof="0" dirty="0">
                <a:effectLst/>
                <a:latin typeface="+mn-lt"/>
              </a:rPr>
              <a:t>Извините, здесь _______________ курить, посмотрите на этот знак. 2. На улице стало очень холодно, поэтому нам _______________ надеть тёплые куртки. 3. Скажите, пожалуйста, в этот музей _______________ войти бесплатно или надо покупать билет? 4. У тебя завтра важный экзамен, тебе _______________ сегодня хорошо отдохнуть и лечь спать пораньше. 5. В библиотеке _______________ громко разговаривать, потому что другие люди там занимаются. 6. Наш автобус сломался, и нам _______________ ехать до центра города на такси. 7. Алло, профессор, _______________ задать вам один вопрос по домашнему заданию? 8. Если ты хочешь свободно говорить по-русски, тебе _______________ каждый день повторять новые слова. 9. Вчера я забыл ключи дома, поэтому мне _______________ ждать брата на улице два часа. 10. Мама сказала, что детям _______________ есть слишком много шоколада перед обедом. 11. Чтобы получить визу, иностранным студентам _______________ собрать много разных документов. 12. На уроке _______________ пользоваться телефонами, учитель всегда забирает их перед тестом. 13. Погода была прекрасная, и мы _______________ отлично погуляли в парке после уроков. 14. Из-за сильного дождя футбольный матч отменили, и спортсменам _______________ вернуться в отель.</a:t>
            </a:r>
            <a:endParaRPr lang="ru-RU" sz="2100" b="0" u="none" strike="noStrike" noProof="0" dirty="0">
              <a:effectLst/>
              <a:latin typeface="Google Sans"/>
            </a:endParaRPr>
          </a:p>
        </p:txBody>
      </p:sp>
    </p:spTree>
    <p:extLst>
      <p:ext uri="{BB962C8B-B14F-4D97-AF65-F5344CB8AC3E}">
        <p14:creationId xmlns:p14="http://schemas.microsoft.com/office/powerpoint/2010/main" val="283614383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EE84BC8-8F98-AB20-FF35-A1012CF0235C}"/>
              </a:ext>
            </a:extLst>
          </p:cNvPr>
          <p:cNvSpPr txBox="1"/>
          <p:nvPr/>
        </p:nvSpPr>
        <p:spPr>
          <a:xfrm>
            <a:off x="0" y="120275"/>
            <a:ext cx="11998035" cy="6401753"/>
          </a:xfrm>
          <a:prstGeom prst="rect">
            <a:avLst/>
          </a:prstGeom>
          <a:noFill/>
        </p:spPr>
        <p:txBody>
          <a:bodyPr wrap="square">
            <a:spAutoFit/>
          </a:bodyPr>
          <a:lstStyle/>
          <a:p>
            <a:pPr marL="0" marR="0" algn="just">
              <a:spcBef>
                <a:spcPts val="900"/>
              </a:spcBef>
              <a:spcAft>
                <a:spcPts val="1200"/>
              </a:spcAft>
              <a:buNone/>
            </a:pPr>
            <a:r>
              <a:rPr lang="ru-RU" sz="2000" b="1" u="none" strike="noStrike" noProof="0" dirty="0">
                <a:effectLst/>
                <a:latin typeface="+mn-lt"/>
              </a:rPr>
              <a:t>18. </a:t>
            </a:r>
            <a:r>
              <a:rPr lang="cs-CZ" sz="2000" b="1" u="none" strike="noStrike" noProof="0" dirty="0">
                <a:effectLst/>
                <a:latin typeface="+mn-lt"/>
              </a:rPr>
              <a:t>Přeložte. Zákaz nebo nemožnost něco udělat vyjádřete slovem </a:t>
            </a:r>
            <a:r>
              <a:rPr lang="cs-CZ" sz="2000" b="1" i="1" u="none" strike="noStrike" noProof="0" dirty="0" err="1">
                <a:effectLst/>
                <a:latin typeface="+mn-lt"/>
              </a:rPr>
              <a:t>нельзя</a:t>
            </a:r>
            <a:r>
              <a:rPr lang="cs-CZ" sz="2000" b="1" u="none" strike="noStrike" noProof="0" dirty="0">
                <a:effectLst/>
                <a:latin typeface="+mn-lt"/>
              </a:rPr>
              <a:t>.</a:t>
            </a:r>
            <a:endParaRPr lang="cs-CZ" sz="2000" b="0" u="none" strike="noStrike" noProof="0" dirty="0">
              <a:effectLst/>
              <a:latin typeface="+mn-lt"/>
            </a:endParaRPr>
          </a:p>
          <a:p>
            <a:pPr marL="342900" marR="0" lvl="0" indent="-342900" algn="just">
              <a:spcBef>
                <a:spcPts val="900"/>
              </a:spcBef>
              <a:spcAft>
                <a:spcPts val="900"/>
              </a:spcAft>
              <a:buFont typeface="+mj-lt"/>
              <a:buAutoNum type="arabicPeriod"/>
            </a:pPr>
            <a:r>
              <a:rPr lang="cs-CZ" sz="2000" b="0" u="none" strike="noStrike" noProof="0" dirty="0">
                <a:effectLst/>
                <a:latin typeface="+mn-lt"/>
              </a:rPr>
              <a:t>Pomoz jí, nesmí nosit těžké tašky. 2. Mami, a proč nesmíme ven? 3. Tetě řekli, že nesmí jíst sladké. 4. Promiň, odtamtud nešlo zavolat. 5. Nedá se tam nějak dostat bez lístků? 6. Proč on smí, a já nemůžu? 7. Zákaz kouření. (Tady se nesmí kouřit.) 8. Po operaci nesměl bratr vstávat. 9. Copak nechápeš, že s ním takhle nemůžeš zacházet? 10. Myslím, že tuhle rovnici nelze vyřešit. 11. V této místnosti se nesmí fotografovat. 12. Promiňte, ale tudy se nedá projít. 13. Lékař řekl, že otec teď nesmí pít kávu. 14. Na této pláži se nesmí plavat, je to nebezpečné.</a:t>
            </a:r>
          </a:p>
          <a:p>
            <a:pPr marL="0" marR="0" algn="just">
              <a:spcBef>
                <a:spcPts val="900"/>
              </a:spcBef>
              <a:spcAft>
                <a:spcPts val="1200"/>
              </a:spcAft>
              <a:buNone/>
            </a:pPr>
            <a:r>
              <a:rPr lang="ru-RU" sz="2000" b="1" u="none" strike="noStrike" noProof="0" dirty="0">
                <a:effectLst/>
                <a:latin typeface="+mn-lt"/>
              </a:rPr>
              <a:t>19. </a:t>
            </a:r>
            <a:r>
              <a:rPr lang="ru-RU" sz="2000" b="1" u="none" strike="noStrike" noProof="0" dirty="0" err="1">
                <a:effectLst/>
                <a:latin typeface="+mn-lt"/>
              </a:rPr>
              <a:t>Rozhodněte</a:t>
            </a:r>
            <a:r>
              <a:rPr lang="ru-RU" sz="2000" b="1" u="none" strike="noStrike" noProof="0" dirty="0">
                <a:effectLst/>
                <a:latin typeface="+mn-lt"/>
              </a:rPr>
              <a:t> </a:t>
            </a:r>
            <a:r>
              <a:rPr lang="ru-RU" sz="2000" b="1" u="none" strike="noStrike" noProof="0" dirty="0" err="1">
                <a:effectLst/>
                <a:latin typeface="+mn-lt"/>
              </a:rPr>
              <a:t>se</a:t>
            </a:r>
            <a:r>
              <a:rPr lang="ru-RU" sz="2000" b="1" u="none" strike="noStrike" noProof="0" dirty="0">
                <a:effectLst/>
                <a:latin typeface="+mn-lt"/>
              </a:rPr>
              <a:t>, </a:t>
            </a:r>
            <a:r>
              <a:rPr lang="ru-RU" sz="2000" b="1" u="none" strike="noStrike" noProof="0" dirty="0" err="1">
                <a:effectLst/>
                <a:latin typeface="+mn-lt"/>
              </a:rPr>
              <a:t>zda</a:t>
            </a:r>
            <a:r>
              <a:rPr lang="ru-RU" sz="2000" b="1" u="none" strike="noStrike" noProof="0" dirty="0">
                <a:effectLst/>
                <a:latin typeface="+mn-lt"/>
              </a:rPr>
              <a:t> </a:t>
            </a:r>
            <a:r>
              <a:rPr lang="ru-RU" sz="2000" b="1" u="none" strike="noStrike" noProof="0" dirty="0" err="1">
                <a:effectLst/>
                <a:latin typeface="+mn-lt"/>
              </a:rPr>
              <a:t>jde</a:t>
            </a:r>
            <a:r>
              <a:rPr lang="ru-RU" sz="2000" b="1" u="none" strike="noStrike" noProof="0" dirty="0">
                <a:effectLst/>
                <a:latin typeface="+mn-lt"/>
              </a:rPr>
              <a:t> o </a:t>
            </a:r>
            <a:r>
              <a:rPr lang="ru-RU" sz="2000" b="1" u="none" strike="noStrike" noProof="0" dirty="0" err="1">
                <a:effectLst/>
                <a:latin typeface="+mn-lt"/>
              </a:rPr>
              <a:t>možnost</a:t>
            </a:r>
            <a:r>
              <a:rPr lang="ru-RU" sz="2000" b="1" u="none" strike="noStrike" noProof="0" dirty="0">
                <a:effectLst/>
                <a:latin typeface="+mn-lt"/>
              </a:rPr>
              <a:t> </a:t>
            </a:r>
            <a:r>
              <a:rPr lang="ru-RU" sz="2000" b="1" u="none" strike="noStrike" noProof="0" dirty="0" err="1">
                <a:effectLst/>
                <a:latin typeface="+mn-lt"/>
              </a:rPr>
              <a:t>nebo</a:t>
            </a:r>
            <a:r>
              <a:rPr lang="ru-RU" sz="2000" b="1" u="none" strike="noStrike" noProof="0" dirty="0">
                <a:effectLst/>
                <a:latin typeface="+mn-lt"/>
              </a:rPr>
              <a:t> </a:t>
            </a:r>
            <a:r>
              <a:rPr lang="ru-RU" sz="2000" b="1" u="none" strike="noStrike" noProof="0" dirty="0" err="1">
                <a:effectLst/>
                <a:latin typeface="+mn-lt"/>
              </a:rPr>
              <a:t>nezbytnost</a:t>
            </a:r>
            <a:r>
              <a:rPr lang="ru-RU" sz="2000" b="1" u="none" strike="noStrike" noProof="0" dirty="0">
                <a:effectLst/>
                <a:latin typeface="+mn-lt"/>
              </a:rPr>
              <a:t>, a </a:t>
            </a:r>
            <a:r>
              <a:rPr lang="ru-RU" sz="2000" b="1" u="none" strike="noStrike" noProof="0" dirty="0" err="1">
                <a:effectLst/>
                <a:latin typeface="+mn-lt"/>
              </a:rPr>
              <a:t>podle</a:t>
            </a:r>
            <a:r>
              <a:rPr lang="ru-RU" sz="2000" b="1" u="none" strike="noStrike" noProof="0" dirty="0">
                <a:effectLst/>
                <a:latin typeface="+mn-lt"/>
              </a:rPr>
              <a:t> </a:t>
            </a:r>
            <a:r>
              <a:rPr lang="ru-RU" sz="2000" b="1" u="none" strike="noStrike" noProof="0" dirty="0" err="1">
                <a:effectLst/>
                <a:latin typeface="+mn-lt"/>
              </a:rPr>
              <a:t>toho</a:t>
            </a:r>
            <a:r>
              <a:rPr lang="ru-RU" sz="2000" b="1" u="none" strike="noStrike" noProof="0" dirty="0">
                <a:effectLst/>
                <a:latin typeface="+mn-lt"/>
              </a:rPr>
              <a:t> </a:t>
            </a:r>
            <a:r>
              <a:rPr lang="ru-RU" sz="2000" b="1" u="none" strike="noStrike" noProof="0" dirty="0" err="1">
                <a:effectLst/>
                <a:latin typeface="+mn-lt"/>
              </a:rPr>
              <a:t>doplňte</a:t>
            </a:r>
            <a:r>
              <a:rPr lang="ru-RU" sz="2000" b="1" u="none" strike="noStrike" noProof="0" dirty="0">
                <a:effectLst/>
                <a:latin typeface="+mn-lt"/>
              </a:rPr>
              <a:t> </a:t>
            </a:r>
            <a:r>
              <a:rPr lang="ru-RU" sz="2000" b="1" u="none" strike="noStrike" noProof="0" dirty="0" err="1">
                <a:effectLst/>
                <a:latin typeface="+mn-lt"/>
              </a:rPr>
              <a:t>buď</a:t>
            </a:r>
            <a:r>
              <a:rPr lang="ru-RU" sz="2000" b="1" u="none" strike="noStrike" noProof="0" dirty="0">
                <a:effectLst/>
                <a:latin typeface="+mn-lt"/>
              </a:rPr>
              <a:t> </a:t>
            </a:r>
            <a:r>
              <a:rPr lang="ru-RU" sz="2000" b="1" i="1" u="none" strike="noStrike" noProof="0" dirty="0">
                <a:effectLst/>
                <a:latin typeface="+mn-lt"/>
              </a:rPr>
              <a:t>можно</a:t>
            </a:r>
            <a:r>
              <a:rPr lang="ru-RU" sz="2000" b="1" u="none" strike="noStrike" noProof="0" dirty="0">
                <a:effectLst/>
                <a:latin typeface="+mn-lt"/>
              </a:rPr>
              <a:t>, </a:t>
            </a:r>
            <a:r>
              <a:rPr lang="ru-RU" sz="2000" b="1" u="none" strike="noStrike" noProof="0" dirty="0" err="1">
                <a:effectLst/>
                <a:latin typeface="+mn-lt"/>
              </a:rPr>
              <a:t>nebo</a:t>
            </a:r>
            <a:r>
              <a:rPr lang="ru-RU" sz="2000" b="1" u="none" strike="noStrike" noProof="0" dirty="0">
                <a:effectLst/>
                <a:latin typeface="+mn-lt"/>
              </a:rPr>
              <a:t> </a:t>
            </a:r>
            <a:r>
              <a:rPr lang="ru-RU" sz="2000" b="1" i="1" u="none" strike="noStrike" noProof="0" dirty="0">
                <a:effectLst/>
                <a:latin typeface="+mn-lt"/>
              </a:rPr>
              <a:t>необходимо</a:t>
            </a:r>
            <a:r>
              <a:rPr lang="ru-RU" sz="2000" b="1" u="none" strike="noStrike" noProof="0" dirty="0">
                <a:effectLst/>
                <a:latin typeface="+mn-lt"/>
              </a:rPr>
              <a:t>.</a:t>
            </a:r>
            <a:endParaRPr lang="ru-RU" sz="2000" b="0" u="none" strike="noStrike" noProof="0" dirty="0">
              <a:effectLst/>
              <a:latin typeface="+mn-lt"/>
            </a:endParaRPr>
          </a:p>
          <a:p>
            <a:pPr marL="342900" marR="0" lvl="0" indent="-342900" algn="just">
              <a:spcBef>
                <a:spcPts val="900"/>
              </a:spcBef>
              <a:spcAft>
                <a:spcPts val="900"/>
              </a:spcAft>
              <a:buFont typeface="+mj-lt"/>
              <a:buAutoNum type="arabicPeriod"/>
            </a:pPr>
            <a:r>
              <a:rPr lang="ru-RU" sz="2000" b="0" u="none" strike="noStrike" noProof="0" dirty="0">
                <a:effectLst/>
                <a:latin typeface="+mn-lt"/>
              </a:rPr>
              <a:t>Папа, _______________ включить телевизор? 2. К Бобровым _______________ зайти в любое время. 3. У Жени температура сорок градусов, _______________ вызвать врача. 4. Приглашение _______________ выслать ещё сегодня, иначе они не смогут выехать в установленный срок. 5. Я считаю, что сделать это просто _______________. 6. _______________ мне пойти с вами в кино? 7. Нам _______________ узнать, при каких условиях мы сможем получить грант. 8. _______________ срочно всем сообщить об этом. 9. Здесь _______________ купить свежий хлеб и молоко. 10. Для поступления в университет вам _______________ сдать этот сложный </a:t>
            </a:r>
            <a:r>
              <a:rPr lang="ru-RU" sz="2000" b="0" u="none" strike="noStrike" noProof="0" dirty="0" err="1">
                <a:effectLst/>
                <a:latin typeface="+mn-lt"/>
              </a:rPr>
              <a:t>экзамeн</a:t>
            </a:r>
            <a:r>
              <a:rPr lang="ru-RU" sz="2000" b="0" u="none" strike="noStrike" noProof="0" dirty="0">
                <a:effectLst/>
                <a:latin typeface="+mn-lt"/>
              </a:rPr>
              <a:t>. 11. Извините, _______________ войти в кабинет? 12. Чтобы успеть на вокзал вовремя, нам _______________ взять такси. 13. В выходные дни в этом парке _______________ прекрасно отдохнуть. 14. Всем водителям _______________ соблюдать правила дорожного движения.</a:t>
            </a:r>
            <a:endParaRPr lang="ru-RU" sz="2000" b="0" u="none" strike="noStrike" noProof="0" dirty="0">
              <a:effectLst/>
              <a:latin typeface="Google Sans"/>
            </a:endParaRPr>
          </a:p>
        </p:txBody>
      </p:sp>
    </p:spTree>
    <p:extLst>
      <p:ext uri="{BB962C8B-B14F-4D97-AF65-F5344CB8AC3E}">
        <p14:creationId xmlns:p14="http://schemas.microsoft.com/office/powerpoint/2010/main" val="261670826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EC1EC345-969A-EC7A-E034-14D73B9104DC}"/>
              </a:ext>
            </a:extLst>
          </p:cNvPr>
          <p:cNvSpPr txBox="1"/>
          <p:nvPr/>
        </p:nvSpPr>
        <p:spPr>
          <a:xfrm>
            <a:off x="759229" y="951865"/>
            <a:ext cx="10490662" cy="3593291"/>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36. Vyjádřete rusky.</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Musím ještě umýt nádobí. 2. V knihovně se nesmí kouřit. 3. K supermarketu nejezdí tramvaj, ale autobus. 4. Budeš muset přijít znova. 5. Slovník ti už můžu vrátit, už ho nepotřebuji. 6. To (on) nezvládne. 7. Proč nesmíme dnes do kina? 8. Máme se koho zeptat. 9. Nestihla napsat všem. 10. Můžeme se na ten film podívat ještě jednou? 11. Musíte vstát dřív. 12. Mám jí o tom říct, co myslíš? 13. Nesmíme zapomenout zavolat našim. 14. Nestalo se to v zimě, ale na podzim. 15. Mám zapnout topení? 16. Máte tam nějaké přátele? 17. Máte se tam s kým poradit? 18. Nezavoláme Denisovi? 19. Navrhli nám, abychom na ně počkali před divadlem. 20. Radím vám, abyste se tam ještě jednou vrátili. 21. Koncert ještě pokračuje? 22. Program končí v deset hodin večer.</a:t>
            </a:r>
            <a:endParaRPr lang="cs-CZ" sz="2100" b="0" u="none" strike="noStrike" dirty="0">
              <a:effectLst/>
              <a:latin typeface="Google Sans"/>
            </a:endParaRPr>
          </a:p>
        </p:txBody>
      </p:sp>
    </p:spTree>
    <p:extLst>
      <p:ext uri="{BB962C8B-B14F-4D97-AF65-F5344CB8AC3E}">
        <p14:creationId xmlns:p14="http://schemas.microsoft.com/office/powerpoint/2010/main" val="156651666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611F1823-DDA5-5C3D-8683-532BB80894AE}"/>
              </a:ext>
            </a:extLst>
          </p:cNvPr>
          <p:cNvSpPr txBox="1"/>
          <p:nvPr/>
        </p:nvSpPr>
        <p:spPr>
          <a:xfrm>
            <a:off x="1524000" y="1623753"/>
            <a:ext cx="9144000" cy="2946961"/>
          </a:xfrm>
          <a:prstGeom prst="rect">
            <a:avLst/>
          </a:prstGeom>
          <a:noFill/>
        </p:spPr>
        <p:txBody>
          <a:bodyPr wrap="square">
            <a:spAutoFit/>
          </a:bodyPr>
          <a:lstStyle/>
          <a:p>
            <a:pPr marL="0" marR="0" algn="just">
              <a:spcBef>
                <a:spcPts val="900"/>
              </a:spcBef>
              <a:spcAft>
                <a:spcPts val="1200"/>
              </a:spcAft>
              <a:buNone/>
            </a:pPr>
            <a:r>
              <a:rPr lang="cs-CZ" sz="2100" b="1" u="none" strike="noStrike" dirty="0">
                <a:effectLst/>
                <a:latin typeface="+mn-lt"/>
              </a:rPr>
              <a:t>5. Přeložte.</a:t>
            </a:r>
            <a:endParaRPr lang="cs-CZ" sz="2100" b="0" u="none" strike="noStrike" dirty="0">
              <a:effectLst/>
              <a:latin typeface="+mn-lt"/>
            </a:endParaRPr>
          </a:p>
          <a:p>
            <a:pPr marL="342900" marR="0" lvl="0" indent="-342900" algn="just">
              <a:spcBef>
                <a:spcPts val="900"/>
              </a:spcBef>
              <a:spcAft>
                <a:spcPts val="900"/>
              </a:spcAft>
              <a:buFont typeface="+mj-lt"/>
              <a:buAutoNum type="arabicPeriod"/>
            </a:pPr>
            <a:r>
              <a:rPr lang="cs-CZ" sz="2100" b="0" u="none" strike="noStrike" dirty="0">
                <a:effectLst/>
                <a:latin typeface="+mn-lt"/>
              </a:rPr>
              <a:t>Musíme vymyslet něco jiného. 2. Je třeba ověřit tyto údaje. 3. Není třeba už nic kupovat, všechno máme. 4. Měla jste přijít pro lístky včera. 5. Zítra se budeme muset sejít. 6. V takové situaci není možné odmítnout jim pomoc. 7. Smíme v těchto místech přejet přes hranici? Zde se to nesmí. 8. Neměl byste na to vzpomínat. 9. Budeme se ho na to muset zeptat. 10. Měla bych ji navštívit. 11. Bylo by mu třeba koupit nějaký dárek. 12. Tam možná již nikdo nebude. 13. Není možné, aby všechna místa byla obsazena. 14. Měl byste zde přestoupit.</a:t>
            </a:r>
            <a:endParaRPr lang="cs-CZ" sz="2100" b="0" u="none" strike="noStrike" dirty="0">
              <a:effectLst/>
              <a:latin typeface="Google Sans"/>
            </a:endParaRPr>
          </a:p>
        </p:txBody>
      </p:sp>
    </p:spTree>
    <p:extLst>
      <p:ext uri="{BB962C8B-B14F-4D97-AF65-F5344CB8AC3E}">
        <p14:creationId xmlns:p14="http://schemas.microsoft.com/office/powerpoint/2010/main" val="400608255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FD3DED7-2209-3E0A-C9B7-4B3BE8CC547B}"/>
              </a:ext>
            </a:extLst>
          </p:cNvPr>
          <p:cNvSpPr txBox="1"/>
          <p:nvPr/>
        </p:nvSpPr>
        <p:spPr>
          <a:xfrm>
            <a:off x="332509" y="433090"/>
            <a:ext cx="11526981" cy="5532284"/>
          </a:xfrm>
          <a:prstGeom prst="rect">
            <a:avLst/>
          </a:prstGeom>
          <a:noFill/>
        </p:spPr>
        <p:txBody>
          <a:bodyPr wrap="square">
            <a:spAutoFit/>
          </a:bodyPr>
          <a:lstStyle/>
          <a:p>
            <a:pPr marL="0" marR="0" algn="just">
              <a:spcBef>
                <a:spcPts val="900"/>
              </a:spcBef>
              <a:spcAft>
                <a:spcPts val="1200"/>
              </a:spcAft>
              <a:buNone/>
            </a:pPr>
            <a:r>
              <a:rPr lang="ru-RU" sz="2100" b="1" u="none" strike="noStrike" noProof="0">
                <a:effectLst/>
                <a:latin typeface="+mn-lt"/>
              </a:rPr>
              <a:t>Cvičení</a:t>
            </a:r>
            <a:r>
              <a:rPr lang="ru-RU" sz="2100" b="1" u="none" strike="noStrike" noProof="0" dirty="0">
                <a:effectLst/>
                <a:latin typeface="+mn-lt"/>
              </a:rPr>
              <a:t> 8. </a:t>
            </a:r>
            <a:r>
              <a:rPr lang="ru-RU" sz="2100" b="0" i="1" u="none" strike="noStrike" noProof="0" dirty="0" err="1">
                <a:effectLst/>
                <a:latin typeface="+mn-lt"/>
              </a:rPr>
              <a:t>Doplňte</a:t>
            </a:r>
            <a:r>
              <a:rPr lang="ru-RU" sz="2100" b="0" i="1" u="none" strike="noStrike" noProof="0" dirty="0">
                <a:effectLst/>
                <a:latin typeface="+mn-lt"/>
              </a:rPr>
              <a:t> </a:t>
            </a:r>
            <a:r>
              <a:rPr lang="ru-RU" sz="2100" b="0" i="1" u="none" strike="noStrike" noProof="0" dirty="0" err="1">
                <a:effectLst/>
                <a:latin typeface="+mn-lt"/>
              </a:rPr>
              <a:t>do</a:t>
            </a:r>
            <a:r>
              <a:rPr lang="ru-RU" sz="2100" b="0" i="1" u="none" strike="noStrike" noProof="0" dirty="0">
                <a:effectLst/>
                <a:latin typeface="+mn-lt"/>
              </a:rPr>
              <a:t> </a:t>
            </a:r>
            <a:r>
              <a:rPr lang="ru-RU" sz="2100" b="0" i="1" u="none" strike="noStrike" noProof="0" dirty="0" err="1">
                <a:effectLst/>
                <a:latin typeface="+mn-lt"/>
              </a:rPr>
              <a:t>vět</a:t>
            </a:r>
            <a:r>
              <a:rPr lang="ru-RU" sz="2100" b="0" i="1" u="none" strike="noStrike" noProof="0" dirty="0">
                <a:effectLst/>
                <a:latin typeface="+mn-lt"/>
              </a:rPr>
              <a:t> </a:t>
            </a:r>
            <a:r>
              <a:rPr lang="ru-RU" sz="2100" b="0" i="1" u="none" strike="noStrike" noProof="0" dirty="0" err="1">
                <a:effectLst/>
                <a:latin typeface="+mn-lt"/>
              </a:rPr>
              <a:t>výraz</a:t>
            </a:r>
            <a:r>
              <a:rPr lang="ru-RU" sz="2100" b="0" i="1" u="none" strike="noStrike" noProof="0" dirty="0">
                <a:effectLst/>
                <a:latin typeface="+mn-lt"/>
              </a:rPr>
              <a:t> </a:t>
            </a:r>
            <a:r>
              <a:rPr lang="ru-RU" sz="2100" b="1" i="1" u="none" strike="noStrike" noProof="0" dirty="0">
                <a:effectLst/>
                <a:latin typeface="+mn-lt"/>
              </a:rPr>
              <a:t>рад</a:t>
            </a:r>
            <a:r>
              <a:rPr lang="ru-RU" sz="2100" b="0" i="1" u="none" strike="noStrike" noProof="0" dirty="0">
                <a:effectLst/>
                <a:latin typeface="+mn-lt"/>
              </a:rPr>
              <a:t> </a:t>
            </a:r>
            <a:r>
              <a:rPr lang="ru-RU" sz="2100" b="0" i="1" u="none" strike="noStrike" noProof="0" dirty="0" err="1">
                <a:effectLst/>
                <a:latin typeface="+mn-lt"/>
              </a:rPr>
              <a:t>ve</a:t>
            </a:r>
            <a:r>
              <a:rPr lang="ru-RU" sz="2100" b="0" i="1" u="none" strike="noStrike" noProof="0" dirty="0">
                <a:effectLst/>
                <a:latin typeface="+mn-lt"/>
              </a:rPr>
              <a:t> </a:t>
            </a:r>
            <a:r>
              <a:rPr lang="ru-RU" sz="2100" b="0" i="1" u="none" strike="noStrike" noProof="0" dirty="0" err="1">
                <a:effectLst/>
                <a:latin typeface="+mn-lt"/>
              </a:rPr>
              <a:t>správném</a:t>
            </a:r>
            <a:r>
              <a:rPr lang="ru-RU" sz="2100" b="0" i="1" u="none" strike="noStrike" noProof="0" dirty="0">
                <a:effectLst/>
                <a:latin typeface="+mn-lt"/>
              </a:rPr>
              <a:t> </a:t>
            </a:r>
            <a:r>
              <a:rPr lang="ru-RU" sz="2100" b="0" i="1" u="none" strike="noStrike" noProof="0" dirty="0" err="1">
                <a:effectLst/>
                <a:latin typeface="+mn-lt"/>
              </a:rPr>
              <a:t>tvaru</a:t>
            </a:r>
            <a:r>
              <a:rPr lang="ru-RU" sz="2100" b="0" i="1" u="none" strike="noStrike" noProof="0" dirty="0">
                <a:effectLst/>
                <a:latin typeface="+mn-lt"/>
              </a:rPr>
              <a:t> (</a:t>
            </a:r>
            <a:r>
              <a:rPr lang="ru-RU" sz="2100" b="0" i="1" u="none" strike="noStrike" noProof="0" dirty="0" err="1">
                <a:effectLst/>
                <a:latin typeface="+mn-lt"/>
              </a:rPr>
              <a:t>podle</a:t>
            </a:r>
            <a:r>
              <a:rPr lang="ru-RU" sz="2100" b="0" i="1" u="none" strike="noStrike" noProof="0" dirty="0">
                <a:effectLst/>
                <a:latin typeface="+mn-lt"/>
              </a:rPr>
              <a:t> </a:t>
            </a:r>
            <a:r>
              <a:rPr lang="ru-RU" sz="2100" b="0" i="1" u="none" strike="noStrike" noProof="0" dirty="0" err="1">
                <a:effectLst/>
                <a:latin typeface="+mn-lt"/>
              </a:rPr>
              <a:t>rodu</a:t>
            </a:r>
            <a:r>
              <a:rPr lang="ru-RU" sz="2100" b="0" i="1" u="none" strike="noStrike" noProof="0" dirty="0">
                <a:effectLst/>
                <a:latin typeface="+mn-lt"/>
              </a:rPr>
              <a:t> a </a:t>
            </a:r>
            <a:r>
              <a:rPr lang="ru-RU" sz="2100" b="0" i="1" u="none" strike="noStrike" noProof="0" dirty="0" err="1">
                <a:effectLst/>
                <a:latin typeface="+mn-lt"/>
              </a:rPr>
              <a:t>čísla</a:t>
            </a:r>
            <a:r>
              <a:rPr lang="ru-RU" sz="2100" b="0" i="1" u="none" strike="noStrike" noProof="0" dirty="0">
                <a:effectLst/>
                <a:latin typeface="+mn-lt"/>
              </a:rPr>
              <a:t>) a v </a:t>
            </a:r>
            <a:r>
              <a:rPr lang="ru-RU" sz="2100" b="0" i="1" u="none" strike="noStrike" noProof="0" dirty="0" err="1">
                <a:effectLst/>
                <a:latin typeface="+mn-lt"/>
              </a:rPr>
              <a:t>případě</a:t>
            </a:r>
            <a:r>
              <a:rPr lang="ru-RU" sz="2100" b="0" i="1" u="none" strike="noStrike" noProof="0" dirty="0">
                <a:effectLst/>
                <a:latin typeface="+mn-lt"/>
              </a:rPr>
              <a:t> </a:t>
            </a:r>
            <a:r>
              <a:rPr lang="ru-RU" sz="2100" b="0" i="1" u="none" strike="noStrike" noProof="0" dirty="0" err="1">
                <a:effectLst/>
                <a:latin typeface="+mn-lt"/>
              </a:rPr>
              <a:t>minulého</a:t>
            </a:r>
            <a:r>
              <a:rPr lang="ru-RU" sz="2100" b="0" i="1" u="none" strike="noStrike" noProof="0" dirty="0">
                <a:effectLst/>
                <a:latin typeface="+mn-lt"/>
              </a:rPr>
              <a:t> </a:t>
            </a:r>
            <a:r>
              <a:rPr lang="ru-RU" sz="2100" b="0" i="1" u="none" strike="noStrike" noProof="0" dirty="0" err="1">
                <a:effectLst/>
                <a:latin typeface="+mn-lt"/>
              </a:rPr>
              <a:t>nebo</a:t>
            </a:r>
            <a:r>
              <a:rPr lang="ru-RU" sz="2100" b="0" i="1" u="none" strike="noStrike" noProof="0" dirty="0">
                <a:effectLst/>
                <a:latin typeface="+mn-lt"/>
              </a:rPr>
              <a:t> </a:t>
            </a:r>
            <a:r>
              <a:rPr lang="ru-RU" sz="2100" b="0" i="1" u="none" strike="noStrike" noProof="0" dirty="0" err="1">
                <a:effectLst/>
                <a:latin typeface="+mn-lt"/>
              </a:rPr>
              <a:t>budoucího</a:t>
            </a:r>
            <a:r>
              <a:rPr lang="ru-RU" sz="2100" b="0" i="1" u="none" strike="noStrike" noProof="0" dirty="0">
                <a:effectLst/>
                <a:latin typeface="+mn-lt"/>
              </a:rPr>
              <a:t> </a:t>
            </a:r>
            <a:r>
              <a:rPr lang="ru-RU" sz="2100" b="0" i="1" u="none" strike="noStrike" noProof="0" dirty="0" err="1">
                <a:effectLst/>
                <a:latin typeface="+mn-lt"/>
              </a:rPr>
              <a:t>času</a:t>
            </a:r>
            <a:r>
              <a:rPr lang="ru-RU" sz="2100" b="0" i="1" u="none" strike="noStrike" noProof="0" dirty="0">
                <a:effectLst/>
                <a:latin typeface="+mn-lt"/>
              </a:rPr>
              <a:t> </a:t>
            </a:r>
            <a:r>
              <a:rPr lang="ru-RU" sz="2100" b="0" i="1" u="none" strike="noStrike" noProof="0" dirty="0" err="1">
                <a:effectLst/>
                <a:latin typeface="+mn-lt"/>
              </a:rPr>
              <a:t>přidejte</a:t>
            </a:r>
            <a:r>
              <a:rPr lang="ru-RU" sz="2100" b="0" i="1" u="none" strike="noStrike" noProof="0" dirty="0">
                <a:effectLst/>
                <a:latin typeface="+mn-lt"/>
              </a:rPr>
              <a:t> i </a:t>
            </a:r>
            <a:r>
              <a:rPr lang="ru-RU" sz="2100" b="0" i="1" u="none" strike="noStrike" noProof="0" dirty="0" err="1">
                <a:effectLst/>
                <a:latin typeface="+mn-lt"/>
              </a:rPr>
              <a:t>správný</a:t>
            </a:r>
            <a:r>
              <a:rPr lang="ru-RU" sz="2100" b="0" i="1" u="none" strike="noStrike" noProof="0" dirty="0">
                <a:effectLst/>
                <a:latin typeface="+mn-lt"/>
              </a:rPr>
              <a:t> </a:t>
            </a:r>
            <a:r>
              <a:rPr lang="ru-RU" sz="2100" b="0" i="1" u="none" strike="noStrike" noProof="0" dirty="0" err="1">
                <a:effectLst/>
                <a:latin typeface="+mn-lt"/>
              </a:rPr>
              <a:t>tvar</a:t>
            </a:r>
            <a:r>
              <a:rPr lang="ru-RU" sz="2100" b="0" i="1" u="none" strike="noStrike" noProof="0" dirty="0">
                <a:effectLst/>
                <a:latin typeface="+mn-lt"/>
              </a:rPr>
              <a:t> </a:t>
            </a:r>
            <a:r>
              <a:rPr lang="ru-RU" sz="2100" b="0" i="1" u="none" strike="noStrike" noProof="0" dirty="0" err="1">
                <a:effectLst/>
                <a:latin typeface="+mn-lt"/>
              </a:rPr>
              <a:t>slovesa</a:t>
            </a:r>
            <a:r>
              <a:rPr lang="ru-RU" sz="2100" b="0" i="1" u="none" strike="noStrike" noProof="0" dirty="0">
                <a:effectLst/>
                <a:latin typeface="+mn-lt"/>
              </a:rPr>
              <a:t> быть (был, была, были / будем, будете).</a:t>
            </a:r>
            <a:endParaRPr lang="ru-RU" sz="2100" b="0" u="none" strike="noStrike" noProof="0" dirty="0">
              <a:effectLst/>
              <a:latin typeface="+mn-lt"/>
            </a:endParaRPr>
          </a:p>
          <a:p>
            <a:pPr marL="342900" marR="0" lvl="0" indent="-342900" algn="just">
              <a:spcBef>
                <a:spcPts val="900"/>
              </a:spcBef>
              <a:spcAft>
                <a:spcPts val="900"/>
              </a:spcAft>
              <a:buFont typeface="+mj-lt"/>
              <a:buAutoNum type="arabicPeriod"/>
            </a:pPr>
            <a:r>
              <a:rPr lang="ru-RU" sz="2100" b="0" u="none" strike="noStrike" noProof="0" dirty="0">
                <a:effectLst/>
                <a:latin typeface="+mn-lt"/>
              </a:rPr>
              <a:t>Анна, я так _______________, что ты смогла приехать к нам в гости! 2. Мой брат очень _______________ новому подарку, который мы купили ему на день рождения. 3. Родители были очень _______________, когда мы вчера позвонили им с вокзала. 4. Завтра у нас выходной, и мы _______________ будем отдохнуть на даче. 5. Скажи, Марк, ты _______________, что этот сложный семестр наконец-то закончился? 6. Вчера Катя _______________ была помочь подруге с переездом, у неё как раз было свободное время. 7. Если вы придёте к нам в субботу, мы _______________ будем вас видеть. 8. Маленький Антон так _______________, когда папа купил ему большую радиоуправляемую машину! 9. На прошлой неделе студенты _______________ были услышать, что завтрашний тест отменили. 10. Моя сестра всегда _______________, когда на улице хорошая и солнечная погода. 11. Друзья, вы _______________, что мы едем на экскурсию в Прагу? 12. В детстве я всегда _______________ был, когда к нам в гости приезжали бабушка и дедушка. 13. Учительница посмотрела на наши отличные оценки и сказала, что она очень _______________ за нас. 14. На следующей неделе Виктор _______________ будет встретить своего старого друга в аэропорту.</a:t>
            </a:r>
            <a:endParaRPr lang="ru-RU" sz="2100" b="0" u="none" strike="noStrike" noProof="0" dirty="0">
              <a:effectLst/>
              <a:latin typeface="Google Sans"/>
            </a:endParaRPr>
          </a:p>
        </p:txBody>
      </p:sp>
    </p:spTree>
    <p:extLst>
      <p:ext uri="{BB962C8B-B14F-4D97-AF65-F5344CB8AC3E}">
        <p14:creationId xmlns:p14="http://schemas.microsoft.com/office/powerpoint/2010/main" val="243029612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1A8E6EB9-5731-6F97-DE43-7DB1683661A7}"/>
              </a:ext>
            </a:extLst>
          </p:cNvPr>
          <p:cNvSpPr/>
          <p:nvPr/>
        </p:nvSpPr>
        <p:spPr>
          <a:xfrm>
            <a:off x="1464815" y="1706880"/>
            <a:ext cx="9574487" cy="3139321"/>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s-CZ" sz="2000" b="1" i="0" u="sng"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Задание</a:t>
            </a:r>
            <a:endParaRPr kumimoji="0" lang="cs-CZ" sz="2000" b="0" i="0"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s-CZ" sz="2000" b="1" i="1" u="none"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Переведите</a:t>
            </a:r>
            <a:r>
              <a:rPr kumimoji="0" lang="cs-CZ" sz="2000" b="1" i="1"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cs-CZ" sz="2000" b="1" i="1" u="none"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предложения</a:t>
            </a:r>
            <a:r>
              <a:rPr kumimoji="0" lang="cs-CZ" sz="2000" b="1" i="1"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cs-CZ" sz="2000" b="1" i="1" u="none"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на</a:t>
            </a:r>
            <a:r>
              <a:rPr kumimoji="0" lang="cs-CZ" sz="2000" b="1" i="1"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cs-CZ" sz="2000" b="1" i="1" u="none"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русский</a:t>
            </a:r>
            <a:r>
              <a:rPr kumimoji="0" lang="cs-CZ" sz="2000" b="1" i="1"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cs-CZ" sz="2000" b="1" i="1" u="none"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язык</a:t>
            </a:r>
            <a:r>
              <a:rPr kumimoji="0" lang="cs-CZ" sz="2000" b="1" i="1"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cs-CZ" sz="2000" b="0" i="0"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s-CZ" sz="2000" b="0" i="0"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cs-CZ" sz="2000" b="0" i="0"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Rád si tu knihu přečtu ještě jednou. Rád jezdím v zimě na hory. Jsem rád, že tě zase vidím. Takové vtipy nemám rád. Ráda poslouchám komorní hudbu, ale někdy si ráda poslechnu i dobrý jazz. Věř, že ti vždy rádi pomůžeme. Hrachovou polévku nemá tatínek rád. Sestra má ráda poezii. Bratr čte rád dobrodružnou literaturu. Čas od času se také rád podívám na sportovní přenos. Máte rádi </a:t>
            </a:r>
            <a:r>
              <a:rPr kumimoji="0" lang="cs-CZ" sz="2000" b="0" i="0" u="none" strike="noStrike" kern="8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Godunova</a:t>
            </a:r>
            <a:r>
              <a:rPr kumimoji="0" lang="cs-CZ" sz="2000" b="0" i="0" u="none" strike="noStrike" kern="8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Ráda vám tu desku pustím. Nerad chodím na plesy.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8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kumimoji="0" lang="cs-CZ" sz="1600" b="0" i="0" u="none" strike="noStrike" kern="8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11024783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E2855E8-F787-3A48-0D99-4B5BF48397AD}"/>
              </a:ext>
            </a:extLst>
          </p:cNvPr>
          <p:cNvSpPr txBox="1"/>
          <p:nvPr/>
        </p:nvSpPr>
        <p:spPr>
          <a:xfrm>
            <a:off x="0" y="0"/>
            <a:ext cx="12036829" cy="6824945"/>
          </a:xfrm>
          <a:prstGeom prst="rect">
            <a:avLst/>
          </a:prstGeom>
          <a:noFill/>
        </p:spPr>
        <p:txBody>
          <a:bodyPr wrap="square">
            <a:spAutoFit/>
          </a:bodyPr>
          <a:lstStyle/>
          <a:p>
            <a:pPr marL="0" marR="0" algn="just">
              <a:spcBef>
                <a:spcPts val="900"/>
              </a:spcBef>
              <a:spcAft>
                <a:spcPts val="1200"/>
              </a:spcAft>
              <a:buNone/>
            </a:pPr>
            <a:r>
              <a:rPr lang="ru-RU" sz="2000" b="1" u="none" strike="noStrike" noProof="0" dirty="0">
                <a:effectLst/>
                <a:latin typeface="+mn-lt"/>
              </a:rPr>
              <a:t>МОЧЬ ИЛИ УМЕТЬ?</a:t>
            </a:r>
            <a:endParaRPr lang="ru-RU" sz="2000" b="0" u="none" strike="noStrike" noProof="0" dirty="0">
              <a:effectLst/>
              <a:latin typeface="+mn-lt"/>
            </a:endParaRPr>
          </a:p>
          <a:p>
            <a:pPr marL="342900" marR="0" lvl="0" indent="-342900" algn="just">
              <a:spcBef>
                <a:spcPts val="900"/>
              </a:spcBef>
              <a:spcAft>
                <a:spcPts val="900"/>
              </a:spcAft>
              <a:buFont typeface="+mj-lt"/>
              <a:buAutoNum type="arabicPeriod"/>
            </a:pPr>
            <a:r>
              <a:rPr lang="ru-RU" sz="2000" b="0" u="none" strike="noStrike" noProof="0" dirty="0">
                <a:effectLst/>
                <a:latin typeface="+mn-lt"/>
              </a:rPr>
              <a:t>Его жена из Индии, она вкусно готовит рыбу и рис, но абсолютно не _______________ готовить пасту. 2. Сегодня я смотрел наши старые фотографии и я понял, что я не _______________ хорошо фотографировать. 3. Спасибо, всё очень вкусно, но я уже не _______________ (есть). 4. Вы действительно думаете, что вы _______________ хорошо танцевать? 5. Она не _______________ работать, потому что у неё грипп. 6. На улице очень холодно и мы не хотим и не _______________ гулять. 7. На даче мои друзья часто играют в бадминтон, а я не _______________ играть в бадминтон. 8. Её сын ещё маленький, но он уже _______________ смотреть мультфильмы на Айпаде. 9. Ты _______________ говорить не так громко? 10. Смит очень добрый и безотказный человек, он не _______________ говорить «Нет». 11. Сейчас я играю в теннис и не понимаю, как я _______________ раньше каждый вечер отдыхать на диване. 12. Раньше она _______________ говорить всё время о политике. 13. Что вы _______________ делать по дому? Мы не _______________ выполнять домашние дела, потому что мы всё время на работе. 14. Дирижёр уже здесь и мы _______________ начинать концерт. 15. У тебя отличная библиотека. Ты _______________ читать редкие книги. 16. Вечером моя соседка любит петь в караоке и это ужасно, потому что она абсолютно не _______________ петь. 17. Его дети не _______________ есть апельсины и ананасы, потому что у них аллергия. 18. Как ты думаешь, мы _______________ плавать в озере? Я думаю, что вода довольно чистая. 19. Синьора, мы не _______________ спать, потому что ваши дети всё время шумят! 20. Вы _______________ работать в Фотошопе? Вы говорили, что вы хорошо _______________ работать на компьютере. 21. Когда я был маленьким, я _______________ играть и гулять целый день, сейчас я _______________ только работать. 22. Женщина _______________ делать многие вещи одновременно.</a:t>
            </a:r>
            <a:endParaRPr lang="ru-RU" sz="2000" b="0" u="none" strike="noStrike" noProof="0" dirty="0">
              <a:effectLst/>
              <a:latin typeface="Google Sans"/>
            </a:endParaRPr>
          </a:p>
        </p:txBody>
      </p:sp>
    </p:spTree>
    <p:extLst>
      <p:ext uri="{BB962C8B-B14F-4D97-AF65-F5344CB8AC3E}">
        <p14:creationId xmlns:p14="http://schemas.microsoft.com/office/powerpoint/2010/main" val="233344056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101FC65-9E9B-ABC9-98E5-CE3AD0CB7EAA}"/>
              </a:ext>
            </a:extLst>
          </p:cNvPr>
          <p:cNvSpPr txBox="1"/>
          <p:nvPr/>
        </p:nvSpPr>
        <p:spPr>
          <a:xfrm>
            <a:off x="243841" y="161862"/>
            <a:ext cx="11515898" cy="6232475"/>
          </a:xfrm>
          <a:prstGeom prst="rect">
            <a:avLst/>
          </a:prstGeom>
          <a:noFill/>
        </p:spPr>
        <p:txBody>
          <a:bodyPr wrap="square">
            <a:spAutoFit/>
          </a:bodyPr>
          <a:lstStyle/>
          <a:p>
            <a:pPr algn="just">
              <a:buNone/>
            </a:pPr>
            <a:r>
              <a:rPr lang="ru-RU" sz="2100" b="1" u="none" strike="noStrike" noProof="0" dirty="0">
                <a:effectLst/>
                <a:latin typeface="+mn-lt"/>
              </a:rPr>
              <a:t>10. Реагируйте на приведённые предложения по своему усмотрению: </a:t>
            </a:r>
          </a:p>
          <a:p>
            <a:pPr algn="just">
              <a:buNone/>
            </a:pPr>
            <a:endParaRPr lang="ru-RU" sz="2100" b="1" u="none" strike="noStrike" noProof="0" dirty="0">
              <a:effectLst/>
              <a:latin typeface="+mn-lt"/>
            </a:endParaRPr>
          </a:p>
          <a:p>
            <a:pPr algn="just">
              <a:buNone/>
            </a:pPr>
            <a:r>
              <a:rPr lang="ru-RU" sz="2100" b="1" u="none" strike="noStrike" noProof="0" dirty="0">
                <a:effectLst/>
                <a:latin typeface="+mn-lt"/>
              </a:rPr>
              <a:t>а) дайте совет</a:t>
            </a:r>
            <a:r>
              <a:rPr lang="ru-RU" sz="2100" noProof="0" dirty="0"/>
              <a:t> (Образец: У брата появилась одышка. → Ему не следует столько курить. / Ему нужно бы пройти обследование. / Он не должен оставлять это без внимания. / …): </a:t>
            </a:r>
          </a:p>
          <a:p>
            <a:pPr algn="just">
              <a:buNone/>
            </a:pPr>
            <a:r>
              <a:rPr lang="ru-RU" sz="2100" b="1" u="none" strike="noStrike" noProof="0" dirty="0">
                <a:effectLst/>
                <a:latin typeface="+mn-lt"/>
              </a:rPr>
              <a:t>1.</a:t>
            </a:r>
            <a:r>
              <a:rPr lang="ru-RU" sz="2100" noProof="0" dirty="0"/>
              <a:t> Я не могу дозвониться родителям. </a:t>
            </a:r>
            <a:r>
              <a:rPr lang="ru-RU" sz="2100" b="1" u="none" strike="noStrike" noProof="0" dirty="0">
                <a:effectLst/>
                <a:latin typeface="+mn-lt"/>
              </a:rPr>
              <a:t>2.</a:t>
            </a:r>
            <a:r>
              <a:rPr lang="ru-RU" sz="2100" noProof="0" dirty="0"/>
              <a:t> У меня сломался компьютер. </a:t>
            </a:r>
            <a:r>
              <a:rPr lang="ru-RU" sz="2100" b="1" u="none" strike="noStrike" noProof="0" dirty="0">
                <a:effectLst/>
                <a:latin typeface="+mn-lt"/>
              </a:rPr>
              <a:t>3.</a:t>
            </a:r>
            <a:r>
              <a:rPr lang="ru-RU" sz="2100" noProof="0" dirty="0"/>
              <a:t> Моя девушка совершенно не умеет готовить. </a:t>
            </a:r>
            <a:r>
              <a:rPr lang="ru-RU" sz="2100" b="1" u="none" strike="noStrike" noProof="0" dirty="0">
                <a:effectLst/>
                <a:latin typeface="+mn-lt"/>
              </a:rPr>
              <a:t>4.</a:t>
            </a:r>
            <a:r>
              <a:rPr lang="ru-RU" sz="2100" noProof="0" dirty="0"/>
              <a:t> Я не знаю, что мне надеть на эту вечеринку. </a:t>
            </a:r>
            <a:r>
              <a:rPr lang="ru-RU" sz="2100" b="1" u="none" strike="noStrike" noProof="0" dirty="0">
                <a:effectLst/>
                <a:latin typeface="+mn-lt"/>
              </a:rPr>
              <a:t>5.</a:t>
            </a:r>
            <a:r>
              <a:rPr lang="ru-RU" sz="2100" noProof="0" dirty="0"/>
              <a:t> Их собака постоянно крадёт еду со стола. </a:t>
            </a:r>
            <a:r>
              <a:rPr lang="ru-RU" sz="2100" b="1" u="none" strike="noStrike" noProof="0" dirty="0">
                <a:effectLst/>
                <a:latin typeface="+mn-lt"/>
              </a:rPr>
              <a:t>6.</a:t>
            </a:r>
            <a:r>
              <a:rPr lang="ru-RU" sz="2100" noProof="0" dirty="0"/>
              <a:t> Эта двухкомнатная квартира слишком мала для его многодетной семьи. </a:t>
            </a:r>
            <a:r>
              <a:rPr lang="ru-RU" sz="2100" b="1" u="none" strike="noStrike" noProof="0" dirty="0">
                <a:effectLst/>
                <a:latin typeface="+mn-lt"/>
              </a:rPr>
              <a:t>7.</a:t>
            </a:r>
            <a:r>
              <a:rPr lang="ru-RU" sz="2100" noProof="0" dirty="0"/>
              <a:t> Малыш не хочет есть кашу. </a:t>
            </a:r>
            <a:r>
              <a:rPr lang="ru-RU" sz="2100" b="1" u="none" strike="noStrike" noProof="0" dirty="0">
                <a:effectLst/>
                <a:latin typeface="+mn-lt"/>
              </a:rPr>
              <a:t>8.</a:t>
            </a:r>
            <a:r>
              <a:rPr lang="ru-RU" sz="2100" noProof="0" dirty="0"/>
              <a:t> Я отправил электронное письмо на неверный адрес. </a:t>
            </a:r>
            <a:r>
              <a:rPr lang="ru-RU" sz="2100" b="1" u="none" strike="noStrike" noProof="0" dirty="0">
                <a:effectLst/>
                <a:latin typeface="+mn-lt"/>
              </a:rPr>
              <a:t>9.</a:t>
            </a:r>
            <a:r>
              <a:rPr lang="ru-RU" sz="2100" noProof="0" dirty="0"/>
              <a:t> Директор вызывает меня к себе в кабинет. </a:t>
            </a:r>
            <a:r>
              <a:rPr lang="ru-RU" sz="2100" b="1" u="none" strike="noStrike" noProof="0" dirty="0">
                <a:effectLst/>
                <a:latin typeface="+mn-lt"/>
              </a:rPr>
              <a:t>10.</a:t>
            </a:r>
            <a:r>
              <a:rPr lang="ru-RU" sz="2100" noProof="0" dirty="0"/>
              <a:t> Сотрудники фирмы не довольны размером зарплаты. </a:t>
            </a:r>
          </a:p>
          <a:p>
            <a:pPr algn="just">
              <a:buNone/>
            </a:pPr>
            <a:endParaRPr lang="ru-RU" sz="2100" noProof="0" dirty="0"/>
          </a:p>
          <a:p>
            <a:pPr algn="just">
              <a:buNone/>
            </a:pPr>
            <a:r>
              <a:rPr lang="ru-RU" sz="2100" b="1" u="none" strike="noStrike" noProof="0" dirty="0">
                <a:effectLst/>
                <a:latin typeface="+mn-lt"/>
              </a:rPr>
              <a:t>б) укажите на необходимость что-либо сделать, предпринять</a:t>
            </a:r>
            <a:endParaRPr lang="ru-RU" sz="2100" noProof="0" dirty="0"/>
          </a:p>
          <a:p>
            <a:pPr algn="just">
              <a:buNone/>
            </a:pPr>
            <a:r>
              <a:rPr lang="ru-RU" sz="2100" noProof="0" dirty="0"/>
              <a:t>(Образец: У меня третий день болит в груди. → Ты должен обратиться к врачу. / Тебе нужно пройти обследование. / Тебе необходима помощь специалиста.): </a:t>
            </a:r>
          </a:p>
          <a:p>
            <a:pPr algn="just">
              <a:buNone/>
            </a:pPr>
            <a:r>
              <a:rPr lang="ru-RU" sz="2100" b="1" u="none" strike="noStrike" noProof="0" dirty="0">
                <a:effectLst/>
                <a:latin typeface="+mn-lt"/>
              </a:rPr>
              <a:t>1.</a:t>
            </a:r>
            <a:r>
              <a:rPr lang="ru-RU" sz="2100" noProof="0" dirty="0"/>
              <a:t> Наша старая машина не заводится. </a:t>
            </a:r>
            <a:r>
              <a:rPr lang="ru-RU" sz="2100" b="1" u="none" strike="noStrike" noProof="0" dirty="0">
                <a:effectLst/>
                <a:latin typeface="+mn-lt"/>
              </a:rPr>
              <a:t>2.</a:t>
            </a:r>
            <a:r>
              <a:rPr lang="ru-RU" sz="2100" noProof="0" dirty="0"/>
              <a:t> У меня украли сумочку с документами. </a:t>
            </a:r>
            <a:r>
              <a:rPr lang="ru-RU" sz="2100" b="1" u="none" strike="noStrike" noProof="0" dirty="0">
                <a:effectLst/>
                <a:latin typeface="+mn-lt"/>
              </a:rPr>
              <a:t>3.</a:t>
            </a:r>
            <a:r>
              <a:rPr lang="ru-RU" sz="2100" noProof="0" dirty="0"/>
              <a:t> У моего друга проблемы со здоровьем. </a:t>
            </a:r>
            <a:r>
              <a:rPr lang="ru-RU" sz="2100" b="1" u="none" strike="noStrike" noProof="0" dirty="0">
                <a:effectLst/>
                <a:latin typeface="+mn-lt"/>
              </a:rPr>
              <a:t>4.</a:t>
            </a:r>
            <a:r>
              <a:rPr lang="ru-RU" sz="2100" noProof="0" dirty="0"/>
              <a:t> Вчера её укусила бродячая собака. </a:t>
            </a:r>
            <a:r>
              <a:rPr lang="ru-RU" sz="2100" b="1" u="none" strike="noStrike" noProof="0" dirty="0">
                <a:effectLst/>
                <a:latin typeface="+mn-lt"/>
              </a:rPr>
              <a:t>5.</a:t>
            </a:r>
            <a:r>
              <a:rPr lang="ru-RU" sz="2100" noProof="0" dirty="0"/>
              <a:t> Его уволили с работы из-за проблем с алкоголем. </a:t>
            </a:r>
            <a:r>
              <a:rPr lang="ru-RU" sz="2100" b="1" u="none" strike="noStrike" noProof="0" dirty="0">
                <a:effectLst/>
                <a:latin typeface="+mn-lt"/>
              </a:rPr>
              <a:t>6.</a:t>
            </a:r>
            <a:r>
              <a:rPr lang="ru-RU" sz="2100" noProof="0" dirty="0"/>
              <a:t> Мои родители купили большой дом, который требует ремонта. </a:t>
            </a:r>
            <a:r>
              <a:rPr lang="ru-RU" sz="2100" b="1" u="none" strike="noStrike" noProof="0" dirty="0">
                <a:effectLst/>
                <a:latin typeface="+mn-lt"/>
              </a:rPr>
              <a:t>7.</a:t>
            </a:r>
            <a:r>
              <a:rPr lang="ru-RU" sz="2100" noProof="0" dirty="0"/>
              <a:t> Их кот уже второй день ничего не ест. </a:t>
            </a:r>
            <a:r>
              <a:rPr lang="ru-RU" sz="2100" b="1" u="none" strike="noStrike" noProof="0" dirty="0">
                <a:effectLst/>
                <a:latin typeface="+mn-lt"/>
              </a:rPr>
              <a:t>8.</a:t>
            </a:r>
            <a:r>
              <a:rPr lang="ru-RU" sz="2100" noProof="0" dirty="0"/>
              <a:t> Я оскорбил пожилого человека. </a:t>
            </a:r>
            <a:r>
              <a:rPr lang="ru-RU" sz="2100" b="1" u="none" strike="noStrike" noProof="0" dirty="0">
                <a:effectLst/>
                <a:latin typeface="+mn-lt"/>
              </a:rPr>
              <a:t>9.</a:t>
            </a:r>
            <a:r>
              <a:rPr lang="ru-RU" sz="2100" noProof="0" dirty="0"/>
              <a:t> У брата болят глаза, потому что он всё свободное время проводит за компьютером. </a:t>
            </a:r>
            <a:r>
              <a:rPr lang="ru-RU" sz="2100" b="1" u="none" strike="noStrike" noProof="0" dirty="0">
                <a:effectLst/>
                <a:latin typeface="+mn-lt"/>
              </a:rPr>
              <a:t>10.</a:t>
            </a:r>
            <a:r>
              <a:rPr lang="ru-RU" sz="2100" noProof="0" dirty="0"/>
              <a:t> Он совершенно не разбирается в современной музыке!</a:t>
            </a:r>
          </a:p>
        </p:txBody>
      </p:sp>
    </p:spTree>
    <p:extLst>
      <p:ext uri="{BB962C8B-B14F-4D97-AF65-F5344CB8AC3E}">
        <p14:creationId xmlns:p14="http://schemas.microsoft.com/office/powerpoint/2010/main" val="35893015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4196301-0B96-16BF-A1C8-D4E0E7691C5F}"/>
              </a:ext>
            </a:extLst>
          </p:cNvPr>
          <p:cNvSpPr txBox="1"/>
          <p:nvPr/>
        </p:nvSpPr>
        <p:spPr>
          <a:xfrm>
            <a:off x="559724" y="1238209"/>
            <a:ext cx="10983884" cy="4685898"/>
          </a:xfrm>
          <a:prstGeom prst="rect">
            <a:avLst/>
          </a:prstGeom>
          <a:noFill/>
        </p:spPr>
        <p:txBody>
          <a:bodyPr wrap="square">
            <a:spAutoFit/>
          </a:bodyPr>
          <a:lstStyle/>
          <a:p>
            <a:pPr marL="0" marR="0" algn="just">
              <a:spcBef>
                <a:spcPts val="1800"/>
              </a:spcBef>
              <a:spcAft>
                <a:spcPts val="900"/>
              </a:spcAft>
              <a:buNone/>
            </a:pPr>
            <a:r>
              <a:rPr lang="ru-RU" sz="2100" b="1" u="none" strike="noStrike" noProof="0" dirty="0">
                <a:effectLst/>
                <a:latin typeface="+mn-lt"/>
              </a:rPr>
              <a:t>5. Составьте предложения по образцу:</a:t>
            </a:r>
          </a:p>
          <a:p>
            <a:pPr marL="0" marR="0" algn="just">
              <a:spcBef>
                <a:spcPts val="900"/>
              </a:spcBef>
              <a:spcAft>
                <a:spcPts val="1200"/>
              </a:spcAft>
              <a:buNone/>
            </a:pPr>
            <a:r>
              <a:rPr lang="ru-RU" sz="2100" b="1" u="none" strike="noStrike" noProof="0" dirty="0">
                <a:effectLst/>
                <a:latin typeface="+mn-lt"/>
              </a:rPr>
              <a:t>Образец:</a:t>
            </a:r>
            <a:r>
              <a:rPr lang="ru-RU" sz="2100" b="0" u="none" strike="noStrike" noProof="0" dirty="0">
                <a:effectLst/>
                <a:latin typeface="+mn-lt"/>
              </a:rPr>
              <a:t> заказать номер (в гостинице) — телефон </a:t>
            </a:r>
            <a:r>
              <a:rPr lang="ru-RU" sz="2100" b="0" i="1" u="none" strike="noStrike" noProof="0" dirty="0">
                <a:effectLst/>
                <a:latin typeface="+mn-lt"/>
              </a:rPr>
              <a:t>Для заказа номера мне нужен телефон.</a:t>
            </a:r>
            <a:r>
              <a:rPr lang="ru-RU" sz="2100" b="0" u="none" strike="noStrike" noProof="0" dirty="0">
                <a:effectLst/>
                <a:latin typeface="+mn-lt"/>
              </a:rPr>
              <a:t> </a:t>
            </a:r>
            <a:r>
              <a:rPr lang="ru-RU" sz="2100" b="0" i="1" u="none" strike="noStrike" noProof="0" dirty="0">
                <a:effectLst/>
                <a:latin typeface="+mn-lt"/>
              </a:rPr>
              <a:t>Чтобы заказать номер, мне нужен телефон.</a:t>
            </a:r>
            <a:endParaRPr lang="ru-RU" sz="2100" b="0" u="none" strike="noStrike" noProof="0" dirty="0">
              <a:effectLst/>
              <a:latin typeface="+mn-lt"/>
            </a:endParaRPr>
          </a:p>
          <a:p>
            <a:pPr marL="342900" marR="0" indent="-342900" algn="just">
              <a:spcBef>
                <a:spcPts val="900"/>
              </a:spcBef>
              <a:spcAft>
                <a:spcPts val="1200"/>
              </a:spcAft>
              <a:buAutoNum type="arabicPeriod"/>
            </a:pPr>
            <a:r>
              <a:rPr lang="ru-RU" sz="2100" b="0" u="none" strike="noStrike" noProof="0" dirty="0">
                <a:effectLst/>
                <a:latin typeface="+mn-lt"/>
              </a:rPr>
              <a:t>погладить бельё — утюг </a:t>
            </a:r>
            <a:r>
              <a:rPr lang="ru-RU" sz="2100" b="1" u="none" strike="noStrike" noProof="0" dirty="0">
                <a:effectLst/>
                <a:latin typeface="+mn-lt"/>
              </a:rPr>
              <a:t>2.</a:t>
            </a:r>
            <a:r>
              <a:rPr lang="ru-RU" sz="2100" b="0" u="none" strike="noStrike" noProof="0" dirty="0">
                <a:effectLst/>
                <a:latin typeface="+mn-lt"/>
              </a:rPr>
              <a:t> послать письмо — почтовая марка </a:t>
            </a:r>
            <a:r>
              <a:rPr lang="ru-RU" sz="2100" b="1" u="none" strike="noStrike" noProof="0" dirty="0">
                <a:effectLst/>
                <a:latin typeface="+mn-lt"/>
              </a:rPr>
              <a:t>3.</a:t>
            </a:r>
            <a:r>
              <a:rPr lang="ru-RU" sz="2100" b="0" u="none" strike="noStrike" noProof="0" dirty="0">
                <a:effectLst/>
                <a:latin typeface="+mn-lt"/>
              </a:rPr>
              <a:t> найти статью — газеты </a:t>
            </a:r>
            <a:r>
              <a:rPr lang="ru-RU" sz="2100" b="1" u="none" strike="noStrike" noProof="0" dirty="0">
                <a:effectLst/>
                <a:latin typeface="+mn-lt"/>
              </a:rPr>
              <a:t>4.</a:t>
            </a:r>
            <a:r>
              <a:rPr lang="ru-RU" sz="2100" b="0" u="none" strike="noStrike" noProof="0" dirty="0">
                <a:effectLst/>
                <a:latin typeface="+mn-lt"/>
              </a:rPr>
              <a:t> купить компьютер — деньги </a:t>
            </a:r>
            <a:r>
              <a:rPr lang="ru-RU" sz="2100" b="1" u="none" strike="noStrike" noProof="0" dirty="0">
                <a:effectLst/>
                <a:latin typeface="+mn-lt"/>
              </a:rPr>
              <a:t>5.</a:t>
            </a:r>
            <a:r>
              <a:rPr lang="ru-RU" sz="2100" b="0" u="none" strike="noStrike" noProof="0" dirty="0">
                <a:effectLst/>
                <a:latin typeface="+mn-lt"/>
              </a:rPr>
              <a:t> выздороветь — лекарство </a:t>
            </a:r>
            <a:r>
              <a:rPr lang="ru-RU" sz="2100" b="1" u="none" strike="noStrike" noProof="0" dirty="0">
                <a:effectLst/>
                <a:latin typeface="+mn-lt"/>
              </a:rPr>
              <a:t>6.</a:t>
            </a:r>
            <a:r>
              <a:rPr lang="ru-RU" sz="2100" b="0" u="none" strike="noStrike" noProof="0" dirty="0">
                <a:effectLst/>
                <a:latin typeface="+mn-lt"/>
              </a:rPr>
              <a:t> устроиться на работу — Интернет </a:t>
            </a:r>
            <a:r>
              <a:rPr lang="ru-RU" sz="2100" b="1" u="none" strike="noStrike" noProof="0" dirty="0">
                <a:effectLst/>
                <a:latin typeface="+mn-lt"/>
              </a:rPr>
              <a:t>7.</a:t>
            </a:r>
            <a:r>
              <a:rPr lang="ru-RU" sz="2100" b="0" u="none" strike="noStrike" noProof="0" dirty="0">
                <a:effectLst/>
                <a:latin typeface="+mn-lt"/>
              </a:rPr>
              <a:t> выучить правило — время </a:t>
            </a:r>
            <a:r>
              <a:rPr lang="ru-RU" sz="2100" b="1" u="none" strike="noStrike" noProof="0" dirty="0">
                <a:effectLst/>
                <a:latin typeface="+mn-lt"/>
              </a:rPr>
              <a:t>8.</a:t>
            </a:r>
            <a:r>
              <a:rPr lang="ru-RU" sz="2100" b="0" u="none" strike="noStrike" noProof="0" dirty="0">
                <a:effectLst/>
                <a:latin typeface="+mn-lt"/>
              </a:rPr>
              <a:t> поступить в университет — знания </a:t>
            </a:r>
            <a:r>
              <a:rPr lang="ru-RU" sz="2100" b="1" u="none" strike="noStrike" noProof="0" dirty="0">
                <a:effectLst/>
                <a:latin typeface="+mn-lt"/>
              </a:rPr>
              <a:t>9.</a:t>
            </a:r>
            <a:r>
              <a:rPr lang="ru-RU" sz="2100" b="0" u="none" strike="noStrike" noProof="0" dirty="0">
                <a:effectLst/>
                <a:latin typeface="+mn-lt"/>
              </a:rPr>
              <a:t> поехать за границу — отпуск </a:t>
            </a:r>
            <a:r>
              <a:rPr lang="ru-RU" sz="2100" b="1" u="none" strike="noStrike" noProof="0" dirty="0">
                <a:effectLst/>
                <a:latin typeface="+mn-lt"/>
              </a:rPr>
              <a:t>10.</a:t>
            </a:r>
            <a:r>
              <a:rPr lang="ru-RU" sz="2100" b="0" u="none" strike="noStrike" noProof="0" dirty="0">
                <a:effectLst/>
                <a:latin typeface="+mn-lt"/>
              </a:rPr>
              <a:t> перевести текст — словарь </a:t>
            </a:r>
            <a:r>
              <a:rPr lang="ru-RU" sz="2100" b="1" u="none" strike="noStrike" noProof="0" dirty="0">
                <a:effectLst/>
                <a:latin typeface="+mn-lt"/>
              </a:rPr>
              <a:t>11.</a:t>
            </a:r>
            <a:r>
              <a:rPr lang="ru-RU" sz="2100" b="0" u="none" strike="noStrike" noProof="0" dirty="0">
                <a:effectLst/>
                <a:latin typeface="+mn-lt"/>
              </a:rPr>
              <a:t> измерить температуру — градусник </a:t>
            </a:r>
            <a:r>
              <a:rPr lang="ru-RU" sz="2100" b="1" u="none" strike="noStrike" noProof="0" dirty="0">
                <a:effectLst/>
                <a:latin typeface="+mn-lt"/>
              </a:rPr>
              <a:t>12.</a:t>
            </a:r>
            <a:r>
              <a:rPr lang="ru-RU" sz="2100" b="0" u="none" strike="noStrike" noProof="0" dirty="0">
                <a:effectLst/>
                <a:latin typeface="+mn-lt"/>
              </a:rPr>
              <a:t> приготовить бутерброды — масло </a:t>
            </a:r>
            <a:r>
              <a:rPr lang="ru-RU" sz="2100" b="1" u="none" strike="noStrike" noProof="0" dirty="0">
                <a:effectLst/>
                <a:latin typeface="+mn-lt"/>
              </a:rPr>
              <a:t>13.</a:t>
            </a:r>
            <a:r>
              <a:rPr lang="ru-RU" sz="2100" b="0" u="none" strike="noStrike" noProof="0" dirty="0">
                <a:effectLst/>
                <a:latin typeface="+mn-lt"/>
              </a:rPr>
              <a:t> сдать сложный экзамен — учебники </a:t>
            </a:r>
            <a:r>
              <a:rPr lang="ru-RU" sz="2100" b="1" u="none" strike="noStrike" noProof="0" dirty="0">
                <a:effectLst/>
                <a:latin typeface="+mn-lt"/>
              </a:rPr>
              <a:t>14.</a:t>
            </a:r>
            <a:r>
              <a:rPr lang="ru-RU" sz="2100" b="0" u="none" strike="noStrike" noProof="0" dirty="0">
                <a:effectLst/>
                <a:latin typeface="+mn-lt"/>
              </a:rPr>
              <a:t> сварить вкусный борщ — рецепт</a:t>
            </a:r>
          </a:p>
          <a:p>
            <a:pPr marL="228600" marR="0" indent="-228600" algn="just">
              <a:spcBef>
                <a:spcPts val="900"/>
              </a:spcBef>
              <a:spcAft>
                <a:spcPts val="1200"/>
              </a:spcAft>
              <a:buAutoNum type="arabicPeriod"/>
            </a:pPr>
            <a:endParaRPr lang="ru-RU" sz="2100" noProof="0" dirty="0"/>
          </a:p>
          <a:p>
            <a:pPr marR="0" algn="just">
              <a:spcBef>
                <a:spcPts val="900"/>
              </a:spcBef>
              <a:spcAft>
                <a:spcPts val="1200"/>
              </a:spcAft>
            </a:pPr>
            <a:endParaRPr lang="ru-RU" sz="2100" b="0" u="none" strike="noStrike" noProof="0" dirty="0">
              <a:effectLst/>
              <a:latin typeface="Google Sans"/>
            </a:endParaRPr>
          </a:p>
        </p:txBody>
      </p:sp>
    </p:spTree>
    <p:extLst>
      <p:ext uri="{BB962C8B-B14F-4D97-AF65-F5344CB8AC3E}">
        <p14:creationId xmlns:p14="http://schemas.microsoft.com/office/powerpoint/2010/main" val="417304461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E818BED-721C-129D-6438-017A526DD2D0}"/>
              </a:ext>
            </a:extLst>
          </p:cNvPr>
          <p:cNvSpPr txBox="1"/>
          <p:nvPr/>
        </p:nvSpPr>
        <p:spPr>
          <a:xfrm>
            <a:off x="515390" y="377625"/>
            <a:ext cx="10712334" cy="5763116"/>
          </a:xfrm>
          <a:prstGeom prst="rect">
            <a:avLst/>
          </a:prstGeom>
          <a:noFill/>
        </p:spPr>
        <p:txBody>
          <a:bodyPr wrap="square">
            <a:spAutoFit/>
          </a:bodyPr>
          <a:lstStyle/>
          <a:p>
            <a:pPr marL="0" marR="0">
              <a:spcBef>
                <a:spcPts val="1800"/>
              </a:spcBef>
              <a:spcAft>
                <a:spcPts val="900"/>
              </a:spcAft>
              <a:buNone/>
            </a:pPr>
            <a:r>
              <a:rPr lang="ru-RU" sz="2100" b="1" u="none" strike="noStrike" noProof="0" dirty="0">
                <a:effectLst/>
                <a:latin typeface="+mn-lt"/>
              </a:rPr>
              <a:t>6. Измените предложения по образцу:</a:t>
            </a:r>
          </a:p>
          <a:p>
            <a:pPr marL="0" marR="0">
              <a:spcBef>
                <a:spcPts val="900"/>
              </a:spcBef>
              <a:spcAft>
                <a:spcPts val="1200"/>
              </a:spcAft>
              <a:buNone/>
            </a:pPr>
            <a:r>
              <a:rPr lang="ru-RU" sz="2100" b="1" u="none" strike="noStrike" noProof="0" dirty="0">
                <a:effectLst/>
                <a:latin typeface="+mn-lt"/>
              </a:rPr>
              <a:t>Образец:</a:t>
            </a:r>
            <a:r>
              <a:rPr lang="ru-RU" sz="2100" b="0" u="none" strike="noStrike" noProof="0" dirty="0">
                <a:effectLst/>
                <a:latin typeface="+mn-lt"/>
              </a:rPr>
              <a:t> Для чего тебе нужен пылесос? </a:t>
            </a:r>
            <a:r>
              <a:rPr lang="ru-RU" sz="2100" b="0" i="1" u="none" strike="noStrike" noProof="0" dirty="0">
                <a:effectLst/>
                <a:latin typeface="+mn-lt"/>
              </a:rPr>
              <a:t>Чтобы пылесосить, чтобы убираться дома.</a:t>
            </a:r>
            <a:endParaRPr lang="ru-RU" sz="2100" b="0" u="none" strike="noStrike" noProof="0" dirty="0">
              <a:effectLst/>
              <a:latin typeface="+mn-lt"/>
            </a:endParaRPr>
          </a:p>
          <a:p>
            <a:pPr marL="0" marR="0">
              <a:spcBef>
                <a:spcPts val="900"/>
              </a:spcBef>
              <a:spcAft>
                <a:spcPts val="1200"/>
              </a:spcAft>
              <a:buNone/>
            </a:pPr>
            <a:r>
              <a:rPr lang="ru-RU" sz="2100" b="1" u="none" strike="noStrike" noProof="0" dirty="0">
                <a:effectLst/>
                <a:latin typeface="+mn-lt"/>
              </a:rPr>
              <a:t>1.</a:t>
            </a:r>
            <a:r>
              <a:rPr lang="ru-RU" sz="2100" b="0" u="none" strike="noStrike" noProof="0" dirty="0">
                <a:effectLst/>
                <a:latin typeface="+mn-lt"/>
              </a:rPr>
              <a:t> Для чего тебе нужен пылесос?</a:t>
            </a:r>
            <a:br>
              <a:rPr lang="ru-RU" sz="2100" b="0" u="none" strike="noStrike" noProof="0" dirty="0">
                <a:effectLst/>
                <a:latin typeface="+mn-lt"/>
              </a:rPr>
            </a:br>
            <a:r>
              <a:rPr lang="ru-RU" sz="2100" b="1" u="none" strike="noStrike" noProof="0" dirty="0">
                <a:effectLst/>
                <a:latin typeface="+mn-lt"/>
              </a:rPr>
              <a:t>2.</a:t>
            </a:r>
            <a:r>
              <a:rPr lang="ru-RU" sz="2100" b="0" u="none" strike="noStrike" noProof="0" dirty="0">
                <a:effectLst/>
                <a:latin typeface="+mn-lt"/>
              </a:rPr>
              <a:t> Для чего вам нужны старые журналы?</a:t>
            </a:r>
            <a:br>
              <a:rPr lang="ru-RU" sz="2100" b="0" u="none" strike="noStrike" noProof="0" dirty="0">
                <a:effectLst/>
                <a:latin typeface="+mn-lt"/>
              </a:rPr>
            </a:br>
            <a:r>
              <a:rPr lang="ru-RU" sz="2100" b="1" u="none" strike="noStrike" noProof="0" dirty="0">
                <a:effectLst/>
                <a:latin typeface="+mn-lt"/>
              </a:rPr>
              <a:t>3.</a:t>
            </a:r>
            <a:r>
              <a:rPr lang="ru-RU" sz="2100" b="0" u="none" strike="noStrike" noProof="0" dirty="0">
                <a:effectLst/>
                <a:latin typeface="+mn-lt"/>
              </a:rPr>
              <a:t> Для чего Никите нужна хорошая команда?</a:t>
            </a:r>
            <a:br>
              <a:rPr lang="ru-RU" sz="2100" b="0" u="none" strike="noStrike" noProof="0" dirty="0">
                <a:effectLst/>
                <a:latin typeface="+mn-lt"/>
              </a:rPr>
            </a:br>
            <a:r>
              <a:rPr lang="ru-RU" sz="2100" b="1" u="none" strike="noStrike" noProof="0" dirty="0">
                <a:effectLst/>
                <a:latin typeface="+mn-lt"/>
              </a:rPr>
              <a:t>4.</a:t>
            </a:r>
            <a:r>
              <a:rPr lang="ru-RU" sz="2100" b="0" u="none" strike="noStrike" noProof="0" dirty="0">
                <a:effectLst/>
                <a:latin typeface="+mn-lt"/>
              </a:rPr>
              <a:t> Для чего тебе нужно общение?</a:t>
            </a:r>
            <a:br>
              <a:rPr lang="ru-RU" sz="2100" b="0" u="none" strike="noStrike" noProof="0" dirty="0">
                <a:effectLst/>
                <a:latin typeface="+mn-lt"/>
              </a:rPr>
            </a:br>
            <a:r>
              <a:rPr lang="ru-RU" sz="2100" b="1" u="none" strike="noStrike" noProof="0" dirty="0">
                <a:effectLst/>
                <a:latin typeface="+mn-lt"/>
              </a:rPr>
              <a:t>5.</a:t>
            </a:r>
            <a:r>
              <a:rPr lang="ru-RU" sz="2100" b="0" u="none" strike="noStrike" noProof="0" dirty="0">
                <a:effectLst/>
                <a:latin typeface="+mn-lt"/>
              </a:rPr>
              <a:t> Для чего кому-то нужен скейтборд?</a:t>
            </a:r>
            <a:br>
              <a:rPr lang="ru-RU" sz="2100" b="0" u="none" strike="noStrike" noProof="0" dirty="0">
                <a:effectLst/>
                <a:latin typeface="+mn-lt"/>
              </a:rPr>
            </a:br>
            <a:r>
              <a:rPr lang="ru-RU" sz="2100" b="1" u="none" strike="noStrike" noProof="0" dirty="0">
                <a:effectLst/>
                <a:latin typeface="+mn-lt"/>
              </a:rPr>
              <a:t>6.</a:t>
            </a:r>
            <a:r>
              <a:rPr lang="ru-RU" sz="2100" b="0" u="none" strike="noStrike" noProof="0" dirty="0">
                <a:effectLst/>
                <a:latin typeface="+mn-lt"/>
              </a:rPr>
              <a:t> Для чего знакомым нужны удобные стулья?</a:t>
            </a:r>
            <a:br>
              <a:rPr lang="ru-RU" sz="2100" b="0" u="none" strike="noStrike" noProof="0" dirty="0">
                <a:effectLst/>
                <a:latin typeface="+mn-lt"/>
              </a:rPr>
            </a:br>
            <a:r>
              <a:rPr lang="ru-RU" sz="2100" b="1" u="none" strike="noStrike" noProof="0" dirty="0">
                <a:effectLst/>
                <a:latin typeface="+mn-lt"/>
              </a:rPr>
              <a:t>7.</a:t>
            </a:r>
            <a:r>
              <a:rPr lang="ru-RU" sz="2100" b="0" u="none" strike="noStrike" noProof="0" dirty="0">
                <a:effectLst/>
                <a:latin typeface="+mn-lt"/>
              </a:rPr>
              <a:t> Для чего ей нужна твоя помощь?</a:t>
            </a:r>
            <a:br>
              <a:rPr lang="ru-RU" sz="2100" b="0" u="none" strike="noStrike" noProof="0" dirty="0">
                <a:effectLst/>
                <a:latin typeface="+mn-lt"/>
              </a:rPr>
            </a:br>
            <a:r>
              <a:rPr lang="ru-RU" sz="2100" b="1" u="none" strike="noStrike" noProof="0" dirty="0">
                <a:effectLst/>
                <a:latin typeface="+mn-lt"/>
              </a:rPr>
              <a:t>8.</a:t>
            </a:r>
            <a:r>
              <a:rPr lang="ru-RU" sz="2100" b="0" u="none" strike="noStrike" noProof="0" dirty="0">
                <a:effectLst/>
                <a:latin typeface="+mn-lt"/>
              </a:rPr>
              <a:t> Для чего Евгению нужно молоко?</a:t>
            </a:r>
            <a:br>
              <a:rPr lang="ru-RU" sz="2100" b="0" u="none" strike="noStrike" noProof="0" dirty="0">
                <a:effectLst/>
                <a:latin typeface="+mn-lt"/>
              </a:rPr>
            </a:br>
            <a:r>
              <a:rPr lang="ru-RU" sz="2100" b="1" u="none" strike="noStrike" noProof="0" dirty="0">
                <a:effectLst/>
                <a:latin typeface="+mn-lt"/>
              </a:rPr>
              <a:t>9.</a:t>
            </a:r>
            <a:r>
              <a:rPr lang="ru-RU" sz="2100" b="0" u="none" strike="noStrike" noProof="0" dirty="0">
                <a:effectLst/>
                <a:latin typeface="+mn-lt"/>
              </a:rPr>
              <a:t> Для чего им нужны новые инструменты?</a:t>
            </a:r>
            <a:br>
              <a:rPr lang="ru-RU" sz="2100" b="0" u="none" strike="noStrike" noProof="0" dirty="0">
                <a:effectLst/>
                <a:latin typeface="+mn-lt"/>
              </a:rPr>
            </a:br>
            <a:r>
              <a:rPr lang="ru-RU" sz="2100" b="1" u="none" strike="noStrike" noProof="0" dirty="0">
                <a:effectLst/>
                <a:latin typeface="+mn-lt"/>
              </a:rPr>
              <a:t>10.</a:t>
            </a:r>
            <a:r>
              <a:rPr lang="ru-RU" sz="2100" b="0" u="none" strike="noStrike" noProof="0" dirty="0">
                <a:effectLst/>
                <a:latin typeface="+mn-lt"/>
              </a:rPr>
              <a:t> Для чего студентам нужны ноутбуки?</a:t>
            </a:r>
            <a:br>
              <a:rPr lang="ru-RU" sz="2100" b="0" u="none" strike="noStrike" noProof="0" dirty="0">
                <a:effectLst/>
                <a:latin typeface="+mn-lt"/>
              </a:rPr>
            </a:br>
            <a:r>
              <a:rPr lang="ru-RU" sz="2100" b="1" u="none" strike="noStrike" noProof="0" dirty="0">
                <a:effectLst/>
                <a:latin typeface="+mn-lt"/>
              </a:rPr>
              <a:t>11.</a:t>
            </a:r>
            <a:r>
              <a:rPr lang="ru-RU" sz="2100" b="0" u="none" strike="noStrike" noProof="0" dirty="0">
                <a:effectLst/>
                <a:latin typeface="+mn-lt"/>
              </a:rPr>
              <a:t> Для чего Анне нужны тёплые вещи?</a:t>
            </a:r>
            <a:br>
              <a:rPr lang="ru-RU" sz="2100" b="0" u="none" strike="noStrike" noProof="0" dirty="0">
                <a:effectLst/>
                <a:latin typeface="+mn-lt"/>
              </a:rPr>
            </a:br>
            <a:r>
              <a:rPr lang="ru-RU" sz="2100" b="1" u="none" strike="noStrike" noProof="0" dirty="0">
                <a:effectLst/>
                <a:latin typeface="+mn-lt"/>
              </a:rPr>
              <a:t>12.</a:t>
            </a:r>
            <a:r>
              <a:rPr lang="ru-RU" sz="2100" b="0" u="none" strike="noStrike" noProof="0" dirty="0">
                <a:effectLst/>
                <a:latin typeface="+mn-lt"/>
              </a:rPr>
              <a:t> Для чего компании нужен новый логотип?</a:t>
            </a:r>
            <a:br>
              <a:rPr lang="ru-RU" sz="2100" b="0" u="none" strike="noStrike" noProof="0" dirty="0">
                <a:effectLst/>
                <a:latin typeface="+mn-lt"/>
              </a:rPr>
            </a:br>
            <a:r>
              <a:rPr lang="ru-RU" sz="2100" b="1" u="none" strike="noStrike" noProof="0" dirty="0">
                <a:effectLst/>
                <a:latin typeface="+mn-lt"/>
              </a:rPr>
              <a:t>13.</a:t>
            </a:r>
            <a:r>
              <a:rPr lang="ru-RU" sz="2100" b="0" u="none" strike="noStrike" noProof="0" dirty="0">
                <a:effectLst/>
                <a:latin typeface="+mn-lt"/>
              </a:rPr>
              <a:t> Для чего туристу нужна подробная карта?</a:t>
            </a:r>
            <a:br>
              <a:rPr lang="ru-RU" sz="2100" b="0" u="none" strike="noStrike" noProof="0" dirty="0">
                <a:effectLst/>
                <a:latin typeface="+mn-lt"/>
              </a:rPr>
            </a:br>
            <a:r>
              <a:rPr lang="ru-RU" sz="2100" b="1" u="none" strike="noStrike" noProof="0" dirty="0">
                <a:effectLst/>
                <a:latin typeface="+mn-lt"/>
              </a:rPr>
              <a:t>14.</a:t>
            </a:r>
            <a:r>
              <a:rPr lang="ru-RU" sz="2100" b="0" u="none" strike="noStrike" noProof="0" dirty="0">
                <a:effectLst/>
                <a:latin typeface="+mn-lt"/>
              </a:rPr>
              <a:t> Для чего тебе нужны эти документы?</a:t>
            </a:r>
            <a:endParaRPr lang="ru-RU" sz="2100" b="0" u="none" strike="noStrike" noProof="0" dirty="0">
              <a:effectLst/>
              <a:latin typeface="Google Sans"/>
            </a:endParaRPr>
          </a:p>
        </p:txBody>
      </p:sp>
    </p:spTree>
    <p:extLst>
      <p:ext uri="{BB962C8B-B14F-4D97-AF65-F5344CB8AC3E}">
        <p14:creationId xmlns:p14="http://schemas.microsoft.com/office/powerpoint/2010/main" val="2404728637"/>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trospectVTI">
  <a:themeElements>
    <a:clrScheme name="">
      <a:dk1>
        <a:srgbClr val="000000"/>
      </a:dk1>
      <a:lt1>
        <a:srgbClr val="FFFFFF"/>
      </a:lt1>
      <a:dk2>
        <a:srgbClr val="413124"/>
      </a:dk2>
      <a:lt2>
        <a:srgbClr val="E8E5E2"/>
      </a:lt2>
      <a:accent1>
        <a:srgbClr val="80A9AA"/>
      </a:accent1>
      <a:accent2>
        <a:srgbClr val="7EA0BA"/>
      </a:accent2>
      <a:accent3>
        <a:srgbClr val="969DC7"/>
      </a:accent3>
      <a:accent4>
        <a:srgbClr val="BA817E"/>
      </a:accent4>
      <a:accent5>
        <a:srgbClr val="BC9B80"/>
      </a:accent5>
      <a:accent6>
        <a:srgbClr val="A9A273"/>
      </a:accent6>
      <a:hlink>
        <a:srgbClr val="A0795A"/>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18931</TotalTime>
  <Words>34347</Words>
  <Application>Microsoft Office PowerPoint</Application>
  <PresentationFormat>Širokoúhlá obrazovka</PresentationFormat>
  <Paragraphs>1293</Paragraphs>
  <Slides>190</Slides>
  <Notes>0</Notes>
  <HiddenSlides>0</HiddenSlides>
  <MMClips>2</MMClips>
  <ScaleCrop>false</ScaleCrop>
  <HeadingPairs>
    <vt:vector size="6" baseType="variant">
      <vt:variant>
        <vt:lpstr>Použitá písma</vt:lpstr>
      </vt:variant>
      <vt:variant>
        <vt:i4>11</vt:i4>
      </vt:variant>
      <vt:variant>
        <vt:lpstr>Motiv</vt:lpstr>
      </vt:variant>
      <vt:variant>
        <vt:i4>2</vt:i4>
      </vt:variant>
      <vt:variant>
        <vt:lpstr>Nadpisy snímků</vt:lpstr>
      </vt:variant>
      <vt:variant>
        <vt:i4>190</vt:i4>
      </vt:variant>
    </vt:vector>
  </HeadingPairs>
  <TitlesOfParts>
    <vt:vector size="203" baseType="lpstr">
      <vt:lpstr>Google Sans</vt:lpstr>
      <vt:lpstr>Aptos</vt:lpstr>
      <vt:lpstr>Arial</vt:lpstr>
      <vt:lpstr>Calibri</vt:lpstr>
      <vt:lpstr>Calibri Light</vt:lpstr>
      <vt:lpstr>Courier New</vt:lpstr>
      <vt:lpstr>Symbol</vt:lpstr>
      <vt:lpstr>Tahoma</vt:lpstr>
      <vt:lpstr>Times New Roman</vt:lpstr>
      <vt:lpstr>Tw Cen MT</vt:lpstr>
      <vt:lpstr>Wingdings</vt:lpstr>
      <vt:lpstr>Motiv Office</vt:lpstr>
      <vt:lpstr>RetrospectVTI</vt:lpstr>
      <vt:lpstr> JCI Грамматика</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Спряжение глагола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Stranz-Nikitina, Veronika</dc:creator>
  <cp:lastModifiedBy>Stranz-Nikitina, Veronika</cp:lastModifiedBy>
  <cp:revision>20</cp:revision>
  <dcterms:created xsi:type="dcterms:W3CDTF">2026-09-10T08:01:05Z</dcterms:created>
  <dcterms:modified xsi:type="dcterms:W3CDTF">2026-10-06T15:40:29Z</dcterms:modified>
</cp:coreProperties>
</file>