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4630400" cy="8229600"/>
  <p:notesSz cx="8229600" cy="14630400"/>
  <p:embeddedFontLst>
    <p:embeddedFont>
      <p:font typeface="Instrument Sans" panose="020B0604020202020204" charset="0"/>
      <p:regular r:id="rId12"/>
    </p:embeddedFont>
    <p:embeddedFont>
      <p:font typeface="Instrument Sans Semi Bold" panose="020B0604020202020204" charset="0"/>
      <p:regular r:id="rId13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699"/>
    <a:srgbClr val="B89B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380610-162B-49D9-997C-33CE9211E283}" v="7" dt="2026-03-30T13:14:19.8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75" d="100"/>
          <a:sy n="75" d="100"/>
        </p:scale>
        <p:origin x="1338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áchym Šimsa" userId="234d49cd-7956-41f2-b106-89e93a0cb03c" providerId="ADAL" clId="{AC1BB9EA-0C2E-48C1-B11C-D042B08AF17E}"/>
    <pc:docChg chg="undo custSel modSld">
      <pc:chgData name="Jáchym Šimsa" userId="234d49cd-7956-41f2-b106-89e93a0cb03c" providerId="ADAL" clId="{AC1BB9EA-0C2E-48C1-B11C-D042B08AF17E}" dt="2026-03-30T13:34:31.168" v="454" actId="2711"/>
      <pc:docMkLst>
        <pc:docMk/>
      </pc:docMkLst>
      <pc:sldChg chg="addSp delSp modSp mod">
        <pc:chgData name="Jáchym Šimsa" userId="234d49cd-7956-41f2-b106-89e93a0cb03c" providerId="ADAL" clId="{AC1BB9EA-0C2E-48C1-B11C-D042B08AF17E}" dt="2026-03-30T13:15:36.826" v="327" actId="1076"/>
        <pc:sldMkLst>
          <pc:docMk/>
          <pc:sldMk cId="0" sldId="259"/>
        </pc:sldMkLst>
        <pc:spChg chg="mod">
          <ac:chgData name="Jáchym Šimsa" userId="234d49cd-7956-41f2-b106-89e93a0cb03c" providerId="ADAL" clId="{AC1BB9EA-0C2E-48C1-B11C-D042B08AF17E}" dt="2026-03-30T13:15:36.826" v="327" actId="1076"/>
          <ac:spMkLst>
            <pc:docMk/>
            <pc:sldMk cId="0" sldId="259"/>
            <ac:spMk id="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5:36.826" v="327" actId="1076"/>
          <ac:spMkLst>
            <pc:docMk/>
            <pc:sldMk cId="0" sldId="259"/>
            <ac:spMk id="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5:36.826" v="327" actId="1076"/>
          <ac:spMkLst>
            <pc:docMk/>
            <pc:sldMk cId="0" sldId="259"/>
            <ac:spMk id="1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5:36.826" v="327" actId="1076"/>
          <ac:spMkLst>
            <pc:docMk/>
            <pc:sldMk cId="0" sldId="259"/>
            <ac:spMk id="1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5:36.826" v="327" actId="1076"/>
          <ac:spMkLst>
            <pc:docMk/>
            <pc:sldMk cId="0" sldId="259"/>
            <ac:spMk id="1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5:36.826" v="327" actId="1076"/>
          <ac:spMkLst>
            <pc:docMk/>
            <pc:sldMk cId="0" sldId="259"/>
            <ac:spMk id="1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5:36.826" v="327" actId="1076"/>
          <ac:spMkLst>
            <pc:docMk/>
            <pc:sldMk cId="0" sldId="259"/>
            <ac:spMk id="1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5:36.826" v="327" actId="1076"/>
          <ac:spMkLst>
            <pc:docMk/>
            <pc:sldMk cId="0" sldId="259"/>
            <ac:spMk id="1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5:36.826" v="327" actId="1076"/>
          <ac:spMkLst>
            <pc:docMk/>
            <pc:sldMk cId="0" sldId="259"/>
            <ac:spMk id="1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5:36.826" v="327" actId="1076"/>
          <ac:spMkLst>
            <pc:docMk/>
            <pc:sldMk cId="0" sldId="259"/>
            <ac:spMk id="21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3:07:18.528" v="3" actId="478"/>
          <ac:spMkLst>
            <pc:docMk/>
            <pc:sldMk cId="0" sldId="259"/>
            <ac:spMk id="22" creationId="{00000000-0000-0000-0000-000000000000}"/>
          </ac:spMkLst>
        </pc:spChg>
        <pc:spChg chg="del mod">
          <ac:chgData name="Jáchym Šimsa" userId="234d49cd-7956-41f2-b106-89e93a0cb03c" providerId="ADAL" clId="{AC1BB9EA-0C2E-48C1-B11C-D042B08AF17E}" dt="2026-03-30T13:07:22.860" v="6" actId="478"/>
          <ac:spMkLst>
            <pc:docMk/>
            <pc:sldMk cId="0" sldId="259"/>
            <ac:spMk id="23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3:07:21.419" v="4" actId="478"/>
          <ac:spMkLst>
            <pc:docMk/>
            <pc:sldMk cId="0" sldId="259"/>
            <ac:spMk id="24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3:07:08.824" v="1" actId="478"/>
          <ac:spMkLst>
            <pc:docMk/>
            <pc:sldMk cId="0" sldId="259"/>
            <ac:spMk id="25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3:07:02.430" v="0" actId="478"/>
          <ac:spMkLst>
            <pc:docMk/>
            <pc:sldMk cId="0" sldId="259"/>
            <ac:spMk id="26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3:07:16.615" v="2" actId="478"/>
          <ac:spMkLst>
            <pc:docMk/>
            <pc:sldMk cId="0" sldId="259"/>
            <ac:spMk id="27" creationId="{00000000-0000-0000-0000-000000000000}"/>
          </ac:spMkLst>
        </pc:spChg>
        <pc:spChg chg="add mod">
          <ac:chgData name="Jáchym Šimsa" userId="234d49cd-7956-41f2-b106-89e93a0cb03c" providerId="ADAL" clId="{AC1BB9EA-0C2E-48C1-B11C-D042B08AF17E}" dt="2026-03-30T13:15:30.895" v="326" actId="1076"/>
          <ac:spMkLst>
            <pc:docMk/>
            <pc:sldMk cId="0" sldId="259"/>
            <ac:spMk id="28" creationId="{1A6D1986-63E1-FEC2-BCC5-BB1093AEF06F}"/>
          </ac:spMkLst>
        </pc:spChg>
        <pc:spChg chg="add mod">
          <ac:chgData name="Jáchym Šimsa" userId="234d49cd-7956-41f2-b106-89e93a0cb03c" providerId="ADAL" clId="{AC1BB9EA-0C2E-48C1-B11C-D042B08AF17E}" dt="2026-03-30T13:15:30.895" v="326" actId="1076"/>
          <ac:spMkLst>
            <pc:docMk/>
            <pc:sldMk cId="0" sldId="259"/>
            <ac:spMk id="29" creationId="{55DBDF8D-CA32-FD8A-4258-2B515B0AABE7}"/>
          </ac:spMkLst>
        </pc:spChg>
        <pc:spChg chg="add mod">
          <ac:chgData name="Jáchym Šimsa" userId="234d49cd-7956-41f2-b106-89e93a0cb03c" providerId="ADAL" clId="{AC1BB9EA-0C2E-48C1-B11C-D042B08AF17E}" dt="2026-03-30T13:15:30.895" v="326" actId="1076"/>
          <ac:spMkLst>
            <pc:docMk/>
            <pc:sldMk cId="0" sldId="259"/>
            <ac:spMk id="30" creationId="{2D636FAB-908D-5A14-761D-B1DD6782691E}"/>
          </ac:spMkLst>
        </pc:spChg>
        <pc:spChg chg="add mod ord">
          <ac:chgData name="Jáchym Šimsa" userId="234d49cd-7956-41f2-b106-89e93a0cb03c" providerId="ADAL" clId="{AC1BB9EA-0C2E-48C1-B11C-D042B08AF17E}" dt="2026-03-30T13:15:30.895" v="326" actId="1076"/>
          <ac:spMkLst>
            <pc:docMk/>
            <pc:sldMk cId="0" sldId="259"/>
            <ac:spMk id="31" creationId="{AAEC8CA5-BE5F-36E3-FFEC-3CDF5A415F95}"/>
          </ac:spMkLst>
        </pc:spChg>
        <pc:spChg chg="add mod ord">
          <ac:chgData name="Jáchym Šimsa" userId="234d49cd-7956-41f2-b106-89e93a0cb03c" providerId="ADAL" clId="{AC1BB9EA-0C2E-48C1-B11C-D042B08AF17E}" dt="2026-03-30T13:15:30.895" v="326" actId="1076"/>
          <ac:spMkLst>
            <pc:docMk/>
            <pc:sldMk cId="0" sldId="259"/>
            <ac:spMk id="32" creationId="{26C45A3E-3165-4256-3C30-FC54C53C2DA0}"/>
          </ac:spMkLst>
        </pc:spChg>
        <pc:spChg chg="add mod ord">
          <ac:chgData name="Jáchym Šimsa" userId="234d49cd-7956-41f2-b106-89e93a0cb03c" providerId="ADAL" clId="{AC1BB9EA-0C2E-48C1-B11C-D042B08AF17E}" dt="2026-03-30T13:15:30.895" v="326" actId="1076"/>
          <ac:spMkLst>
            <pc:docMk/>
            <pc:sldMk cId="0" sldId="259"/>
            <ac:spMk id="33" creationId="{BCAA0965-2F6A-2C53-0F23-C44D1308CCD1}"/>
          </ac:spMkLst>
        </pc:spChg>
      </pc:sldChg>
      <pc:sldChg chg="modSp mod">
        <pc:chgData name="Jáchym Šimsa" userId="234d49cd-7956-41f2-b106-89e93a0cb03c" providerId="ADAL" clId="{AC1BB9EA-0C2E-48C1-B11C-D042B08AF17E}" dt="2026-03-30T13:25:31.747" v="347" actId="1035"/>
        <pc:sldMkLst>
          <pc:docMk/>
          <pc:sldMk cId="0" sldId="260"/>
        </pc:sldMkLst>
        <pc:spChg chg="mod">
          <ac:chgData name="Jáchym Šimsa" userId="234d49cd-7956-41f2-b106-89e93a0cb03c" providerId="ADAL" clId="{AC1BB9EA-0C2E-48C1-B11C-D042B08AF17E}" dt="2026-03-30T13:25:31.747" v="347" actId="1035"/>
          <ac:spMkLst>
            <pc:docMk/>
            <pc:sldMk cId="0" sldId="260"/>
            <ac:spMk id="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5:39.220" v="328" actId="1076"/>
          <ac:spMkLst>
            <pc:docMk/>
            <pc:sldMk cId="0" sldId="260"/>
            <ac:spMk id="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5:13.531" v="340" actId="255"/>
          <ac:spMkLst>
            <pc:docMk/>
            <pc:sldMk cId="0" sldId="260"/>
            <ac:spMk id="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5:08.288" v="339" actId="255"/>
          <ac:spMkLst>
            <pc:docMk/>
            <pc:sldMk cId="0" sldId="260"/>
            <ac:spMk id="1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5:08.288" v="339" actId="255"/>
          <ac:spMkLst>
            <pc:docMk/>
            <pc:sldMk cId="0" sldId="260"/>
            <ac:spMk id="1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5:13.531" v="340" actId="255"/>
          <ac:spMkLst>
            <pc:docMk/>
            <pc:sldMk cId="0" sldId="260"/>
            <ac:spMk id="1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5:08.288" v="339" actId="255"/>
          <ac:spMkLst>
            <pc:docMk/>
            <pc:sldMk cId="0" sldId="260"/>
            <ac:spMk id="14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5:08.288" v="339" actId="255"/>
          <ac:spMkLst>
            <pc:docMk/>
            <pc:sldMk cId="0" sldId="260"/>
            <ac:spMk id="1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5:16.754" v="341" actId="255"/>
          <ac:spMkLst>
            <pc:docMk/>
            <pc:sldMk cId="0" sldId="260"/>
            <ac:spMk id="1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5:08.288" v="339" actId="255"/>
          <ac:spMkLst>
            <pc:docMk/>
            <pc:sldMk cId="0" sldId="260"/>
            <ac:spMk id="19" creationId="{00000000-0000-0000-0000-000000000000}"/>
          </ac:spMkLst>
        </pc:spChg>
      </pc:sldChg>
      <pc:sldChg chg="delSp modSp mod">
        <pc:chgData name="Jáchym Šimsa" userId="234d49cd-7956-41f2-b106-89e93a0cb03c" providerId="ADAL" clId="{AC1BB9EA-0C2E-48C1-B11C-D042B08AF17E}" dt="2026-03-30T13:34:06.795" v="453" actId="1036"/>
        <pc:sldMkLst>
          <pc:docMk/>
          <pc:sldMk cId="0" sldId="262"/>
        </pc:sldMkLst>
        <pc:spChg chg="mod">
          <ac:chgData name="Jáchym Šimsa" userId="234d49cd-7956-41f2-b106-89e93a0cb03c" providerId="ADAL" clId="{AC1BB9EA-0C2E-48C1-B11C-D042B08AF17E}" dt="2026-03-30T13:26:04.620" v="354" actId="2710"/>
          <ac:spMkLst>
            <pc:docMk/>
            <pc:sldMk cId="0" sldId="262"/>
            <ac:spMk id="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6:16.120" v="355" actId="1076"/>
          <ac:spMkLst>
            <pc:docMk/>
            <pc:sldMk cId="0" sldId="262"/>
            <ac:spMk id="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6:16.120" v="355" actId="1076"/>
          <ac:spMkLst>
            <pc:docMk/>
            <pc:sldMk cId="0" sldId="262"/>
            <ac:spMk id="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2:26.683" v="446" actId="2711"/>
          <ac:spMkLst>
            <pc:docMk/>
            <pc:sldMk cId="0" sldId="262"/>
            <ac:spMk id="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6:16.120" v="355" actId="107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6:16.120" v="355" actId="1076"/>
          <ac:spMkLst>
            <pc:docMk/>
            <pc:sldMk cId="0" sldId="262"/>
            <ac:spMk id="1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2:26.683" v="446" actId="2711"/>
          <ac:spMkLst>
            <pc:docMk/>
            <pc:sldMk cId="0" sldId="262"/>
            <ac:spMk id="1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4:06.795" v="453" actId="1036"/>
          <ac:spMkLst>
            <pc:docMk/>
            <pc:sldMk cId="0" sldId="262"/>
            <ac:spMk id="14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6:16.120" v="355" actId="1076"/>
          <ac:spMkLst>
            <pc:docMk/>
            <pc:sldMk cId="0" sldId="262"/>
            <ac:spMk id="1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2:26.683" v="446" actId="2711"/>
          <ac:spMkLst>
            <pc:docMk/>
            <pc:sldMk cId="0" sldId="262"/>
            <ac:spMk id="1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2:20.011" v="445" actId="1036"/>
          <ac:spMkLst>
            <pc:docMk/>
            <pc:sldMk cId="0" sldId="262"/>
            <ac:spMk id="1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2:20.011" v="445" actId="1036"/>
          <ac:spMkLst>
            <pc:docMk/>
            <pc:sldMk cId="0" sldId="262"/>
            <ac:spMk id="1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2:20.011" v="445" actId="1036"/>
          <ac:spMkLst>
            <pc:docMk/>
            <pc:sldMk cId="0" sldId="262"/>
            <ac:spMk id="2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5:58.464" v="353" actId="1076"/>
          <ac:spMkLst>
            <pc:docMk/>
            <pc:sldMk cId="0" sldId="262"/>
            <ac:spMk id="2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5:58.464" v="353" actId="1076"/>
          <ac:spMkLst>
            <pc:docMk/>
            <pc:sldMk cId="0" sldId="262"/>
            <ac:spMk id="2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5:58.464" v="353" actId="1076"/>
          <ac:spMkLst>
            <pc:docMk/>
            <pc:sldMk cId="0" sldId="262"/>
            <ac:spMk id="2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5:58.464" v="353" actId="1076"/>
          <ac:spMkLst>
            <pc:docMk/>
            <pc:sldMk cId="0" sldId="262"/>
            <ac:spMk id="2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5:58.464" v="353" actId="1076"/>
          <ac:spMkLst>
            <pc:docMk/>
            <pc:sldMk cId="0" sldId="262"/>
            <ac:spMk id="2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5:58.464" v="353" actId="1076"/>
          <ac:spMkLst>
            <pc:docMk/>
            <pc:sldMk cId="0" sldId="262"/>
            <ac:spMk id="2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5:58.464" v="353" actId="1076"/>
          <ac:spMkLst>
            <pc:docMk/>
            <pc:sldMk cId="0" sldId="262"/>
            <ac:spMk id="28" creationId="{00000000-0000-0000-0000-000000000000}"/>
          </ac:spMkLst>
        </pc:spChg>
        <pc:picChg chg="del">
          <ac:chgData name="Jáchym Šimsa" userId="234d49cd-7956-41f2-b106-89e93a0cb03c" providerId="ADAL" clId="{AC1BB9EA-0C2E-48C1-B11C-D042B08AF17E}" dt="2026-03-30T13:32:31.395" v="447" actId="478"/>
          <ac:picMkLst>
            <pc:docMk/>
            <pc:sldMk cId="0" sldId="262"/>
            <ac:picMk id="24" creationId="{00000000-0000-0000-0000-000000000000}"/>
          </ac:picMkLst>
        </pc:picChg>
      </pc:sldChg>
      <pc:sldChg chg="addSp delSp modSp mod">
        <pc:chgData name="Jáchym Šimsa" userId="234d49cd-7956-41f2-b106-89e93a0cb03c" providerId="ADAL" clId="{AC1BB9EA-0C2E-48C1-B11C-D042B08AF17E}" dt="2026-03-30T13:34:31.168" v="454" actId="2711"/>
        <pc:sldMkLst>
          <pc:docMk/>
          <pc:sldMk cId="0" sldId="264"/>
        </pc:sldMkLst>
        <pc:spChg chg="mod">
          <ac:chgData name="Jáchym Šimsa" userId="234d49cd-7956-41f2-b106-89e93a0cb03c" providerId="ADAL" clId="{AC1BB9EA-0C2E-48C1-B11C-D042B08AF17E}" dt="2026-03-30T13:28:06.138" v="406" actId="1076"/>
          <ac:spMkLst>
            <pc:docMk/>
            <pc:sldMk cId="0" sldId="264"/>
            <ac:spMk id="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8:06.138" v="406" actId="1076"/>
          <ac:spMkLst>
            <pc:docMk/>
            <pc:sldMk cId="0" sldId="264"/>
            <ac:spMk id="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8:06.138" v="406" actId="1076"/>
          <ac:spMkLst>
            <pc:docMk/>
            <pc:sldMk cId="0" sldId="264"/>
            <ac:spMk id="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8:21.401" v="428" actId="1036"/>
          <ac:spMkLst>
            <pc:docMk/>
            <pc:sldMk cId="0" sldId="264"/>
            <ac:spMk id="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8:30.861" v="437" actId="1036"/>
          <ac:spMkLst>
            <pc:docMk/>
            <pc:sldMk cId="0" sldId="264"/>
            <ac:spMk id="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8:30.861" v="437" actId="1036"/>
          <ac:spMkLst>
            <pc:docMk/>
            <pc:sldMk cId="0" sldId="264"/>
            <ac:spMk id="9" creationId="{00000000-0000-0000-0000-000000000000}"/>
          </ac:spMkLst>
        </pc:spChg>
        <pc:spChg chg="add del mod">
          <ac:chgData name="Jáchym Šimsa" userId="234d49cd-7956-41f2-b106-89e93a0cb03c" providerId="ADAL" clId="{AC1BB9EA-0C2E-48C1-B11C-D042B08AF17E}" dt="2026-03-30T13:34:31.168" v="454" actId="2711"/>
          <ac:spMkLst>
            <pc:docMk/>
            <pc:sldMk cId="0" sldId="264"/>
            <ac:spMk id="1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8:30.861" v="437" actId="1036"/>
          <ac:spMkLst>
            <pc:docMk/>
            <pc:sldMk cId="0" sldId="264"/>
            <ac:spMk id="1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7:44.472" v="401" actId="255"/>
          <ac:spMkLst>
            <pc:docMk/>
            <pc:sldMk cId="0" sldId="264"/>
            <ac:spMk id="1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4:31.168" v="454" actId="2711"/>
          <ac:spMkLst>
            <pc:docMk/>
            <pc:sldMk cId="0" sldId="264"/>
            <ac:spMk id="14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7:32.161" v="400" actId="207"/>
          <ac:spMkLst>
            <pc:docMk/>
            <pc:sldMk cId="0" sldId="264"/>
            <ac:spMk id="1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8:30.861" v="437" actId="1036"/>
          <ac:spMkLst>
            <pc:docMk/>
            <pc:sldMk cId="0" sldId="264"/>
            <ac:spMk id="1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8:30.861" v="437" actId="1036"/>
          <ac:spMkLst>
            <pc:docMk/>
            <pc:sldMk cId="0" sldId="264"/>
            <ac:spMk id="1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4:31.168" v="454" actId="2711"/>
          <ac:spMkLst>
            <pc:docMk/>
            <pc:sldMk cId="0" sldId="264"/>
            <ac:spMk id="1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3:13.520" v="452" actId="1036"/>
          <ac:spMkLst>
            <pc:docMk/>
            <pc:sldMk cId="0" sldId="264"/>
            <ac:spMk id="1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8:30.861" v="437" actId="1036"/>
          <ac:spMkLst>
            <pc:docMk/>
            <pc:sldMk cId="0" sldId="264"/>
            <ac:spMk id="2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8:30.861" v="437" actId="1036"/>
          <ac:spMkLst>
            <pc:docMk/>
            <pc:sldMk cId="0" sldId="264"/>
            <ac:spMk id="2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6:22.079" v="332" actId="255"/>
          <ac:spMkLst>
            <pc:docMk/>
            <pc:sldMk cId="0" sldId="264"/>
            <ac:spMk id="2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6:18.622" v="331" actId="2710"/>
          <ac:spMkLst>
            <pc:docMk/>
            <pc:sldMk cId="0" sldId="264"/>
            <ac:spMk id="2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7:55.662" v="403" actId="255"/>
          <ac:spMkLst>
            <pc:docMk/>
            <pc:sldMk cId="0" sldId="264"/>
            <ac:spMk id="31" creationId="{00000000-0000-0000-0000-000000000000}"/>
          </ac:spMkLst>
        </pc:spChg>
        <pc:picChg chg="mod">
          <ac:chgData name="Jáchym Šimsa" userId="234d49cd-7956-41f2-b106-89e93a0cb03c" providerId="ADAL" clId="{AC1BB9EA-0C2E-48C1-B11C-D042B08AF17E}" dt="2026-03-30T13:28:06.138" v="406" actId="1076"/>
          <ac:picMkLst>
            <pc:docMk/>
            <pc:sldMk cId="0" sldId="264"/>
            <ac:picMk id="4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412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Rozdělení uzlů a základní uzel
Úvod: • Vojenské lezení používá uzly rozdělené do tří hlavních skupin • Každý voják musí zvládat všechny tři kategorie
Tři skupiny uzlů:
Kotvicí uzly • Připevňují lano k jisticím bodům a úvazkům • Musí být absolutně spolehlivé a odolné vůči dynamickému zatížení • Příklady: uzly pro stany, skalní kotvy, jistící body
Spojovací uzly • Spojují prámeny lana a smyčky dohromady • Pracují s různými průměry a materiály • Vyžadují kopírování pro bezpečnost
Speciální uzly • Samosvorné – blokují se pod zátěží • Tlumicí – absorbují energii rázu • Manipulační – umožňují operativní změny délky a napětí za pohybu
Stejnosměrný osmičkový uzel – základní uzel: • Je nejbezpečnější a nejdůležitější uzel vojenského lezení • Vysoká pevnost, spolehlivost, odolnost vůči deformaci • Používá se při navazování do sedacího i hrudního úvazku • Slouží ke kotvení lana na stanovišti • Snadno kontrolovatelný a ověřitelný • Vždy musí být zkopírován volným koncem lana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3504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642705"/>
            <a:ext cx="429482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E3BC9A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SPECIÁLNÍ TĚLESNÁ PŘÍPRAVA AČR</a:t>
            </a:r>
            <a:endParaRPr lang="en-US" sz="1950" dirty="0"/>
          </a:p>
        </p:txBody>
      </p:sp>
      <p:sp>
        <p:nvSpPr>
          <p:cNvPr id="4" name="Text 1"/>
          <p:cNvSpPr/>
          <p:nvPr/>
        </p:nvSpPr>
        <p:spPr>
          <a:xfrm>
            <a:off x="6280190" y="2250519"/>
            <a:ext cx="7556421" cy="3721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750"/>
              </a:lnSpc>
              <a:buNone/>
            </a:pPr>
            <a:r>
              <a:rPr lang="en-US" sz="78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UZLOVÁ TECHNIKA A BALENÍ LANA</a:t>
            </a:r>
            <a:endParaRPr lang="en-US" sz="7800" dirty="0"/>
          </a:p>
        </p:txBody>
      </p:sp>
      <p:sp>
        <p:nvSpPr>
          <p:cNvPr id="5" name="Text 2"/>
          <p:cNvSpPr/>
          <p:nvPr/>
        </p:nvSpPr>
        <p:spPr>
          <a:xfrm>
            <a:off x="6280190" y="6269355"/>
            <a:ext cx="75564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Navazování, uzlová technika a balení lana ve vojenském lezení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583168"/>
            <a:ext cx="1340168" cy="278130"/>
          </a:xfrm>
          <a:prstGeom prst="roundRect">
            <a:avLst>
              <a:gd name="adj" fmla="val 68506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9040" y="658773"/>
            <a:ext cx="126921" cy="12692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79421" y="630793"/>
            <a:ext cx="959287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TERMINOLOGIE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93790" y="912019"/>
            <a:ext cx="9059347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ÚVOD DO UZLOVÉ TECHNIKY A TERMINOLOGIE</a:t>
            </a:r>
            <a:endParaRPr lang="en-US" sz="3100" dirty="0"/>
          </a:p>
        </p:txBody>
      </p:sp>
      <p:sp>
        <p:nvSpPr>
          <p:cNvPr id="6" name="Text 3"/>
          <p:cNvSpPr/>
          <p:nvPr/>
        </p:nvSpPr>
        <p:spPr>
          <a:xfrm>
            <a:off x="793790" y="1598652"/>
            <a:ext cx="1304282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Znalost základní terminologie je podmínkou pro správné pochopení uzlové techniky a bezpečnou komunikaci při výcviku. Každý voják musí ovládat tyto pojmy dříve, než přistoupí k samotnému vázání uzlů.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793790" y="2341602"/>
            <a:ext cx="6327815" cy="1195268"/>
          </a:xfrm>
          <a:prstGeom prst="roundRect">
            <a:avLst>
              <a:gd name="adj" fmla="val 19926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975360" y="2523172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OHYB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975360" y="2898100"/>
            <a:ext cx="596467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Počátek uzlu – základní prvek, ze kterého se každý uzel formuje. Představuje první prohnutí lana při zahájení vázání.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793790" y="3663791"/>
            <a:ext cx="6327815" cy="1195268"/>
          </a:xfrm>
          <a:prstGeom prst="roundRect">
            <a:avLst>
              <a:gd name="adj" fmla="val 19926"/>
            </a:avLst>
          </a:prstGeom>
          <a:solidFill>
            <a:srgbClr val="FFF9F5"/>
          </a:solidFill>
          <a:ln w="22860">
            <a:solidFill>
              <a:srgbClr val="3F3D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975360" y="3845362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ZÁVIT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975360" y="4220289"/>
            <a:ext cx="596467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Druhý prvek uzlu. Je-li závit uzavřen, vzniká </a:t>
            </a:r>
            <a:r>
              <a:rPr lang="en-US" sz="12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oko</a:t>
            </a:r>
            <a:r>
              <a:rPr lang="en-US" sz="12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klíčový prvek mnoha uzlů sloužících k navázání nebo kotvení.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793790" y="4985980"/>
            <a:ext cx="6327815" cy="1195268"/>
          </a:xfrm>
          <a:prstGeom prst="roundRect">
            <a:avLst>
              <a:gd name="adj" fmla="val 19926"/>
            </a:avLst>
          </a:prstGeom>
          <a:solidFill>
            <a:srgbClr val="FFF9F5"/>
          </a:solidFill>
          <a:ln w="22860">
            <a:solidFill>
              <a:srgbClr val="A0622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1"/>
          <p:cNvSpPr/>
          <p:nvPr/>
        </p:nvSpPr>
        <p:spPr>
          <a:xfrm>
            <a:off x="975360" y="5167551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PRAMEN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975360" y="5542478"/>
            <a:ext cx="596467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Část lana, která přímo prochází uzlem a je při vázání aktivně vedena. Správné vedení pramene určuje kvalitu a pevnost uzlu.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793790" y="6308169"/>
            <a:ext cx="6327815" cy="1195268"/>
          </a:xfrm>
          <a:prstGeom prst="roundRect">
            <a:avLst>
              <a:gd name="adj" fmla="val 19926"/>
            </a:avLst>
          </a:prstGeom>
          <a:solidFill>
            <a:srgbClr val="FFF9F5"/>
          </a:solidFill>
          <a:ln w="22860">
            <a:solidFill>
              <a:srgbClr val="3F3D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4"/>
          <p:cNvSpPr/>
          <p:nvPr/>
        </p:nvSpPr>
        <p:spPr>
          <a:xfrm>
            <a:off x="975360" y="6489740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SMYČKA</a:t>
            </a:r>
            <a:endParaRPr lang="en-US" sz="1550" dirty="0"/>
          </a:p>
        </p:txBody>
      </p:sp>
      <p:sp>
        <p:nvSpPr>
          <p:cNvPr id="18" name="Text 15"/>
          <p:cNvSpPr/>
          <p:nvPr/>
        </p:nvSpPr>
        <p:spPr>
          <a:xfrm>
            <a:off x="975360" y="6864667"/>
            <a:ext cx="596467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Může být </a:t>
            </a:r>
            <a:r>
              <a:rPr lang="en-US" sz="12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stahovací</a:t>
            </a:r>
            <a:r>
              <a:rPr lang="en-US" sz="12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(při zatížení se utahuje) nebo </a:t>
            </a:r>
            <a:r>
              <a:rPr lang="en-US" sz="12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pevná</a:t>
            </a:r>
            <a:r>
              <a:rPr lang="en-US" sz="12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(zachovává konstantní velikost oka). Volba typu závisí na způsobu použití.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7516416" y="2325648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KOPÍROVÁNÍ UZLU</a:t>
            </a:r>
            <a:endParaRPr lang="en-US" sz="1550" dirty="0"/>
          </a:p>
        </p:txBody>
      </p:sp>
      <p:sp>
        <p:nvSpPr>
          <p:cNvPr id="20" name="Text 17"/>
          <p:cNvSpPr/>
          <p:nvPr/>
        </p:nvSpPr>
        <p:spPr>
          <a:xfrm>
            <a:off x="7516416" y="2700576"/>
            <a:ext cx="63278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Kopírování uzlu je technika, při které je uzel provázán volným koncem lana. Volný konec vede </a:t>
            </a:r>
            <a:r>
              <a:rPr lang="en-US" sz="12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přesně podél pramene původního uzlu</a:t>
            </a:r>
            <a:r>
              <a:rPr lang="en-US" sz="12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a to buď:</a:t>
            </a:r>
            <a:endParaRPr lang="en-US" sz="1250" dirty="0"/>
          </a:p>
        </p:txBody>
      </p:sp>
      <p:sp>
        <p:nvSpPr>
          <p:cNvPr id="21" name="Shape 18"/>
          <p:cNvSpPr/>
          <p:nvPr/>
        </p:nvSpPr>
        <p:spPr>
          <a:xfrm>
            <a:off x="7516416" y="3300651"/>
            <a:ext cx="6327815" cy="2299097"/>
          </a:xfrm>
          <a:prstGeom prst="roundRect">
            <a:avLst>
              <a:gd name="adj" fmla="val 10359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Shape 19"/>
          <p:cNvSpPr/>
          <p:nvPr/>
        </p:nvSpPr>
        <p:spPr>
          <a:xfrm>
            <a:off x="7516416" y="3300651"/>
            <a:ext cx="6327815" cy="1149548"/>
          </a:xfrm>
          <a:prstGeom prst="roundRect">
            <a:avLst>
              <a:gd name="adj" fmla="val 20719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3" name="Text 20"/>
          <p:cNvSpPr/>
          <p:nvPr/>
        </p:nvSpPr>
        <p:spPr>
          <a:xfrm>
            <a:off x="7675126" y="3459361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STEJNOSMĚRNĚ</a:t>
            </a:r>
            <a:endParaRPr lang="en-US" sz="1550" dirty="0"/>
          </a:p>
        </p:txBody>
      </p:sp>
      <p:sp>
        <p:nvSpPr>
          <p:cNvPr id="24" name="Text 21"/>
          <p:cNvSpPr/>
          <p:nvPr/>
        </p:nvSpPr>
        <p:spPr>
          <a:xfrm>
            <a:off x="7675126" y="3834289"/>
            <a:ext cx="60103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Volný konec sleduje původní pramen ve stejném směru průchodu uzlem. Výsledkem je symetrické zdvojení uzlu.</a:t>
            </a:r>
            <a:endParaRPr lang="en-US" sz="1250" dirty="0"/>
          </a:p>
        </p:txBody>
      </p:sp>
      <p:sp>
        <p:nvSpPr>
          <p:cNvPr id="25" name="Shape 22"/>
          <p:cNvSpPr/>
          <p:nvPr/>
        </p:nvSpPr>
        <p:spPr>
          <a:xfrm>
            <a:off x="7516416" y="4450199"/>
            <a:ext cx="6327815" cy="1149548"/>
          </a:xfrm>
          <a:prstGeom prst="rect">
            <a:avLst/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6" name="Shape 23"/>
          <p:cNvSpPr/>
          <p:nvPr/>
        </p:nvSpPr>
        <p:spPr>
          <a:xfrm>
            <a:off x="7516416" y="4450199"/>
            <a:ext cx="6327815" cy="22860"/>
          </a:xfrm>
          <a:prstGeom prst="roundRect">
            <a:avLst>
              <a:gd name="adj" fmla="val 1041860"/>
            </a:avLst>
          </a:prstGeom>
          <a:solidFill>
            <a:srgbClr val="E5DFD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7" name="Text 24"/>
          <p:cNvSpPr/>
          <p:nvPr/>
        </p:nvSpPr>
        <p:spPr>
          <a:xfrm>
            <a:off x="7675126" y="4608909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PROTISMĚRNĚ</a:t>
            </a:r>
            <a:endParaRPr lang="en-US" sz="1550" dirty="0"/>
          </a:p>
        </p:txBody>
      </p:sp>
      <p:sp>
        <p:nvSpPr>
          <p:cNvPr id="28" name="Text 25"/>
          <p:cNvSpPr/>
          <p:nvPr/>
        </p:nvSpPr>
        <p:spPr>
          <a:xfrm>
            <a:off x="7675126" y="4983837"/>
            <a:ext cx="60103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Volný konec sleduje původní pramen v opačném směru. Tato varianta se používá pro specifické typy uzlů a spojení smyček.</a:t>
            </a:r>
            <a:endParaRPr lang="en-US" sz="1250" dirty="0"/>
          </a:p>
        </p:txBody>
      </p:sp>
      <p:sp>
        <p:nvSpPr>
          <p:cNvPr id="29" name="Shape 26"/>
          <p:cNvSpPr/>
          <p:nvPr/>
        </p:nvSpPr>
        <p:spPr>
          <a:xfrm>
            <a:off x="7516416" y="5742623"/>
            <a:ext cx="6327815" cy="1192292"/>
          </a:xfrm>
          <a:prstGeom prst="roundRect">
            <a:avLst>
              <a:gd name="adj" fmla="val 19976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5126" y="5926098"/>
            <a:ext cx="248007" cy="198358"/>
          </a:xfrm>
          <a:prstGeom prst="rect">
            <a:avLst/>
          </a:prstGeom>
        </p:spPr>
      </p:pic>
      <p:sp>
        <p:nvSpPr>
          <p:cNvPr id="31" name="Text 27"/>
          <p:cNvSpPr/>
          <p:nvPr/>
        </p:nvSpPr>
        <p:spPr>
          <a:xfrm>
            <a:off x="8081843" y="5909191"/>
            <a:ext cx="1986677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 Zásadní princip</a:t>
            </a:r>
            <a:endParaRPr lang="en-US" sz="1550" dirty="0"/>
          </a:p>
        </p:txBody>
      </p:sp>
      <p:sp>
        <p:nvSpPr>
          <p:cNvPr id="32" name="Text 28"/>
          <p:cNvSpPr/>
          <p:nvPr/>
        </p:nvSpPr>
        <p:spPr>
          <a:xfrm>
            <a:off x="8081843" y="6284119"/>
            <a:ext cx="560367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Kopírování uzlu výrazně zvyšuje jeho pevnost a stabilitu. U řady uzlů je kopírování </a:t>
            </a:r>
            <a:r>
              <a:rPr lang="en-US" sz="125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povinnou součástí</a:t>
            </a:r>
            <a:r>
              <a:rPr lang="en-US" sz="12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vázání a nelze jej vynechat.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0" y="0"/>
            <a:ext cx="603504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605314"/>
            <a:ext cx="1466374" cy="300990"/>
          </a:xfrm>
          <a:prstGeom prst="roundRect">
            <a:avLst>
              <a:gd name="adj" fmla="val 67259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4993" y="688300"/>
            <a:ext cx="134898" cy="13489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97280" y="655915"/>
            <a:ext cx="1061680" cy="199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ZÁSADY VÁZÁNÍ</a:t>
            </a:r>
            <a:endParaRPr lang="en-US" sz="1050" dirty="0"/>
          </a:p>
        </p:txBody>
      </p:sp>
      <p:sp>
        <p:nvSpPr>
          <p:cNvPr id="6" name="Text 2"/>
          <p:cNvSpPr/>
          <p:nvPr/>
        </p:nvSpPr>
        <p:spPr>
          <a:xfrm>
            <a:off x="793790" y="963573"/>
            <a:ext cx="7556421" cy="1054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ZÁSADY SPRÁVNÉHO VÁZÁNÍ A PEVNOST UZLŮ</a:t>
            </a:r>
            <a:endParaRPr lang="en-US" sz="3300" dirty="0"/>
          </a:p>
        </p:txBody>
      </p:sp>
      <p:sp>
        <p:nvSpPr>
          <p:cNvPr id="7" name="Text 3"/>
          <p:cNvSpPr/>
          <p:nvPr/>
        </p:nvSpPr>
        <p:spPr>
          <a:xfrm>
            <a:off x="793790" y="2232779"/>
            <a:ext cx="7556421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Správně uvázaný uzel je podmínkou přežití. Nedodržení níže uvedených zásad může vést ke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kritickému selhání jistícího systému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fatálním následkům.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793790" y="2893338"/>
            <a:ext cx="7556421" cy="1481376"/>
          </a:xfrm>
          <a:prstGeom prst="roundRect">
            <a:avLst>
              <a:gd name="adj" fmla="val 7407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Shape 5"/>
          <p:cNvSpPr/>
          <p:nvPr/>
        </p:nvSpPr>
        <p:spPr>
          <a:xfrm>
            <a:off x="770930" y="2893338"/>
            <a:ext cx="91440" cy="1481376"/>
          </a:xfrm>
          <a:prstGeom prst="roundRect">
            <a:avLst>
              <a:gd name="adj" fmla="val 276744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6"/>
          <p:cNvSpPr/>
          <p:nvPr/>
        </p:nvSpPr>
        <p:spPr>
          <a:xfrm>
            <a:off x="1053822" y="3084790"/>
            <a:ext cx="3449836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DÉLKA VYČNÍVAJÍCÍHO PRAMENE</a:t>
            </a:r>
            <a:endParaRPr lang="en-US" sz="1650" dirty="0"/>
          </a:p>
        </p:txBody>
      </p:sp>
      <p:sp>
        <p:nvSpPr>
          <p:cNvPr id="11" name="Text 7"/>
          <p:cNvSpPr/>
          <p:nvPr/>
        </p:nvSpPr>
        <p:spPr>
          <a:xfrm>
            <a:off x="1053822" y="3434239"/>
            <a:ext cx="7104936" cy="7490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Délka volného konce pramene vyčnívajícího z hotového uzlu musí být vždy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minimálně 10násobek průměru lana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to odpovídá přibližně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10 cm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u standardního lezeckého lana. Kratší konec se může při zatížení proklouznut uzlem.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793790" y="4518065"/>
            <a:ext cx="7556421" cy="1481376"/>
          </a:xfrm>
          <a:prstGeom prst="roundRect">
            <a:avLst>
              <a:gd name="adj" fmla="val 7407"/>
            </a:avLst>
          </a:prstGeom>
          <a:solidFill>
            <a:srgbClr val="FFF9F5"/>
          </a:solidFill>
          <a:ln w="22860">
            <a:solidFill>
              <a:srgbClr val="3F3D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Shape 9"/>
          <p:cNvSpPr/>
          <p:nvPr/>
        </p:nvSpPr>
        <p:spPr>
          <a:xfrm>
            <a:off x="770930" y="4518065"/>
            <a:ext cx="91440" cy="1481376"/>
          </a:xfrm>
          <a:prstGeom prst="roundRect">
            <a:avLst>
              <a:gd name="adj" fmla="val 276744"/>
            </a:avLst>
          </a:prstGeom>
          <a:solidFill>
            <a:srgbClr val="3F3D3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0"/>
          <p:cNvSpPr/>
          <p:nvPr/>
        </p:nvSpPr>
        <p:spPr>
          <a:xfrm>
            <a:off x="1053822" y="4709517"/>
            <a:ext cx="4521041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PŘEDBĚŽNÉ UTAŽENÍ A VIZUÁLNÍ SROVNÁNÍ</a:t>
            </a:r>
            <a:endParaRPr lang="en-US" sz="1650" dirty="0"/>
          </a:p>
        </p:txBody>
      </p:sp>
      <p:sp>
        <p:nvSpPr>
          <p:cNvPr id="15" name="Text 11"/>
          <p:cNvSpPr/>
          <p:nvPr/>
        </p:nvSpPr>
        <p:spPr>
          <a:xfrm>
            <a:off x="1053822" y="5058966"/>
            <a:ext cx="7104936" cy="7490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Každý uzel musí být před použitím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předběžně utažen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prameny vizuálně srovnány do správné polohy. Neupravený uzel má při zatížení tendenci se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deformovat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čímž se nevratně snižuje jeho nosnost a bezpečnost.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793790" y="6142792"/>
            <a:ext cx="7556421" cy="1481376"/>
          </a:xfrm>
          <a:prstGeom prst="roundRect">
            <a:avLst>
              <a:gd name="adj" fmla="val 7407"/>
            </a:avLst>
          </a:prstGeom>
          <a:solidFill>
            <a:srgbClr val="FFF9F5"/>
          </a:solidFill>
          <a:ln w="22860">
            <a:solidFill>
              <a:srgbClr val="A0622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Shape 13"/>
          <p:cNvSpPr/>
          <p:nvPr/>
        </p:nvSpPr>
        <p:spPr>
          <a:xfrm>
            <a:off x="770930" y="6142792"/>
            <a:ext cx="91440" cy="1481376"/>
          </a:xfrm>
          <a:prstGeom prst="roundRect">
            <a:avLst>
              <a:gd name="adj" fmla="val 276744"/>
            </a:avLst>
          </a:prstGeom>
          <a:solidFill>
            <a:srgbClr val="A0622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4"/>
          <p:cNvSpPr/>
          <p:nvPr/>
        </p:nvSpPr>
        <p:spPr>
          <a:xfrm>
            <a:off x="1053822" y="6334244"/>
            <a:ext cx="2710577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SNÍŽENÍ NOSNOSTI UZLEM</a:t>
            </a:r>
            <a:endParaRPr lang="en-US" sz="1650" dirty="0"/>
          </a:p>
        </p:txBody>
      </p:sp>
      <p:sp>
        <p:nvSpPr>
          <p:cNvPr id="19" name="Text 15"/>
          <p:cNvSpPr/>
          <p:nvPr/>
        </p:nvSpPr>
        <p:spPr>
          <a:xfrm>
            <a:off x="1053822" y="6683693"/>
            <a:ext cx="7104936" cy="7490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Navázáním jakéhokoliv uzlu se celková nosnost lana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snižuje téměř o polovinu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Příčinou je tření, ohýbání a tlak uvnitř vláken lana v místě uzlu. Tento fyzikální fakt je třeba zohlednit při volbě lana a návrhu jistícího systému.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4">
            <a:extLst>
              <a:ext uri="{FF2B5EF4-FFF2-40B4-BE49-F238E27FC236}">
                <a16:creationId xmlns:a16="http://schemas.microsoft.com/office/drawing/2014/main" id="{BCAA0965-2F6A-2C53-0F23-C44D1308CCD1}"/>
              </a:ext>
            </a:extLst>
          </p:cNvPr>
          <p:cNvSpPr/>
          <p:nvPr/>
        </p:nvSpPr>
        <p:spPr>
          <a:xfrm>
            <a:off x="9602510" y="5075795"/>
            <a:ext cx="4251960" cy="1432874"/>
          </a:xfrm>
          <a:prstGeom prst="roundRect">
            <a:avLst>
              <a:gd name="adj" fmla="val 10839"/>
            </a:avLst>
          </a:prstGeom>
          <a:solidFill>
            <a:schemeClr val="accent4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2" name="Shape 4">
            <a:extLst>
              <a:ext uri="{FF2B5EF4-FFF2-40B4-BE49-F238E27FC236}">
                <a16:creationId xmlns:a16="http://schemas.microsoft.com/office/drawing/2014/main" id="{26C45A3E-3165-4256-3C30-FC54C53C2DA0}"/>
              </a:ext>
            </a:extLst>
          </p:cNvPr>
          <p:cNvSpPr/>
          <p:nvPr/>
        </p:nvSpPr>
        <p:spPr>
          <a:xfrm>
            <a:off x="5198150" y="5075795"/>
            <a:ext cx="4251960" cy="1432874"/>
          </a:xfrm>
          <a:prstGeom prst="roundRect">
            <a:avLst>
              <a:gd name="adj" fmla="val 10839"/>
            </a:avLst>
          </a:prstGeom>
          <a:solidFill>
            <a:srgbClr val="FFE69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1" name="Shape 4">
            <a:extLst>
              <a:ext uri="{FF2B5EF4-FFF2-40B4-BE49-F238E27FC236}">
                <a16:creationId xmlns:a16="http://schemas.microsoft.com/office/drawing/2014/main" id="{AAEC8CA5-BE5F-36E3-FFEC-3CDF5A415F95}"/>
              </a:ext>
            </a:extLst>
          </p:cNvPr>
          <p:cNvSpPr/>
          <p:nvPr/>
        </p:nvSpPr>
        <p:spPr>
          <a:xfrm>
            <a:off x="793790" y="5075795"/>
            <a:ext cx="4251960" cy="1432874"/>
          </a:xfrm>
          <a:prstGeom prst="roundRect">
            <a:avLst>
              <a:gd name="adj" fmla="val 10839"/>
            </a:avLst>
          </a:prstGeom>
          <a:solidFill>
            <a:schemeClr val="accent4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" name="Shape 0"/>
          <p:cNvSpPr/>
          <p:nvPr/>
        </p:nvSpPr>
        <p:spPr>
          <a:xfrm>
            <a:off x="793790" y="669369"/>
            <a:ext cx="1531858" cy="300990"/>
          </a:xfrm>
          <a:prstGeom prst="roundRect">
            <a:avLst>
              <a:gd name="adj" fmla="val 67259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4993" y="752356"/>
            <a:ext cx="134898" cy="13489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19971"/>
            <a:ext cx="1127165" cy="199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ROZDĚLENÍ UZLŮ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793790" y="1027628"/>
            <a:ext cx="7306389" cy="527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ROZDĚLENÍ UZLŮ A ZÁKLADNÍ UZEL</a:t>
            </a:r>
            <a:endParaRPr lang="en-US" sz="3300" dirty="0"/>
          </a:p>
        </p:txBody>
      </p:sp>
      <p:sp>
        <p:nvSpPr>
          <p:cNvPr id="6" name="Text 3"/>
          <p:cNvSpPr/>
          <p:nvPr/>
        </p:nvSpPr>
        <p:spPr>
          <a:xfrm>
            <a:off x="793790" y="1769745"/>
            <a:ext cx="13042821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Uzly používané ve vojenském lezení se dělí do tří hlavních skupin podle jejich účelu a způsobu použití. Každý voják musí ovládat uzly ze všech tří skupin.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793790" y="2349222"/>
            <a:ext cx="4251960" cy="2341861"/>
          </a:xfrm>
          <a:prstGeom prst="roundRect">
            <a:avLst>
              <a:gd name="adj" fmla="val 10839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Shape 5"/>
          <p:cNvSpPr/>
          <p:nvPr/>
        </p:nvSpPr>
        <p:spPr>
          <a:xfrm>
            <a:off x="962382" y="2517814"/>
            <a:ext cx="506016" cy="506016"/>
          </a:xfrm>
          <a:prstGeom prst="roundRect">
            <a:avLst>
              <a:gd name="adj" fmla="val 18068768"/>
            </a:avLst>
          </a:prstGeom>
          <a:solidFill>
            <a:srgbClr val="3F3D3B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566" y="2656879"/>
            <a:ext cx="227647" cy="22764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62382" y="3167181"/>
            <a:ext cx="2108716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KOTVICÍ UZLY</a:t>
            </a:r>
            <a:endParaRPr lang="en-US" sz="1650" dirty="0"/>
          </a:p>
        </p:txBody>
      </p:sp>
      <p:sp>
        <p:nvSpPr>
          <p:cNvPr id="11" name="Text 7"/>
          <p:cNvSpPr/>
          <p:nvPr/>
        </p:nvSpPr>
        <p:spPr>
          <a:xfrm>
            <a:off x="962382" y="3516630"/>
            <a:ext cx="3914775" cy="998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Slouží k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připevnění lana k jisticímu bodu nebo úvazku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Musí být naprosto spolehlivé a odolné vůči dynamickému zatížení. Patří sem uzly pro navázání do stanů, ke skalním kotvám a jistícím bodům.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5189101" y="2349222"/>
            <a:ext cx="4252079" cy="2334816"/>
          </a:xfrm>
          <a:prstGeom prst="roundRect">
            <a:avLst>
              <a:gd name="adj" fmla="val 10839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Shape 9"/>
          <p:cNvSpPr/>
          <p:nvPr/>
        </p:nvSpPr>
        <p:spPr>
          <a:xfrm>
            <a:off x="5357693" y="2517814"/>
            <a:ext cx="506016" cy="506016"/>
          </a:xfrm>
          <a:prstGeom prst="roundRect">
            <a:avLst>
              <a:gd name="adj" fmla="val 18068768"/>
            </a:avLst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96878" y="2656879"/>
            <a:ext cx="227647" cy="22764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357693" y="3167181"/>
            <a:ext cx="2108716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SPOJOVACÍ UZLY</a:t>
            </a:r>
            <a:endParaRPr lang="en-US" sz="1650" dirty="0"/>
          </a:p>
        </p:txBody>
      </p:sp>
      <p:sp>
        <p:nvSpPr>
          <p:cNvPr id="16" name="Text 11"/>
          <p:cNvSpPr/>
          <p:nvPr/>
        </p:nvSpPr>
        <p:spPr>
          <a:xfrm>
            <a:off x="5357693" y="3516630"/>
            <a:ext cx="3914894" cy="998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Určeny ke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spojování pramenů lana a smyček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Musí zajistit pevné a bezpečné propojení dvou konců lana nebo smyček různých průměrů i materiálů. Vyžadují kopírování.</a:t>
            </a:r>
            <a:endParaRPr lang="en-US" sz="1300" dirty="0"/>
          </a:p>
        </p:txBody>
      </p:sp>
      <p:sp>
        <p:nvSpPr>
          <p:cNvPr id="17" name="Shape 12"/>
          <p:cNvSpPr/>
          <p:nvPr/>
        </p:nvSpPr>
        <p:spPr>
          <a:xfrm>
            <a:off x="9584531" y="2349222"/>
            <a:ext cx="4252079" cy="2341861"/>
          </a:xfrm>
          <a:prstGeom prst="roundRect">
            <a:avLst>
              <a:gd name="adj" fmla="val 10839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Shape 13"/>
          <p:cNvSpPr/>
          <p:nvPr/>
        </p:nvSpPr>
        <p:spPr>
          <a:xfrm>
            <a:off x="9753124" y="2517814"/>
            <a:ext cx="506016" cy="506016"/>
          </a:xfrm>
          <a:prstGeom prst="roundRect">
            <a:avLst>
              <a:gd name="adj" fmla="val 18068768"/>
            </a:avLst>
          </a:prstGeom>
          <a:solidFill>
            <a:srgbClr val="A0622C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92308" y="2656879"/>
            <a:ext cx="227647" cy="227648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9753124" y="3167181"/>
            <a:ext cx="2108716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SPECIÁLNÍ UZLY</a:t>
            </a:r>
            <a:endParaRPr lang="en-US" sz="1650" dirty="0"/>
          </a:p>
        </p:txBody>
      </p:sp>
      <p:sp>
        <p:nvSpPr>
          <p:cNvPr id="21" name="Text 15"/>
          <p:cNvSpPr/>
          <p:nvPr/>
        </p:nvSpPr>
        <p:spPr>
          <a:xfrm>
            <a:off x="9753124" y="3516630"/>
            <a:ext cx="3914894" cy="998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Zahrnují uzly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samosvorné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(blokují se pod zátěží),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tlumicí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(absorbují energii rázu) a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manipulační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(umožňují operativní změnu délky nebo napětí lana za pohybu).</a:t>
            </a:r>
            <a:endParaRPr lang="en-US" sz="1300" dirty="0"/>
          </a:p>
        </p:txBody>
      </p:sp>
      <p:sp>
        <p:nvSpPr>
          <p:cNvPr id="28" name="Text 7">
            <a:extLst>
              <a:ext uri="{FF2B5EF4-FFF2-40B4-BE49-F238E27FC236}">
                <a16:creationId xmlns:a16="http://schemas.microsoft.com/office/drawing/2014/main" id="{1A6D1986-63E1-FEC2-BCC5-BB1093AEF06F}"/>
              </a:ext>
            </a:extLst>
          </p:cNvPr>
          <p:cNvSpPr/>
          <p:nvPr/>
        </p:nvSpPr>
        <p:spPr>
          <a:xfrm>
            <a:off x="1202651" y="5283191"/>
            <a:ext cx="3914775" cy="998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cs-CZ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Stejnosměrný vůdcovský uzel</a:t>
            </a:r>
          </a:p>
          <a:p>
            <a:pPr marL="285750" indent="-285750" algn="l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cs-CZ" sz="1300" dirty="0">
                <a:solidFill>
                  <a:srgbClr val="3F3D3B"/>
                </a:solidFill>
                <a:latin typeface="Instrument Sans" pitchFamily="34" charset="0"/>
              </a:rPr>
              <a:t>Stejnosměrný osmičkový uzel</a:t>
            </a:r>
          </a:p>
          <a:p>
            <a:pPr marL="285750" indent="-285750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cs-CZ" sz="1300" dirty="0">
                <a:solidFill>
                  <a:srgbClr val="3F3D3B"/>
                </a:solidFill>
                <a:latin typeface="Instrument Sans" pitchFamily="34" charset="0"/>
              </a:rPr>
              <a:t>Lodní smyčka</a:t>
            </a:r>
          </a:p>
          <a:p>
            <a:pPr marL="285750" indent="-285750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cs-CZ" sz="1300" dirty="0">
                <a:solidFill>
                  <a:srgbClr val="3F3D3B"/>
                </a:solidFill>
                <a:latin typeface="Instrument Sans" pitchFamily="34" charset="0"/>
              </a:rPr>
              <a:t>Alpský motýl</a:t>
            </a:r>
          </a:p>
          <a:p>
            <a:pPr algn="l">
              <a:lnSpc>
                <a:spcPts val="1950"/>
              </a:lnSpc>
            </a:pPr>
            <a:endParaRPr lang="en-US" sz="1300" dirty="0"/>
          </a:p>
        </p:txBody>
      </p:sp>
      <p:sp>
        <p:nvSpPr>
          <p:cNvPr id="29" name="Text 7">
            <a:extLst>
              <a:ext uri="{FF2B5EF4-FFF2-40B4-BE49-F238E27FC236}">
                <a16:creationId xmlns:a16="http://schemas.microsoft.com/office/drawing/2014/main" id="{55DBDF8D-CA32-FD8A-4258-2B515B0AABE7}"/>
              </a:ext>
            </a:extLst>
          </p:cNvPr>
          <p:cNvSpPr/>
          <p:nvPr/>
        </p:nvSpPr>
        <p:spPr>
          <a:xfrm>
            <a:off x="5610702" y="5290236"/>
            <a:ext cx="3914775" cy="998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cs-CZ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Dvojitý rybářský uzel</a:t>
            </a:r>
          </a:p>
          <a:p>
            <a:pPr marL="285750" indent="-285750" algn="l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cs-CZ" sz="1300" dirty="0">
                <a:solidFill>
                  <a:srgbClr val="3F3D3B"/>
                </a:solidFill>
                <a:latin typeface="Instrument Sans" pitchFamily="34" charset="0"/>
              </a:rPr>
              <a:t>Stejnosměrný vůdcovský uzel</a:t>
            </a:r>
          </a:p>
          <a:p>
            <a:pPr marL="285750" indent="-285750" algn="l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cs-CZ" sz="1300" dirty="0">
                <a:solidFill>
                  <a:srgbClr val="3F3D3B"/>
                </a:solidFill>
                <a:latin typeface="Instrument Sans" pitchFamily="34" charset="0"/>
              </a:rPr>
              <a:t>Protisměrný osmičkový uzel</a:t>
            </a:r>
          </a:p>
          <a:p>
            <a:pPr marL="285750" indent="-285750" algn="l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cs-CZ" sz="1300" dirty="0">
                <a:solidFill>
                  <a:srgbClr val="3F3D3B"/>
                </a:solidFill>
                <a:latin typeface="Instrument Sans" pitchFamily="34" charset="0"/>
              </a:rPr>
              <a:t>Ambulantní uzel</a:t>
            </a:r>
          </a:p>
          <a:p>
            <a:pPr marL="285750" indent="-285750" algn="l">
              <a:lnSpc>
                <a:spcPts val="1950"/>
              </a:lnSpc>
              <a:buFont typeface="Arial" panose="020B0604020202020204" pitchFamily="34" charset="0"/>
              <a:buChar char="•"/>
            </a:pPr>
            <a:endParaRPr lang="cs-CZ" sz="1300" dirty="0">
              <a:solidFill>
                <a:srgbClr val="3F3D3B"/>
              </a:solidFill>
              <a:latin typeface="Instrument Sans" pitchFamily="34" charset="0"/>
            </a:endParaRPr>
          </a:p>
          <a:p>
            <a:pPr marL="285750" indent="-285750" algn="l">
              <a:lnSpc>
                <a:spcPts val="1950"/>
              </a:lnSpc>
              <a:buFont typeface="Arial" panose="020B0604020202020204" pitchFamily="34" charset="0"/>
              <a:buChar char="•"/>
            </a:pPr>
            <a:endParaRPr lang="en-US" sz="1300" dirty="0"/>
          </a:p>
        </p:txBody>
      </p:sp>
      <p:sp>
        <p:nvSpPr>
          <p:cNvPr id="30" name="Text 7">
            <a:extLst>
              <a:ext uri="{FF2B5EF4-FFF2-40B4-BE49-F238E27FC236}">
                <a16:creationId xmlns:a16="http://schemas.microsoft.com/office/drawing/2014/main" id="{2D636FAB-908D-5A14-761D-B1DD6782691E}"/>
              </a:ext>
            </a:extLst>
          </p:cNvPr>
          <p:cNvSpPr/>
          <p:nvPr/>
        </p:nvSpPr>
        <p:spPr>
          <a:xfrm>
            <a:off x="10006132" y="5283191"/>
            <a:ext cx="3914775" cy="998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cs-CZ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Prusíkův uzel</a:t>
            </a:r>
          </a:p>
          <a:p>
            <a:pPr marL="285750" indent="-285750" algn="l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cs-CZ" sz="1300" dirty="0">
                <a:solidFill>
                  <a:srgbClr val="3F3D3B"/>
                </a:solidFill>
                <a:latin typeface="Instrument Sans" pitchFamily="34" charset="0"/>
              </a:rPr>
              <a:t>Dračí smyčka</a:t>
            </a:r>
          </a:p>
          <a:p>
            <a:pPr marL="285750" indent="-285750" algn="l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cs-CZ" sz="1300" dirty="0" err="1">
                <a:solidFill>
                  <a:srgbClr val="3F3D3B"/>
                </a:solidFill>
                <a:latin typeface="Instrument Sans" pitchFamily="34" charset="0"/>
              </a:rPr>
              <a:t>Půllodní</a:t>
            </a:r>
            <a:r>
              <a:rPr lang="cs-CZ" sz="1300" dirty="0">
                <a:solidFill>
                  <a:srgbClr val="3F3D3B"/>
                </a:solidFill>
                <a:latin typeface="Instrument Sans" pitchFamily="34" charset="0"/>
              </a:rPr>
              <a:t> uzel</a:t>
            </a:r>
          </a:p>
          <a:p>
            <a:pPr marL="285750" indent="-285750" algn="l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cs-CZ" sz="1300" dirty="0">
                <a:solidFill>
                  <a:srgbClr val="3F3D3B"/>
                </a:solidFill>
                <a:latin typeface="Instrument Sans" pitchFamily="34" charset="0"/>
              </a:rPr>
              <a:t>Zkracovací smyčka</a:t>
            </a:r>
          </a:p>
          <a:p>
            <a:pPr marL="285750" indent="-285750" algn="l">
              <a:lnSpc>
                <a:spcPts val="1950"/>
              </a:lnSpc>
              <a:buFont typeface="Arial" panose="020B0604020202020204" pitchFamily="34" charset="0"/>
              <a:buChar char="•"/>
            </a:pP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3504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819388"/>
            <a:ext cx="1907500" cy="278130"/>
          </a:xfrm>
          <a:prstGeom prst="roundRect">
            <a:avLst>
              <a:gd name="adj" fmla="val 68506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75440" y="894993"/>
            <a:ext cx="126921" cy="1269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565821" y="867013"/>
            <a:ext cx="152661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JIŠTĚNÍ A SEBEZAJIŠTĚNÍ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6280190" y="1148239"/>
            <a:ext cx="6775966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UZLY PRO JIŠTĚNÍ A SEBEZAJIŠTĚNÍ</a:t>
            </a:r>
            <a:endParaRPr lang="en-US" sz="3100" dirty="0"/>
          </a:p>
        </p:txBody>
      </p:sp>
      <p:sp>
        <p:nvSpPr>
          <p:cNvPr id="7" name="Text 3"/>
          <p:cNvSpPr/>
          <p:nvPr/>
        </p:nvSpPr>
        <p:spPr>
          <a:xfrm>
            <a:off x="6280190" y="1783502"/>
            <a:ext cx="755642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Správná volba uzlu pro jištění a sebezajištění je klíčová pro bezpečnost lezce i jistícího. Každý z níže uvedených uzlů má přesně definované použití a nelze je vzájemně zaměňovat.</a:t>
            </a:r>
            <a:endParaRPr lang="en-US" sz="1400" dirty="0"/>
          </a:p>
        </p:txBody>
      </p:sp>
      <p:sp>
        <p:nvSpPr>
          <p:cNvPr id="8" name="Shape 4"/>
          <p:cNvSpPr/>
          <p:nvPr/>
        </p:nvSpPr>
        <p:spPr>
          <a:xfrm>
            <a:off x="6316325" y="2434946"/>
            <a:ext cx="3714750" cy="3411379"/>
          </a:xfrm>
          <a:prstGeom prst="roundRect">
            <a:avLst>
              <a:gd name="adj" fmla="val 6982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5"/>
          <p:cNvSpPr/>
          <p:nvPr/>
        </p:nvSpPr>
        <p:spPr>
          <a:xfrm>
            <a:off x="6461760" y="2616518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🔵</a:t>
            </a:r>
            <a:r>
              <a:rPr lang="en-US" sz="16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Lodní uzel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6461760" y="2940725"/>
            <a:ext cx="3351609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Uzel, který se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při zatížení stahuje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Jeho největší výhodou je možnost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operativně měnit délku pramene bez nutnosti jeho rozvázání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i pod částečnou zátěží. Tato vlastnost je nenahraditelná při organizaci stanoviště.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6461760" y="4388525"/>
            <a:ext cx="3351609" cy="12318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Primárně slouží k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sebezajištění lezce na stanovišti</a:t>
            </a:r>
            <a:endParaRPr lang="en-US" sz="1400" dirty="0"/>
          </a:p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Umožňuje rychlou regulaci délky jistícího bodu</a:t>
            </a:r>
            <a:endParaRPr lang="en-US" sz="1400" dirty="0"/>
          </a:p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Musí být vždy doplněn pojistným uzlem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10121860" y="2434947"/>
            <a:ext cx="3714750" cy="3411379"/>
          </a:xfrm>
          <a:prstGeom prst="roundRect">
            <a:avLst>
              <a:gd name="adj" fmla="val 6982"/>
            </a:avLst>
          </a:prstGeom>
          <a:solidFill>
            <a:srgbClr val="FFF9F5"/>
          </a:solidFill>
          <a:ln w="22860">
            <a:solidFill>
              <a:srgbClr val="3F3D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9"/>
          <p:cNvSpPr/>
          <p:nvPr/>
        </p:nvSpPr>
        <p:spPr>
          <a:xfrm>
            <a:off x="10303431" y="2616518"/>
            <a:ext cx="246792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🔴</a:t>
            </a:r>
            <a:r>
              <a:rPr lang="en-US" sz="16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Půllodní uzel (HMS)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10303431" y="2940725"/>
            <a:ext cx="3351609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Váže se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výhradně v karabině typu HMS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(Halbmastwurf-Sicherung) – jiné karabiny nelze použít. Funkce uzlu je vázána na specifický tvar HMS karabiny, který umožňuje správné přepínání uzlu.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10303431" y="4159925"/>
            <a:ext cx="3351609" cy="15048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Určen k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dynamickému jištění lezce</a:t>
            </a:r>
            <a:endParaRPr lang="en-US" sz="1400" dirty="0"/>
          </a:p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Používá se při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slanění a spouštění osob</a:t>
            </a:r>
            <a:endParaRPr lang="en-US" sz="1400" dirty="0"/>
          </a:p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Umožňuje plynulé dávkování lana při jištění i slanění</a:t>
            </a:r>
            <a:endParaRPr lang="en-US" sz="1400" dirty="0"/>
          </a:p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Při zachycení pádu tlumí rázovou sílu překluzem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6280190" y="5989201"/>
            <a:ext cx="7556421" cy="1420892"/>
          </a:xfrm>
          <a:prstGeom prst="roundRect">
            <a:avLst>
              <a:gd name="adj" fmla="val 16762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8900" y="6172676"/>
            <a:ext cx="248007" cy="19835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845618" y="6155769"/>
            <a:ext cx="2528411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 Kritické </a:t>
            </a:r>
            <a:r>
              <a:rPr lang="en-US" sz="16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upozornění</a:t>
            </a:r>
            <a:endParaRPr lang="en-US" sz="1600" dirty="0"/>
          </a:p>
        </p:txBody>
      </p:sp>
      <p:sp>
        <p:nvSpPr>
          <p:cNvPr id="19" name="Text 14"/>
          <p:cNvSpPr/>
          <p:nvPr/>
        </p:nvSpPr>
        <p:spPr>
          <a:xfrm>
            <a:off x="6845618" y="6530697"/>
            <a:ext cx="683228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Záměna lodního a půllodního uzlu nebo použití HMS uzlu v nevhodné karabině může vést k </a:t>
            </a:r>
            <a:r>
              <a:rPr lang="en-US" sz="14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nekontrolovanému prokluzu lana</a:t>
            </a: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pádu lezce. Tyto uzly musí být zakotveny v svalové paměti každého vojáka.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1020842"/>
            <a:ext cx="2489954" cy="324326"/>
          </a:xfrm>
          <a:prstGeom prst="roundRect">
            <a:avLst>
              <a:gd name="adj" fmla="val 66092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0946" y="1111568"/>
            <a:ext cx="142875" cy="14287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15258" y="1074420"/>
            <a:ext cx="2061329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1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SPECIÁLNÍ A SPOJOVACÍ UZLY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793790" y="1409462"/>
            <a:ext cx="6476762" cy="558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SPECIÁLNÍ A SPOJOVACÍ UZLY</a:t>
            </a:r>
            <a:endParaRPr lang="en-US" sz="3500" dirty="0"/>
          </a:p>
        </p:txBody>
      </p:sp>
      <p:sp>
        <p:nvSpPr>
          <p:cNvPr id="6" name="Text 3"/>
          <p:cNvSpPr/>
          <p:nvPr/>
        </p:nvSpPr>
        <p:spPr>
          <a:xfrm>
            <a:off x="793790" y="2208728"/>
            <a:ext cx="13042821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Speciální a spojovací uzly rozšiřují repertoár vojenského lezce o techniky nezbytné při výstupu po laně, záchranných akcích a spojování lan v terénu.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93790" y="2821781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SPECIÁLNÍ UZLY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793790" y="3281601"/>
            <a:ext cx="6303526" cy="2728436"/>
          </a:xfrm>
          <a:prstGeom prst="roundRect">
            <a:avLst>
              <a:gd name="adj" fmla="val 4022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770930" y="3281601"/>
            <a:ext cx="91440" cy="2728436"/>
          </a:xfrm>
          <a:prstGeom prst="roundRect">
            <a:avLst>
              <a:gd name="adj" fmla="val 293023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1063823" y="3483054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PRUSÍKŮV UZEL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1063823" y="3922752"/>
            <a:ext cx="5832038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Samosvorný uzel vyhotovený z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tenčí 6mm smyčky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omotané kolem nosného lana. Klíčová vlastnost: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pod zátěží se zablokuje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bez zátěže se po laně volně posouvá.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063823" y="4881801"/>
            <a:ext cx="5832038" cy="926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Použití při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výstupu po laně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(stoupací pomůcka)</a:t>
            </a:r>
            <a:endParaRPr lang="en-US" sz="140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Bezpečnostní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sebejištění při slanění</a:t>
            </a:r>
            <a:endParaRPr lang="en-US" sz="140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Průměr smyčky musí být výrazně menší než průměr nosného lana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540704" y="2821781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SPOJOVACÍ UZLY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7540704" y="3281601"/>
            <a:ext cx="6303526" cy="1656993"/>
          </a:xfrm>
          <a:prstGeom prst="roundRect">
            <a:avLst>
              <a:gd name="adj" fmla="val 6622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2"/>
          <p:cNvSpPr/>
          <p:nvPr/>
        </p:nvSpPr>
        <p:spPr>
          <a:xfrm>
            <a:off x="7517844" y="3281601"/>
            <a:ext cx="91440" cy="1656993"/>
          </a:xfrm>
          <a:prstGeom prst="roundRect">
            <a:avLst>
              <a:gd name="adj" fmla="val 293023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3"/>
          <p:cNvSpPr/>
          <p:nvPr/>
        </p:nvSpPr>
        <p:spPr>
          <a:xfrm>
            <a:off x="7810738" y="3483054"/>
            <a:ext cx="4452580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PROTISMĚRNÝ VŮDCOVSKÝ UZEL (UIAA)</a:t>
            </a:r>
            <a:endParaRPr lang="en-US" sz="1750" dirty="0"/>
          </a:p>
        </p:txBody>
      </p:sp>
      <p:sp>
        <p:nvSpPr>
          <p:cNvPr id="17" name="Text 14"/>
          <p:cNvSpPr/>
          <p:nvPr/>
        </p:nvSpPr>
        <p:spPr>
          <a:xfrm>
            <a:off x="7810738" y="3922752"/>
            <a:ext cx="5832038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Základní spojovací uzel pro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spojení dvou konců plochých smyček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Vážou se dva vůdcovské uzly protisměrně – každý konec smyčky vytváří jeden uzel a oba se k sobě přiloží. Certifikován normou UIAA.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7540704" y="5099328"/>
            <a:ext cx="6303526" cy="1928455"/>
          </a:xfrm>
          <a:prstGeom prst="roundRect">
            <a:avLst>
              <a:gd name="adj" fmla="val 5690"/>
            </a:avLst>
          </a:prstGeom>
          <a:solidFill>
            <a:srgbClr val="FFF9F5"/>
          </a:solidFill>
          <a:ln w="22860">
            <a:solidFill>
              <a:srgbClr val="3F3D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Shape 16"/>
          <p:cNvSpPr/>
          <p:nvPr/>
        </p:nvSpPr>
        <p:spPr>
          <a:xfrm>
            <a:off x="7517844" y="5099328"/>
            <a:ext cx="91440" cy="1928455"/>
          </a:xfrm>
          <a:prstGeom prst="roundRect">
            <a:avLst>
              <a:gd name="adj" fmla="val 293023"/>
            </a:avLst>
          </a:prstGeom>
          <a:solidFill>
            <a:srgbClr val="3F3D3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Text 17"/>
          <p:cNvSpPr/>
          <p:nvPr/>
        </p:nvSpPr>
        <p:spPr>
          <a:xfrm>
            <a:off x="7810738" y="5300782"/>
            <a:ext cx="2779157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DVOJITÝ RYBÁŘSKÝ UZEL</a:t>
            </a:r>
            <a:endParaRPr lang="en-US" sz="1750" dirty="0"/>
          </a:p>
        </p:txBody>
      </p:sp>
      <p:sp>
        <p:nvSpPr>
          <p:cNvPr id="21" name="Text 18"/>
          <p:cNvSpPr/>
          <p:nvPr/>
        </p:nvSpPr>
        <p:spPr>
          <a:xfrm>
            <a:off x="7810738" y="5740479"/>
            <a:ext cx="5832038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Určen k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bezpečnému spojování lan a repšňůr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zejména lan menšího průměru (prusíkové smyčky, repšňůry). Tvoří se zdvojeným ovinem každého konce a vzájemným stažením. Velmi těžko rozvázatelný po zatížení – je považován za jeden z nejspolehlivějších spojovacích uzlů.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801767"/>
            <a:ext cx="1784628" cy="278130"/>
          </a:xfrm>
          <a:prstGeom prst="roundRect">
            <a:avLst>
              <a:gd name="adj" fmla="val 68506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9040" y="877372"/>
            <a:ext cx="126921" cy="12692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79421" y="849392"/>
            <a:ext cx="1403747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NAVAZOVÁNÍ NA LANO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93790" y="1130618"/>
            <a:ext cx="6329124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ZPŮSOBY NAVAZOVÁNÍ NA LANO</a:t>
            </a:r>
            <a:endParaRPr lang="en-US" sz="3100" dirty="0"/>
          </a:p>
        </p:txBody>
      </p:sp>
      <p:sp>
        <p:nvSpPr>
          <p:cNvPr id="6" name="Text 3"/>
          <p:cNvSpPr/>
          <p:nvPr/>
        </p:nvSpPr>
        <p:spPr>
          <a:xfrm>
            <a:off x="793790" y="1680528"/>
            <a:ext cx="1304282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Správné navázání na lano je absolutním základem bezpečnosti každého </a:t>
            </a:r>
            <a:r>
              <a:rPr lang="en-US" sz="14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lezce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</a:t>
            </a:r>
            <a:endParaRPr lang="cs-CZ" sz="1400" dirty="0">
              <a:solidFill>
                <a:srgbClr val="3F3D3B"/>
              </a:solidFill>
              <a:latin typeface="Instrument Sans" pitchFamily="34" charset="0"/>
              <a:ea typeface="Instrument Sans" pitchFamily="34" charset="-122"/>
              <a:cs typeface="Instrument Sans" pitchFamily="34" charset="-120"/>
            </a:endParaRPr>
          </a:p>
          <a:p>
            <a:pPr marL="0" indent="0" algn="l">
              <a:lnSpc>
                <a:spcPts val="1800"/>
              </a:lnSpc>
              <a:buNone/>
            </a:pPr>
            <a:r>
              <a:rPr lang="en-US" sz="14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Chybné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navázání nebo opomenutí zajistit kombinaci úvazků může mít při pádu smrtelné následky.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93790" y="2544247"/>
            <a:ext cx="4567952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STANDARDNÍ NAVÁZÁNÍ DO SEDACÍHO ÚVAZKU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793790" y="2919174"/>
            <a:ext cx="632781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Základní a nejčastěji používaný způsob navázání v podmínkách vojenského lezení: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93790" y="3290649"/>
            <a:ext cx="158710" cy="1983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  <a:cs typeface="Instrument Sans Light" pitchFamily="34" charset="-120"/>
              </a:rPr>
              <a:t>01</a:t>
            </a:r>
            <a:endParaRPr lang="en-US" sz="1250" dirty="0">
              <a:latin typeface="Instrument Sans" panose="020B0604020202020204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793790" y="3537466"/>
            <a:ext cx="6327815" cy="22860"/>
          </a:xfrm>
          <a:prstGeom prst="rect">
            <a:avLst/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793790" y="3662482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PROSTRČENÍ LANA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793790" y="4037409"/>
            <a:ext cx="63278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Lano se provléká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centrálním okem sedacího úvazku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oběma průvlekovými pásky od pasu i nohavicemi. Lano nesmí být prostrčeno pouze jednou částí úvazku.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93790" y="4740593"/>
            <a:ext cx="158710" cy="1983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  <a:cs typeface="Instrument Sans Light" pitchFamily="34" charset="-120"/>
              </a:rPr>
              <a:t>02</a:t>
            </a:r>
            <a:endParaRPr lang="en-US" sz="1250" dirty="0">
              <a:latin typeface="Instrument Sans" panose="020B0604020202020204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795099" y="4966209"/>
            <a:ext cx="6327815" cy="228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2"/>
          <p:cNvSpPr/>
          <p:nvPr/>
        </p:nvSpPr>
        <p:spPr>
          <a:xfrm>
            <a:off x="793790" y="5112425"/>
            <a:ext cx="300501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SVÁZÁNÍ OSMIČKOVÝM UZLEM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793790" y="5487353"/>
            <a:ext cx="63278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Navázání se provede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stejnosměrným osmičkovým uzlem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s kopírováním. Délka volného konce musí být minimálně 10násobek průměru lana (cca 10 cm).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793790" y="6180262"/>
            <a:ext cx="158710" cy="1983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  <a:cs typeface="Instrument Sans Light" pitchFamily="34" charset="-120"/>
              </a:rPr>
              <a:t>03</a:t>
            </a:r>
            <a:endParaRPr lang="en-US" sz="1250" dirty="0">
              <a:latin typeface="Instrument Sans" panose="020B0604020202020204" charset="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793790" y="6427078"/>
            <a:ext cx="6327815" cy="22860"/>
          </a:xfrm>
          <a:prstGeom prst="rect">
            <a:avLst/>
          </a:prstGeom>
          <a:solidFill>
            <a:srgbClr val="A0622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Text 16"/>
          <p:cNvSpPr/>
          <p:nvPr/>
        </p:nvSpPr>
        <p:spPr>
          <a:xfrm>
            <a:off x="793790" y="6552094"/>
            <a:ext cx="2050137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VIZUÁLNÍ KONTROLA</a:t>
            </a:r>
            <a:endParaRPr lang="en-US" sz="1550" dirty="0"/>
          </a:p>
        </p:txBody>
      </p:sp>
      <p:sp>
        <p:nvSpPr>
          <p:cNvPr id="20" name="Text 17"/>
          <p:cNvSpPr/>
          <p:nvPr/>
        </p:nvSpPr>
        <p:spPr>
          <a:xfrm>
            <a:off x="793790" y="6927022"/>
            <a:ext cx="63278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Uzel musí být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předběžně utažen, vizuálně srovnán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zkontrolován druhou osobou. Bez potvrzení správnosti navázání nelze zahájit lezení.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7719536" y="2643672"/>
            <a:ext cx="6556415" cy="3527227"/>
          </a:xfrm>
          <a:prstGeom prst="roundRect">
            <a:avLst>
              <a:gd name="adj" fmla="val 7274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19"/>
          <p:cNvSpPr/>
          <p:nvPr/>
        </p:nvSpPr>
        <p:spPr>
          <a:xfrm>
            <a:off x="7878246" y="2770593"/>
            <a:ext cx="4384119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KOMBINACE SEDACÍHO A HRUDNÍHO ÚVAZKU</a:t>
            </a:r>
            <a:endParaRPr lang="en-US" sz="1550" dirty="0"/>
          </a:p>
        </p:txBody>
      </p:sp>
      <p:sp>
        <p:nvSpPr>
          <p:cNvPr id="23" name="Shape 20"/>
          <p:cNvSpPr/>
          <p:nvPr/>
        </p:nvSpPr>
        <p:spPr>
          <a:xfrm>
            <a:off x="7878246" y="3161475"/>
            <a:ext cx="6238994" cy="1420892"/>
          </a:xfrm>
          <a:prstGeom prst="roundRect">
            <a:avLst>
              <a:gd name="adj" fmla="val 16762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5" name="Text 21"/>
          <p:cNvSpPr/>
          <p:nvPr/>
        </p:nvSpPr>
        <p:spPr>
          <a:xfrm>
            <a:off x="8443674" y="3328043"/>
            <a:ext cx="3129677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 Kdy je kombinace povinná</a:t>
            </a:r>
            <a:endParaRPr lang="en-US" sz="1550" dirty="0"/>
          </a:p>
        </p:txBody>
      </p:sp>
      <p:sp>
        <p:nvSpPr>
          <p:cNvPr id="26" name="Text 22"/>
          <p:cNvSpPr/>
          <p:nvPr/>
        </p:nvSpPr>
        <p:spPr>
          <a:xfrm>
            <a:off x="8443674" y="3702971"/>
            <a:ext cx="55148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Spojení sedacího a hrudního úvazku je </a:t>
            </a:r>
            <a:r>
              <a:rPr lang="en-US" sz="14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nutné při lezení prvolezce</a:t>
            </a: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při pohybu se zátěží (bojové vybavení, batoh). Samotný sedací úvazek při těchto situacích nezajistí správnou polohu těla při pádu.</a:t>
            </a:r>
            <a:endParaRPr lang="en-US" sz="1400" dirty="0"/>
          </a:p>
        </p:txBody>
      </p:sp>
      <p:sp>
        <p:nvSpPr>
          <p:cNvPr id="27" name="Text 23"/>
          <p:cNvSpPr/>
          <p:nvPr/>
        </p:nvSpPr>
        <p:spPr>
          <a:xfrm>
            <a:off x="7878246" y="4725242"/>
            <a:ext cx="623899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Spojení úvazků se provádí dvěma způsoby:</a:t>
            </a:r>
            <a:endParaRPr lang="en-US" sz="1400" dirty="0"/>
          </a:p>
        </p:txBody>
      </p:sp>
      <p:sp>
        <p:nvSpPr>
          <p:cNvPr id="28" name="Text 24"/>
          <p:cNvSpPr/>
          <p:nvPr/>
        </p:nvSpPr>
        <p:spPr>
          <a:xfrm>
            <a:off x="7878246" y="5068142"/>
            <a:ext cx="6238994" cy="9588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Pomocí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ploché smyce spojené vůdcovským uzlem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smyčka propojí hrudní a sedací úvazek a vytvoří společný centrální bod</a:t>
            </a:r>
            <a:endParaRPr lang="en-US" sz="1400" dirty="0"/>
          </a:p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Přímým navázáním na lano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lano je vedeno přes oba úvazky a svázáno osmičkovým uzlem přes oba jejich centrální body zároveň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614958"/>
            <a:ext cx="2325648" cy="348377"/>
          </a:xfrm>
          <a:prstGeom prst="roundRect">
            <a:avLst>
              <a:gd name="adj" fmla="val 64947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6899" y="713780"/>
            <a:ext cx="150733" cy="15073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32999" y="671512"/>
            <a:ext cx="1873329" cy="235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IMPROVIZOVANÉ ÚVAZKY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793790" y="1034891"/>
            <a:ext cx="7682865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IMPROVIZOVANÉ ÚVAZKY Z LANA</a:t>
            </a:r>
            <a:endParaRPr lang="en-US" sz="3700" dirty="0"/>
          </a:p>
        </p:txBody>
      </p:sp>
      <p:sp>
        <p:nvSpPr>
          <p:cNvPr id="6" name="Text 3"/>
          <p:cNvSpPr/>
          <p:nvPr/>
        </p:nvSpPr>
        <p:spPr>
          <a:xfrm>
            <a:off x="793790" y="1892618"/>
            <a:ext cx="13042821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 lehčím terénu nebo v situaci nouze, kdy voják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nemá k dispozici standardní výbavu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lze úvazky vyhotovit přímo z lana. Znalost improvizovaných technik je součástí základního výcviku každého vojáka.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793790" y="2682478"/>
            <a:ext cx="6431875" cy="3179445"/>
          </a:xfrm>
          <a:prstGeom prst="roundRect">
            <a:avLst>
              <a:gd name="adj" fmla="val 8895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1005126" y="2893814"/>
            <a:ext cx="3684984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IMPROVIZOVANÝ PRSNÍ ÚVAZEK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1005126" y="3295888"/>
            <a:ext cx="6009203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Váže se z dostatečně dlouhého lana pomocí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dračí smyčky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omotané kolem hrudníku. Postup vázání: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1005126" y="3991689"/>
            <a:ext cx="6009203" cy="1364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Dračí smyčka se umístí na hrudník ve výšce podpaží</a:t>
            </a:r>
            <a:endParaRPr lang="en-US" sz="14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Oba konce pramenů se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překříží přes ramena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vedou přes záda</a:t>
            </a:r>
            <a:endParaRPr lang="en-US" sz="14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Konce se svážou na zádech nebo na hrudi do centrálního bodu</a:t>
            </a:r>
            <a:endParaRPr lang="en-US" sz="14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Úvazek nesmí omezovat dýchání – správné utažení je klíčové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7404735" y="2682478"/>
            <a:ext cx="6431875" cy="3179445"/>
          </a:xfrm>
          <a:prstGeom prst="roundRect">
            <a:avLst>
              <a:gd name="adj" fmla="val 8895"/>
            </a:avLst>
          </a:prstGeom>
          <a:solidFill>
            <a:srgbClr val="FFF9F5"/>
          </a:solidFill>
          <a:ln w="22860">
            <a:solidFill>
              <a:srgbClr val="3F3D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7616071" y="2893814"/>
            <a:ext cx="3858339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IMPROVIZOVANÝ SEDACÍ ÚVAZEK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7616071" y="3295888"/>
            <a:ext cx="6009203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Vytváří se z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5metrového lana nebo z ploché smyce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Postup vázání: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7616071" y="3697486"/>
            <a:ext cx="6009203" cy="19531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Lano nebo smyčka se omotá kolem obou stehen (nohavice úvazku)</a:t>
            </a:r>
            <a:endParaRPr lang="en-US" sz="14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Konce se vedou kolem pasu a svážou vpředu do centrálního bodu</a:t>
            </a:r>
            <a:endParaRPr lang="en-US" sz="14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Výsledný uzel tvoří funkční sedací úvazek použitelný pro slanění nebo jištění</a:t>
            </a:r>
            <a:endParaRPr lang="en-US" sz="14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Vhodný pouze pro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lehčí terén a krátkodobé použití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793790" y="6063377"/>
            <a:ext cx="13042821" cy="1551265"/>
          </a:xfrm>
          <a:prstGeom prst="roundRect">
            <a:avLst>
              <a:gd name="adj" fmla="val 18232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266" y="6311860"/>
            <a:ext cx="294561" cy="235625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465302" y="6289477"/>
            <a:ext cx="4751308" cy="30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 Omezení improvizovaných úvazků</a:t>
            </a:r>
            <a:endParaRPr lang="en-US" sz="1850" dirty="0"/>
          </a:p>
        </p:txBody>
      </p:sp>
      <p:sp>
        <p:nvSpPr>
          <p:cNvPr id="18" name="Text 14"/>
          <p:cNvSpPr/>
          <p:nvPr/>
        </p:nvSpPr>
        <p:spPr>
          <a:xfrm>
            <a:off x="1465302" y="6770846"/>
            <a:ext cx="12182832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Improvizované úvazky </a:t>
            </a:r>
            <a:r>
              <a:rPr lang="en-US" sz="145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nejsou náhradou za certifikovanou výstroj</a:t>
            </a:r>
            <a:r>
              <a:rPr lang="en-US" sz="14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Používají se výhradně v situaci nouze nebo v lehčím terénu, kde nehrozí dynamické zachycení pádu. Při nejbližší možné příležitosti je třeba přejít na standardní výstroj.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180605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2005847"/>
            <a:ext cx="1033701" cy="213598"/>
          </a:xfrm>
          <a:prstGeom prst="roundRect">
            <a:avLst>
              <a:gd name="adj" fmla="val 72477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180" y="2061092"/>
            <a:ext cx="103108" cy="10310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25843" y="2044542"/>
            <a:ext cx="724257" cy="136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8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ÚDRŽBA LANA</a:t>
            </a:r>
            <a:endParaRPr lang="en-US" sz="800" dirty="0"/>
          </a:p>
        </p:txBody>
      </p:sp>
      <p:sp>
        <p:nvSpPr>
          <p:cNvPr id="6" name="Text 2"/>
          <p:cNvSpPr/>
          <p:nvPr/>
        </p:nvSpPr>
        <p:spPr>
          <a:xfrm>
            <a:off x="793790" y="2252901"/>
            <a:ext cx="3784283" cy="403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ÚDRŽBA A BALENÍ LANA</a:t>
            </a:r>
            <a:endParaRPr lang="en-US" sz="2500" dirty="0"/>
          </a:p>
        </p:txBody>
      </p:sp>
      <p:sp>
        <p:nvSpPr>
          <p:cNvPr id="7" name="Text 3"/>
          <p:cNvSpPr/>
          <p:nvPr/>
        </p:nvSpPr>
        <p:spPr>
          <a:xfrm>
            <a:off x="793790" y="2610326"/>
            <a:ext cx="13042821" cy="590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Správná péče o lano a jeho správné sbalení po každé lezecké činnosti je 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podmínkou bezpečného a spolehlivého použití v </a:t>
            </a:r>
            <a:r>
              <a:rPr lang="en-US" sz="1200" b="1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akci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</a:t>
            </a:r>
            <a:endParaRPr lang="cs-CZ" sz="1200" dirty="0">
              <a:solidFill>
                <a:srgbClr val="3F3D3B"/>
              </a:solidFill>
              <a:latin typeface="Instrument Sans" pitchFamily="34" charset="0"/>
              <a:ea typeface="Instrument Sans" pitchFamily="34" charset="-122"/>
              <a:cs typeface="Instrument Sans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sz="12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Chybně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sbalené lano se může v kritický moment zauzlit a ohrozit celou operaci.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793790" y="3472458"/>
            <a:ext cx="1612583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VYZVONĚNÍ LANA</a:t>
            </a:r>
            <a:endParaRPr lang="en-US" sz="1250" dirty="0"/>
          </a:p>
        </p:txBody>
      </p:sp>
      <p:sp>
        <p:nvSpPr>
          <p:cNvPr id="9" name="Text 5"/>
          <p:cNvSpPr/>
          <p:nvPr/>
        </p:nvSpPr>
        <p:spPr>
          <a:xfrm>
            <a:off x="793790" y="3757732"/>
            <a:ext cx="6364129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Technika provozní údržby, která se provádí 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 každé lezecké činnosti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bez výjimky: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793790" y="4022288"/>
            <a:ext cx="128945" cy="1612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cs-CZ" sz="100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</a:rPr>
              <a:t>01</a:t>
            </a:r>
          </a:p>
        </p:txBody>
      </p:sp>
      <p:sp>
        <p:nvSpPr>
          <p:cNvPr id="11" name="Shape 7"/>
          <p:cNvSpPr/>
          <p:nvPr/>
        </p:nvSpPr>
        <p:spPr>
          <a:xfrm>
            <a:off x="793790" y="4226123"/>
            <a:ext cx="6364129" cy="15240"/>
          </a:xfrm>
          <a:prstGeom prst="rect">
            <a:avLst/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8"/>
          <p:cNvSpPr/>
          <p:nvPr/>
        </p:nvSpPr>
        <p:spPr>
          <a:xfrm>
            <a:off x="793790" y="4321016"/>
            <a:ext cx="2011204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NATAŽENÍ ZA OBA KONCE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793790" y="4606290"/>
            <a:ext cx="6364129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Lano se uchopí za oba konce a 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natáhne se v celé délce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na volném prostranství.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793790" y="4957048"/>
            <a:ext cx="128945" cy="1612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cs-CZ" sz="100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</a:rPr>
              <a:t>02</a:t>
            </a:r>
          </a:p>
        </p:txBody>
      </p:sp>
      <p:sp>
        <p:nvSpPr>
          <p:cNvPr id="15" name="Shape 11"/>
          <p:cNvSpPr/>
          <p:nvPr/>
        </p:nvSpPr>
        <p:spPr>
          <a:xfrm>
            <a:off x="793790" y="5160883"/>
            <a:ext cx="6364129" cy="152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2"/>
          <p:cNvSpPr/>
          <p:nvPr/>
        </p:nvSpPr>
        <p:spPr>
          <a:xfrm>
            <a:off x="793790" y="5255776"/>
            <a:ext cx="1612583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UPUŠTĚNÍ NA ZEM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793790" y="5541050"/>
            <a:ext cx="6364129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Lano se v natažené poloze 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upustí na zem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nechá volně dopadnout.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793790" y="5891808"/>
            <a:ext cx="128945" cy="1612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cs-CZ" sz="100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</a:rPr>
              <a:t>03</a:t>
            </a:r>
            <a:endParaRPr lang="en-US" sz="1000" dirty="0">
              <a:latin typeface="Instrument Sans" panose="020B0604020202020204" charset="0"/>
            </a:endParaRPr>
          </a:p>
        </p:txBody>
      </p:sp>
      <p:sp>
        <p:nvSpPr>
          <p:cNvPr id="19" name="Shape 15"/>
          <p:cNvSpPr/>
          <p:nvPr/>
        </p:nvSpPr>
        <p:spPr>
          <a:xfrm>
            <a:off x="793790" y="6051763"/>
            <a:ext cx="6364129" cy="15240"/>
          </a:xfrm>
          <a:prstGeom prst="rect">
            <a:avLst/>
          </a:prstGeom>
          <a:solidFill>
            <a:srgbClr val="A0622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Text 16"/>
          <p:cNvSpPr/>
          <p:nvPr/>
        </p:nvSpPr>
        <p:spPr>
          <a:xfrm>
            <a:off x="793790" y="6190536"/>
            <a:ext cx="1612583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VÝSLEDEK</a:t>
            </a:r>
            <a:endParaRPr lang="en-US" sz="1250" dirty="0"/>
          </a:p>
        </p:txBody>
      </p:sp>
      <p:sp>
        <p:nvSpPr>
          <p:cNvPr id="21" name="Text 17"/>
          <p:cNvSpPr/>
          <p:nvPr/>
        </p:nvSpPr>
        <p:spPr>
          <a:xfrm>
            <a:off x="793790" y="6475809"/>
            <a:ext cx="6364129" cy="340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Proces odstraní poslední zbytky 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tvarové paměti lana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napětí a skryté krouticí momenty naakumulované při lezení.</a:t>
            </a:r>
            <a:endParaRPr lang="en-US" sz="1200" dirty="0"/>
          </a:p>
        </p:txBody>
      </p:sp>
      <p:sp>
        <p:nvSpPr>
          <p:cNvPr id="22" name="Shape 18"/>
          <p:cNvSpPr/>
          <p:nvPr/>
        </p:nvSpPr>
        <p:spPr>
          <a:xfrm>
            <a:off x="7387233" y="3293388"/>
            <a:ext cx="6549866" cy="3618667"/>
          </a:xfrm>
          <a:prstGeom prst="roundRect">
            <a:avLst>
              <a:gd name="adj" fmla="val 8556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3" name="Text 19"/>
          <p:cNvSpPr/>
          <p:nvPr/>
        </p:nvSpPr>
        <p:spPr>
          <a:xfrm>
            <a:off x="7516177" y="3377208"/>
            <a:ext cx="2137410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BALENÍ LANA DO PANENKY</a:t>
            </a:r>
            <a:endParaRPr lang="en-US" sz="1250" dirty="0"/>
          </a:p>
        </p:txBody>
      </p:sp>
      <p:sp>
        <p:nvSpPr>
          <p:cNvPr id="24" name="Shape 20"/>
          <p:cNvSpPr/>
          <p:nvPr/>
        </p:nvSpPr>
        <p:spPr>
          <a:xfrm>
            <a:off x="7516177" y="3672959"/>
            <a:ext cx="6291977" cy="889159"/>
          </a:xfrm>
          <a:prstGeom prst="roundRect">
            <a:avLst>
              <a:gd name="adj" fmla="val 21764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5122" y="3807857"/>
            <a:ext cx="201573" cy="161211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7975640" y="3788926"/>
            <a:ext cx="1800225" cy="209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⭐ Klíčová technika</a:t>
            </a:r>
            <a:endParaRPr lang="en-US" sz="1250" dirty="0"/>
          </a:p>
        </p:txBody>
      </p:sp>
      <p:sp>
        <p:nvSpPr>
          <p:cNvPr id="27" name="Text 22"/>
          <p:cNvSpPr/>
          <p:nvPr/>
        </p:nvSpPr>
        <p:spPr>
          <a:xfrm>
            <a:off x="7975640" y="4081820"/>
            <a:ext cx="5703570" cy="340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Lano musí být </a:t>
            </a:r>
            <a:r>
              <a:rPr lang="en-US" sz="12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vždy baleno střídavě do smyček vlevo a vpravo</a:t>
            </a:r>
            <a:r>
              <a:rPr lang="en-US" sz="12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nikoli stáčeno jedním směrem. Toto střídání je absolutní podmínkou správného sbalení.</a:t>
            </a:r>
            <a:endParaRPr lang="en-US" sz="1200" dirty="0"/>
          </a:p>
        </p:txBody>
      </p:sp>
      <p:sp>
        <p:nvSpPr>
          <p:cNvPr id="28" name="Text 23"/>
          <p:cNvSpPr/>
          <p:nvPr/>
        </p:nvSpPr>
        <p:spPr>
          <a:xfrm>
            <a:off x="7516177" y="4656415"/>
            <a:ext cx="6291977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Proč je střídavé balení zásadní:</a:t>
            </a:r>
            <a:endParaRPr lang="en-US" sz="1000" dirty="0"/>
          </a:p>
        </p:txBody>
      </p:sp>
      <p:sp>
        <p:nvSpPr>
          <p:cNvPr id="29" name="Text 24"/>
          <p:cNvSpPr/>
          <p:nvPr/>
        </p:nvSpPr>
        <p:spPr>
          <a:xfrm>
            <a:off x="7516177" y="4902041"/>
            <a:ext cx="6291977" cy="1314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Zabrání 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nebezpečnému kroucení a zauzlování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lana při jeho dalším rozvinutí v akci</a:t>
            </a:r>
            <a:endParaRPr lang="en-US" sz="1200" dirty="0"/>
          </a:p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Lano sbalené jedním směrem vytváří torzní napětí, které způsobí okamžité zauzlení při rychlém hodu nebo rozvinování</a:t>
            </a:r>
            <a:endParaRPr lang="en-US" sz="1200" dirty="0"/>
          </a:p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Správně sbalené lano se rozvinuje 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hladce, rychle a bez komplikací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i v extrémních podmínkách</a:t>
            </a:r>
            <a:endParaRPr lang="en-US" sz="1200" dirty="0"/>
          </a:p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 sbalení se lano svazuje a uloží tak, aby bylo připraveno k okamžitému nasazení</a:t>
            </a:r>
            <a:endParaRPr lang="en-US" sz="1200" dirty="0"/>
          </a:p>
        </p:txBody>
      </p:sp>
      <p:pic>
        <p:nvPicPr>
          <p:cNvPr id="3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7006352"/>
            <a:ext cx="13042821" cy="582930"/>
          </a:xfrm>
          <a:prstGeom prst="rect">
            <a:avLst/>
          </a:prstGeom>
        </p:spPr>
      </p:pic>
      <p:sp>
        <p:nvSpPr>
          <p:cNvPr id="31" name="Text 25"/>
          <p:cNvSpPr/>
          <p:nvPr/>
        </p:nvSpPr>
        <p:spPr>
          <a:xfrm>
            <a:off x="922734" y="7135297"/>
            <a:ext cx="12784931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Správně svázaný uzel a správně sbalené lano zachraňují životy.</a:t>
            </a:r>
            <a:r>
              <a:rPr lang="en-US" sz="1200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Uzlová technika a péče o výstroj nejsou formalitou – jsou součástí bojové připravenosti každého vojáka AČR.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1762</Words>
  <Application>Microsoft Office PowerPoint</Application>
  <PresentationFormat>Custom</PresentationFormat>
  <Paragraphs>154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Instrument Sans</vt:lpstr>
      <vt:lpstr>Instrument Sans Semi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Jáchym Šimsa</cp:lastModifiedBy>
  <cp:revision>1</cp:revision>
  <dcterms:created xsi:type="dcterms:W3CDTF">2026-03-30T11:06:43Z</dcterms:created>
  <dcterms:modified xsi:type="dcterms:W3CDTF">2026-03-30T13:34:34Z</dcterms:modified>
</cp:coreProperties>
</file>