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4630400" cy="8229600"/>
  <p:notesSz cx="8229600" cy="14630400"/>
  <p:embeddedFontLst>
    <p:embeddedFont>
      <p:font typeface="Instrument Sans" panose="020B0604020202020204" charset="0"/>
      <p:regular r:id="rId8"/>
    </p:embeddedFont>
    <p:embeddedFont>
      <p:font typeface="Instrument Sans Semi Bold" panose="020B0604020202020204" charset="0"/>
      <p:regular r:id="rId9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52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áchym Šimsa" userId="234d49cd-7956-41f2-b106-89e93a0cb03c" providerId="ADAL" clId="{AC1BB9EA-0C2E-48C1-B11C-D042B08AF17E}"/>
    <pc:docChg chg="undo redo custSel modSld">
      <pc:chgData name="Jáchym Šimsa" userId="234d49cd-7956-41f2-b106-89e93a0cb03c" providerId="ADAL" clId="{AC1BB9EA-0C2E-48C1-B11C-D042B08AF17E}" dt="2026-03-30T13:18:21.249" v="92" actId="1076"/>
      <pc:docMkLst>
        <pc:docMk/>
      </pc:docMkLst>
      <pc:sldChg chg="modSp mod">
        <pc:chgData name="Jáchym Šimsa" userId="234d49cd-7956-41f2-b106-89e93a0cb03c" providerId="ADAL" clId="{AC1BB9EA-0C2E-48C1-B11C-D042B08AF17E}" dt="2026-03-30T13:11:46.027" v="12" actId="20577"/>
        <pc:sldMkLst>
          <pc:docMk/>
          <pc:sldMk cId="0" sldId="256"/>
        </pc:sldMkLst>
        <pc:spChg chg="mod">
          <ac:chgData name="Jáchym Šimsa" userId="234d49cd-7956-41f2-b106-89e93a0cb03c" providerId="ADAL" clId="{AC1BB9EA-0C2E-48C1-B11C-D042B08AF17E}" dt="2026-03-30T13:11:14.084" v="1" actId="20577"/>
          <ac:spMkLst>
            <pc:docMk/>
            <pc:sldMk cId="0" sldId="256"/>
            <ac:spMk id="4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1:46.027" v="12" actId="20577"/>
          <ac:spMkLst>
            <pc:docMk/>
            <pc:sldMk cId="0" sldId="256"/>
            <ac:spMk id="5" creationId="{00000000-0000-0000-0000-000000000000}"/>
          </ac:spMkLst>
        </pc:spChg>
      </pc:sldChg>
      <pc:sldChg chg="delSp modSp mod">
        <pc:chgData name="Jáchym Šimsa" userId="234d49cd-7956-41f2-b106-89e93a0cb03c" providerId="ADAL" clId="{AC1BB9EA-0C2E-48C1-B11C-D042B08AF17E}" dt="2026-03-30T13:13:50.466" v="72" actId="207"/>
        <pc:sldMkLst>
          <pc:docMk/>
          <pc:sldMk cId="0" sldId="257"/>
        </pc:sldMkLst>
        <pc:spChg chg="mod">
          <ac:chgData name="Jáchym Šimsa" userId="234d49cd-7956-41f2-b106-89e93a0cb03c" providerId="ADAL" clId="{AC1BB9EA-0C2E-48C1-B11C-D042B08AF17E}" dt="2026-03-30T13:12:12.720" v="35" actId="14100"/>
          <ac:spMkLst>
            <pc:docMk/>
            <pc:sldMk cId="0" sldId="257"/>
            <ac:spMk id="2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2:08.210" v="34" actId="255"/>
          <ac:spMkLst>
            <pc:docMk/>
            <pc:sldMk cId="0" sldId="257"/>
            <ac:spMk id="4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3:02.085" v="60" actId="255"/>
          <ac:spMkLst>
            <pc:docMk/>
            <pc:sldMk cId="0" sldId="257"/>
            <ac:spMk id="6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3:08.008" v="61" actId="255"/>
          <ac:spMkLst>
            <pc:docMk/>
            <pc:sldMk cId="0" sldId="257"/>
            <ac:spMk id="7" creationId="{00000000-0000-0000-0000-000000000000}"/>
          </ac:spMkLst>
        </pc:spChg>
        <pc:spChg chg="del">
          <ac:chgData name="Jáchym Šimsa" userId="234d49cd-7956-41f2-b106-89e93a0cb03c" providerId="ADAL" clId="{AC1BB9EA-0C2E-48C1-B11C-D042B08AF17E}" dt="2026-03-30T13:13:42.302" v="71" actId="478"/>
          <ac:spMkLst>
            <pc:docMk/>
            <pc:sldMk cId="0" sldId="257"/>
            <ac:spMk id="9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3:50.466" v="72" actId="207"/>
          <ac:spMkLst>
            <pc:docMk/>
            <pc:sldMk cId="0" sldId="257"/>
            <ac:spMk id="10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3:50.466" v="72" actId="207"/>
          <ac:spMkLst>
            <pc:docMk/>
            <pc:sldMk cId="0" sldId="257"/>
            <ac:spMk id="11" creationId="{00000000-0000-0000-0000-000000000000}"/>
          </ac:spMkLst>
        </pc:spChg>
        <pc:spChg chg="del">
          <ac:chgData name="Jáchym Šimsa" userId="234d49cd-7956-41f2-b106-89e93a0cb03c" providerId="ADAL" clId="{AC1BB9EA-0C2E-48C1-B11C-D042B08AF17E}" dt="2026-03-30T13:13:40.244" v="69" actId="478"/>
          <ac:spMkLst>
            <pc:docMk/>
            <pc:sldMk cId="0" sldId="257"/>
            <ac:spMk id="12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3:50.466" v="72" actId="207"/>
          <ac:spMkLst>
            <pc:docMk/>
            <pc:sldMk cId="0" sldId="257"/>
            <ac:spMk id="14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3:50.466" v="72" actId="207"/>
          <ac:spMkLst>
            <pc:docMk/>
            <pc:sldMk cId="0" sldId="257"/>
            <ac:spMk id="15" creationId="{00000000-0000-0000-0000-000000000000}"/>
          </ac:spMkLst>
        </pc:spChg>
        <pc:spChg chg="del">
          <ac:chgData name="Jáchym Šimsa" userId="234d49cd-7956-41f2-b106-89e93a0cb03c" providerId="ADAL" clId="{AC1BB9EA-0C2E-48C1-B11C-D042B08AF17E}" dt="2026-03-30T13:13:41.072" v="70" actId="478"/>
          <ac:spMkLst>
            <pc:docMk/>
            <pc:sldMk cId="0" sldId="257"/>
            <ac:spMk id="16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3:50.466" v="72" actId="207"/>
          <ac:spMkLst>
            <pc:docMk/>
            <pc:sldMk cId="0" sldId="257"/>
            <ac:spMk id="18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3:50.466" v="72" actId="207"/>
          <ac:spMkLst>
            <pc:docMk/>
            <pc:sldMk cId="0" sldId="257"/>
            <ac:spMk id="19" creationId="{00000000-0000-0000-0000-000000000000}"/>
          </ac:spMkLst>
        </pc:spChg>
        <pc:spChg chg="del">
          <ac:chgData name="Jáchym Šimsa" userId="234d49cd-7956-41f2-b106-89e93a0cb03c" providerId="ADAL" clId="{AC1BB9EA-0C2E-48C1-B11C-D042B08AF17E}" dt="2026-03-30T13:13:38.834" v="68" actId="478"/>
          <ac:spMkLst>
            <pc:docMk/>
            <pc:sldMk cId="0" sldId="257"/>
            <ac:spMk id="20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3:50.466" v="72" actId="207"/>
          <ac:spMkLst>
            <pc:docMk/>
            <pc:sldMk cId="0" sldId="257"/>
            <ac:spMk id="22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3:50.466" v="72" actId="207"/>
          <ac:spMkLst>
            <pc:docMk/>
            <pc:sldMk cId="0" sldId="257"/>
            <ac:spMk id="23" creationId="{00000000-0000-0000-0000-000000000000}"/>
          </ac:spMkLst>
        </pc:spChg>
        <pc:spChg chg="del">
          <ac:chgData name="Jáchym Šimsa" userId="234d49cd-7956-41f2-b106-89e93a0cb03c" providerId="ADAL" clId="{AC1BB9EA-0C2E-48C1-B11C-D042B08AF17E}" dt="2026-03-30T13:13:36.885" v="67" actId="478"/>
          <ac:spMkLst>
            <pc:docMk/>
            <pc:sldMk cId="0" sldId="257"/>
            <ac:spMk id="24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3:50.466" v="72" actId="207"/>
          <ac:spMkLst>
            <pc:docMk/>
            <pc:sldMk cId="0" sldId="257"/>
            <ac:spMk id="26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3:50.466" v="72" actId="207"/>
          <ac:spMkLst>
            <pc:docMk/>
            <pc:sldMk cId="0" sldId="257"/>
            <ac:spMk id="27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3:32.521" v="66" actId="1076"/>
          <ac:spMkLst>
            <pc:docMk/>
            <pc:sldMk cId="0" sldId="257"/>
            <ac:spMk id="28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3:32.521" v="66" actId="1076"/>
          <ac:spMkLst>
            <pc:docMk/>
            <pc:sldMk cId="0" sldId="257"/>
            <ac:spMk id="29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3:32.521" v="66" actId="1076"/>
          <ac:spMkLst>
            <pc:docMk/>
            <pc:sldMk cId="0" sldId="257"/>
            <ac:spMk id="30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3:32.521" v="66" actId="1076"/>
          <ac:spMkLst>
            <pc:docMk/>
            <pc:sldMk cId="0" sldId="257"/>
            <ac:spMk id="31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3:32.521" v="66" actId="1076"/>
          <ac:spMkLst>
            <pc:docMk/>
            <pc:sldMk cId="0" sldId="257"/>
            <ac:spMk id="32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3:32.521" v="66" actId="1076"/>
          <ac:spMkLst>
            <pc:docMk/>
            <pc:sldMk cId="0" sldId="257"/>
            <ac:spMk id="33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3:32.521" v="66" actId="1076"/>
          <ac:spMkLst>
            <pc:docMk/>
            <pc:sldMk cId="0" sldId="257"/>
            <ac:spMk id="34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3:32.521" v="66" actId="1076"/>
          <ac:spMkLst>
            <pc:docMk/>
            <pc:sldMk cId="0" sldId="257"/>
            <ac:spMk id="35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3:32.521" v="66" actId="1076"/>
          <ac:spMkLst>
            <pc:docMk/>
            <pc:sldMk cId="0" sldId="257"/>
            <ac:spMk id="36" creationId="{00000000-0000-0000-0000-000000000000}"/>
          </ac:spMkLst>
        </pc:spChg>
      </pc:sldChg>
      <pc:sldChg chg="modSp mod">
        <pc:chgData name="Jáchym Šimsa" userId="234d49cd-7956-41f2-b106-89e93a0cb03c" providerId="ADAL" clId="{AC1BB9EA-0C2E-48C1-B11C-D042B08AF17E}" dt="2026-03-30T13:14:46.901" v="87" actId="1036"/>
        <pc:sldMkLst>
          <pc:docMk/>
          <pc:sldMk cId="0" sldId="258"/>
        </pc:sldMkLst>
        <pc:spChg chg="mod">
          <ac:chgData name="Jáchym Šimsa" userId="234d49cd-7956-41f2-b106-89e93a0cb03c" providerId="ADAL" clId="{AC1BB9EA-0C2E-48C1-B11C-D042B08AF17E}" dt="2026-03-30T13:12:21.587" v="42" actId="20577"/>
          <ac:spMkLst>
            <pc:docMk/>
            <pc:sldMk cId="0" sldId="258"/>
            <ac:spMk id="5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3:58.347" v="73" actId="1076"/>
          <ac:spMkLst>
            <pc:docMk/>
            <pc:sldMk cId="0" sldId="258"/>
            <ac:spMk id="11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4:09.772" v="74" actId="207"/>
          <ac:spMkLst>
            <pc:docMk/>
            <pc:sldMk cId="0" sldId="258"/>
            <ac:spMk id="15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4:28.979" v="82" actId="1076"/>
          <ac:spMkLst>
            <pc:docMk/>
            <pc:sldMk cId="0" sldId="258"/>
            <ac:spMk id="16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4:40.159" v="84" actId="1076"/>
          <ac:spMkLst>
            <pc:docMk/>
            <pc:sldMk cId="0" sldId="258"/>
            <ac:spMk id="20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4:46.901" v="87" actId="1036"/>
          <ac:spMkLst>
            <pc:docMk/>
            <pc:sldMk cId="0" sldId="258"/>
            <ac:spMk id="21" creationId="{00000000-0000-0000-0000-000000000000}"/>
          </ac:spMkLst>
        </pc:spChg>
      </pc:sldChg>
      <pc:sldChg chg="modSp mod">
        <pc:chgData name="Jáchym Šimsa" userId="234d49cd-7956-41f2-b106-89e93a0cb03c" providerId="ADAL" clId="{AC1BB9EA-0C2E-48C1-B11C-D042B08AF17E}" dt="2026-03-30T13:12:29.392" v="50" actId="20577"/>
        <pc:sldMkLst>
          <pc:docMk/>
          <pc:sldMk cId="0" sldId="259"/>
        </pc:sldMkLst>
        <pc:spChg chg="mod">
          <ac:chgData name="Jáchym Šimsa" userId="234d49cd-7956-41f2-b106-89e93a0cb03c" providerId="ADAL" clId="{AC1BB9EA-0C2E-48C1-B11C-D042B08AF17E}" dt="2026-03-30T13:12:29.392" v="50" actId="20577"/>
          <ac:spMkLst>
            <pc:docMk/>
            <pc:sldMk cId="0" sldId="259"/>
            <ac:spMk id="4" creationId="{00000000-0000-0000-0000-000000000000}"/>
          </ac:spMkLst>
        </pc:spChg>
      </pc:sldChg>
      <pc:sldChg chg="delSp modSp mod">
        <pc:chgData name="Jáchym Šimsa" userId="234d49cd-7956-41f2-b106-89e93a0cb03c" providerId="ADAL" clId="{AC1BB9EA-0C2E-48C1-B11C-D042B08AF17E}" dt="2026-03-30T13:18:21.249" v="92" actId="1076"/>
        <pc:sldMkLst>
          <pc:docMk/>
          <pc:sldMk cId="0" sldId="260"/>
        </pc:sldMkLst>
        <pc:spChg chg="mod">
          <ac:chgData name="Jáchym Šimsa" userId="234d49cd-7956-41f2-b106-89e93a0cb03c" providerId="ADAL" clId="{AC1BB9EA-0C2E-48C1-B11C-D042B08AF17E}" dt="2026-03-30T13:12:33.899" v="57" actId="20577"/>
          <ac:spMkLst>
            <pc:docMk/>
            <pc:sldMk cId="0" sldId="260"/>
            <ac:spMk id="4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8:21.249" v="92" actId="1076"/>
          <ac:spMkLst>
            <pc:docMk/>
            <pc:sldMk cId="0" sldId="260"/>
            <ac:spMk id="8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8:21.249" v="92" actId="1076"/>
          <ac:spMkLst>
            <pc:docMk/>
            <pc:sldMk cId="0" sldId="260"/>
            <ac:spMk id="9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8:21.249" v="92" actId="1076"/>
          <ac:spMkLst>
            <pc:docMk/>
            <pc:sldMk cId="0" sldId="260"/>
            <ac:spMk id="11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18:21.249" v="92" actId="1076"/>
          <ac:spMkLst>
            <pc:docMk/>
            <pc:sldMk cId="0" sldId="260"/>
            <ac:spMk id="12" creationId="{00000000-0000-0000-0000-000000000000}"/>
          </ac:spMkLst>
        </pc:spChg>
        <pc:spChg chg="del">
          <ac:chgData name="Jáchym Šimsa" userId="234d49cd-7956-41f2-b106-89e93a0cb03c" providerId="ADAL" clId="{AC1BB9EA-0C2E-48C1-B11C-D042B08AF17E}" dt="2026-03-30T13:18:04.753" v="90" actId="478"/>
          <ac:spMkLst>
            <pc:docMk/>
            <pc:sldMk cId="0" sldId="260"/>
            <ac:spMk id="14" creationId="{00000000-0000-0000-0000-000000000000}"/>
          </ac:spMkLst>
        </pc:spChg>
        <pc:spChg chg="del mod">
          <ac:chgData name="Jáchym Šimsa" userId="234d49cd-7956-41f2-b106-89e93a0cb03c" providerId="ADAL" clId="{AC1BB9EA-0C2E-48C1-B11C-D042B08AF17E}" dt="2026-03-30T13:18:03.569" v="89" actId="478"/>
          <ac:spMkLst>
            <pc:docMk/>
            <pc:sldMk cId="0" sldId="260"/>
            <ac:spMk id="15" creationId="{00000000-0000-0000-0000-000000000000}"/>
          </ac:spMkLst>
        </pc:spChg>
        <pc:picChg chg="mod">
          <ac:chgData name="Jáchym Šimsa" userId="234d49cd-7956-41f2-b106-89e93a0cb03c" providerId="ADAL" clId="{AC1BB9EA-0C2E-48C1-B11C-D042B08AF17E}" dt="2026-03-30T13:18:21.249" v="92" actId="1076"/>
          <ac:picMkLst>
            <pc:docMk/>
            <pc:sldMk cId="0" sldId="260"/>
            <ac:picMk id="7" creationId="{00000000-0000-0000-0000-000000000000}"/>
          </ac:picMkLst>
        </pc:picChg>
        <pc:picChg chg="mod">
          <ac:chgData name="Jáchym Šimsa" userId="234d49cd-7956-41f2-b106-89e93a0cb03c" providerId="ADAL" clId="{AC1BB9EA-0C2E-48C1-B11C-D042B08AF17E}" dt="2026-03-30T13:18:21.249" v="92" actId="1076"/>
          <ac:picMkLst>
            <pc:docMk/>
            <pc:sldMk cId="0" sldId="260"/>
            <ac:picMk id="10" creationId="{00000000-0000-0000-0000-000000000000}"/>
          </ac:picMkLst>
        </pc:picChg>
        <pc:picChg chg="del">
          <ac:chgData name="Jáchym Šimsa" userId="234d49cd-7956-41f2-b106-89e93a0cb03c" providerId="ADAL" clId="{AC1BB9EA-0C2E-48C1-B11C-D042B08AF17E}" dt="2026-03-30T13:18:05.491" v="91" actId="478"/>
          <ac:picMkLst>
            <pc:docMk/>
            <pc:sldMk cId="0" sldId="260"/>
            <ac:picMk id="1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6665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03504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047869"/>
            <a:ext cx="4080391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E3BC9A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SPECIÁLNÍ TĚLESNÁ PŘÍPRAVA AČR</a:t>
            </a:r>
            <a:endParaRPr lang="en-US" sz="1850" dirty="0"/>
          </a:p>
        </p:txBody>
      </p:sp>
      <p:sp>
        <p:nvSpPr>
          <p:cNvPr id="4" name="Text 1"/>
          <p:cNvSpPr/>
          <p:nvPr/>
        </p:nvSpPr>
        <p:spPr>
          <a:xfrm>
            <a:off x="6280190" y="1611154"/>
            <a:ext cx="7556421" cy="47134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250"/>
              </a:lnSpc>
              <a:buNone/>
            </a:pPr>
            <a:r>
              <a:rPr lang="en-US" sz="74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JIŠTĚNÍ DRUHOLEZCE</a:t>
            </a:r>
            <a:endParaRPr lang="en-US" sz="7400" dirty="0"/>
          </a:p>
        </p:txBody>
      </p:sp>
      <p:sp>
        <p:nvSpPr>
          <p:cNvPr id="5" name="Text 2"/>
          <p:cNvSpPr/>
          <p:nvPr/>
        </p:nvSpPr>
        <p:spPr>
          <a:xfrm>
            <a:off x="6280190" y="3995313"/>
            <a:ext cx="7556421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cs-CZ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Část 3: </a:t>
            </a:r>
            <a:r>
              <a:rPr lang="en-US" sz="145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Komunikace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práce na štandu a sestup – Výcvikový materiál pro vojáky Armády České republiky.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641747"/>
            <a:ext cx="1409660" cy="255984"/>
          </a:xfrm>
          <a:prstGeom prst="roundRect">
            <a:avLst>
              <a:gd name="adj" fmla="val 69781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3087" y="710208"/>
            <a:ext cx="119063" cy="11906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61680" y="686395"/>
            <a:ext cx="526375" cy="166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cs-CZ" sz="1200" dirty="0">
                <a:solidFill>
                  <a:srgbClr val="3F3D3B"/>
                </a:solidFill>
                <a:latin typeface="Instrument Sans" pitchFamily="34" charset="0"/>
              </a:rPr>
              <a:t>KOMUNIKACE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793790" y="942380"/>
            <a:ext cx="6900505" cy="465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50"/>
              </a:lnSpc>
              <a:buNone/>
            </a:pPr>
            <a:r>
              <a:rPr lang="en-US" sz="29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KOMUNIKACE V LANOVÉM DRUŽSTVU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793790" y="1574959"/>
            <a:ext cx="13042821" cy="4167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Bezpečnost celého lanového družstva závisí na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přesných povelech a jasném hlášení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Povely musí být hlasité, srozumitelné a jednoznačné – zvláště v horském terénu s omezenou viditelností a v hlučném prostředí.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793790" y="2228731"/>
            <a:ext cx="3964305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6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ZÁKLADNÍ POVELY MEZI LEZCEM A JISTÍCÍM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793790" y="2586752"/>
            <a:ext cx="6339840" cy="4875609"/>
          </a:xfrm>
          <a:prstGeom prst="roundRect">
            <a:avLst>
              <a:gd name="adj" fmla="val 4580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7"/>
          <p:cNvSpPr/>
          <p:nvPr/>
        </p:nvSpPr>
        <p:spPr>
          <a:xfrm>
            <a:off x="942618" y="2735580"/>
            <a:ext cx="1860590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600" dirty="0"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„LEZU!"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942618" y="3079671"/>
            <a:ext cx="6042184" cy="4167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dirty="0"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Lezec oznamuje zahájení výstupu. Jistící odpovídá </a:t>
            </a:r>
            <a:r>
              <a:rPr lang="en-US" sz="1400" b="1" dirty="0"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„Jistím!"</a:t>
            </a:r>
            <a:r>
              <a:rPr lang="en-US" sz="1400" dirty="0"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a potvrzuje připravenost k jištění.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793790" y="3645218"/>
            <a:ext cx="6339840" cy="15240"/>
          </a:xfrm>
          <a:prstGeom prst="roundRect">
            <a:avLst>
              <a:gd name="adj" fmla="val 1465116"/>
            </a:avLst>
          </a:prstGeom>
          <a:solidFill>
            <a:srgbClr val="B97B4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Text 11"/>
          <p:cNvSpPr/>
          <p:nvPr/>
        </p:nvSpPr>
        <p:spPr>
          <a:xfrm>
            <a:off x="942618" y="3794046"/>
            <a:ext cx="1860590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600" dirty="0"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„POVOL!"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942618" y="4138136"/>
            <a:ext cx="6042184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dirty="0"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Lezec žádá o uvolnění lana – potřebuje více volného lana pro pohyb.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793790" y="4495324"/>
            <a:ext cx="6339840" cy="15240"/>
          </a:xfrm>
          <a:prstGeom prst="roundRect">
            <a:avLst>
              <a:gd name="adj" fmla="val 1465116"/>
            </a:avLst>
          </a:prstGeom>
          <a:solidFill>
            <a:srgbClr val="B97B4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Text 15"/>
          <p:cNvSpPr/>
          <p:nvPr/>
        </p:nvSpPr>
        <p:spPr>
          <a:xfrm>
            <a:off x="942618" y="4644152"/>
            <a:ext cx="1860590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600" dirty="0"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„DOBER!"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942618" y="4988243"/>
            <a:ext cx="6042184" cy="4167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dirty="0"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Lezec žádá o dotažení lana – odstraňuje přebytečné lano ke snížení délky případného pádu.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793790" y="5553789"/>
            <a:ext cx="6339840" cy="15240"/>
          </a:xfrm>
          <a:prstGeom prst="roundRect">
            <a:avLst>
              <a:gd name="adj" fmla="val 1465116"/>
            </a:avLst>
          </a:prstGeom>
          <a:solidFill>
            <a:srgbClr val="B97B4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2" name="Text 19"/>
          <p:cNvSpPr/>
          <p:nvPr/>
        </p:nvSpPr>
        <p:spPr>
          <a:xfrm>
            <a:off x="942618" y="5702618"/>
            <a:ext cx="1943814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600" dirty="0"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„ZRUŠ!" / „ZRUŠENO!"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942618" y="6046708"/>
            <a:ext cx="6042184" cy="4167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dirty="0"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Lezec oznamuje dokončení výstupu. Jistící odpovídá </a:t>
            </a:r>
            <a:r>
              <a:rPr lang="en-US" sz="1400" b="1" dirty="0"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„Zrušeno!"</a:t>
            </a:r>
            <a:r>
              <a:rPr lang="en-US" sz="1400" dirty="0"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jako potvrzení provedení.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793790" y="6612255"/>
            <a:ext cx="6339840" cy="15240"/>
          </a:xfrm>
          <a:prstGeom prst="roundRect">
            <a:avLst>
              <a:gd name="adj" fmla="val 1465116"/>
            </a:avLst>
          </a:prstGeom>
          <a:solidFill>
            <a:srgbClr val="B97B4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6" name="Text 23"/>
          <p:cNvSpPr/>
          <p:nvPr/>
        </p:nvSpPr>
        <p:spPr>
          <a:xfrm>
            <a:off x="942618" y="6761083"/>
            <a:ext cx="2306003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600" dirty="0"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„LANO VOLNÉ!" / „LANO!"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942618" y="7105174"/>
            <a:ext cx="6042184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dirty="0"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Signalizace volného lana nebo varování před shozením lana dolů.</a:t>
            </a:r>
            <a:endParaRPr lang="en-US" sz="1400" dirty="0"/>
          </a:p>
        </p:txBody>
      </p:sp>
      <p:sp>
        <p:nvSpPr>
          <p:cNvPr id="28" name="Shape 25"/>
          <p:cNvSpPr/>
          <p:nvPr/>
        </p:nvSpPr>
        <p:spPr>
          <a:xfrm>
            <a:off x="7397234" y="2586752"/>
            <a:ext cx="6554153" cy="2526983"/>
          </a:xfrm>
          <a:prstGeom prst="roundRect">
            <a:avLst>
              <a:gd name="adj" fmla="val 6530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9" name="Text 26"/>
          <p:cNvSpPr/>
          <p:nvPr/>
        </p:nvSpPr>
        <p:spPr>
          <a:xfrm>
            <a:off x="7546062" y="2698314"/>
            <a:ext cx="3124081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POVINNÉ HLÁŠENÍ PRŮBĚHU LANA</a:t>
            </a:r>
            <a:endParaRPr lang="en-US" sz="1600" dirty="0"/>
          </a:p>
        </p:txBody>
      </p:sp>
      <p:sp>
        <p:nvSpPr>
          <p:cNvPr id="30" name="Text 27"/>
          <p:cNvSpPr/>
          <p:nvPr/>
        </p:nvSpPr>
        <p:spPr>
          <a:xfrm>
            <a:off x="7546062" y="3042405"/>
            <a:ext cx="6256496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Jistící má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povinnost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průběžně informovat lezce o zbývající délce lana:</a:t>
            </a:r>
            <a:endParaRPr lang="en-US" sz="1400" dirty="0"/>
          </a:p>
        </p:txBody>
      </p:sp>
      <p:sp>
        <p:nvSpPr>
          <p:cNvPr id="31" name="Shape 28"/>
          <p:cNvSpPr/>
          <p:nvPr/>
        </p:nvSpPr>
        <p:spPr>
          <a:xfrm>
            <a:off x="7546062" y="3376256"/>
            <a:ext cx="3072408" cy="1274445"/>
          </a:xfrm>
          <a:prstGeom prst="roundRect">
            <a:avLst>
              <a:gd name="adj" fmla="val 17520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2" name="Text 29"/>
          <p:cNvSpPr/>
          <p:nvPr/>
        </p:nvSpPr>
        <p:spPr>
          <a:xfrm>
            <a:off x="7694890" y="3525084"/>
            <a:ext cx="1860590" cy="2401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⚡ „Půlka!"</a:t>
            </a:r>
            <a:endParaRPr lang="en-US" sz="1600" dirty="0"/>
          </a:p>
        </p:txBody>
      </p:sp>
      <p:sp>
        <p:nvSpPr>
          <p:cNvPr id="33" name="Text 30"/>
          <p:cNvSpPr/>
          <p:nvPr/>
        </p:nvSpPr>
        <p:spPr>
          <a:xfrm>
            <a:off x="7694890" y="3876795"/>
            <a:ext cx="2774752" cy="6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Jistící hlásí, jakmile prošla </a:t>
            </a:r>
            <a:r>
              <a:rPr lang="en-US" sz="14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polovina lana</a:t>
            </a: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Lezec ví, že musí dosáhnout stanoviště nebo zpomalit postup.</a:t>
            </a:r>
            <a:endParaRPr lang="en-US" sz="1400" dirty="0"/>
          </a:p>
        </p:txBody>
      </p:sp>
      <p:sp>
        <p:nvSpPr>
          <p:cNvPr id="34" name="Shape 31"/>
          <p:cNvSpPr/>
          <p:nvPr/>
        </p:nvSpPr>
        <p:spPr>
          <a:xfrm>
            <a:off x="10730032" y="3376256"/>
            <a:ext cx="3072527" cy="1439822"/>
          </a:xfrm>
          <a:prstGeom prst="roundRect">
            <a:avLst>
              <a:gd name="adj" fmla="val 17520"/>
            </a:avLst>
          </a:prstGeom>
          <a:solidFill>
            <a:srgbClr val="FFF9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5" name="Text 32"/>
          <p:cNvSpPr/>
          <p:nvPr/>
        </p:nvSpPr>
        <p:spPr>
          <a:xfrm>
            <a:off x="10878860" y="3525084"/>
            <a:ext cx="1861304" cy="2401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⚠️ „Ještě 5 metrů!"</a:t>
            </a:r>
            <a:endParaRPr lang="en-US" sz="1600" dirty="0"/>
          </a:p>
        </p:txBody>
      </p:sp>
      <p:sp>
        <p:nvSpPr>
          <p:cNvPr id="36" name="Text 33"/>
          <p:cNvSpPr/>
          <p:nvPr/>
        </p:nvSpPr>
        <p:spPr>
          <a:xfrm>
            <a:off x="10878860" y="3876795"/>
            <a:ext cx="2774871" cy="6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Jistící hlásí, že zbývá pouze </a:t>
            </a:r>
            <a:r>
              <a:rPr lang="en-US" sz="14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5 metrů lana</a:t>
            </a: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Lezec musí neprodleně hledat stanoviště nebo zastavit výstup.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360" y="0"/>
            <a:ext cx="603504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075" y="546735"/>
            <a:ext cx="1081326" cy="323731"/>
          </a:xfrm>
          <a:prstGeom prst="roundRect">
            <a:avLst>
              <a:gd name="adj" fmla="val 66152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0113" y="637223"/>
            <a:ext cx="142756" cy="14275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114187" y="600194"/>
            <a:ext cx="653177" cy="216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cs-CZ" sz="11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PŘÍCHOD</a:t>
            </a:r>
            <a:endParaRPr lang="en-US" sz="1100" dirty="0"/>
          </a:p>
        </p:txBody>
      </p:sp>
      <p:sp>
        <p:nvSpPr>
          <p:cNvPr id="6" name="Text 2"/>
          <p:cNvSpPr/>
          <p:nvPr/>
        </p:nvSpPr>
        <p:spPr>
          <a:xfrm>
            <a:off x="793075" y="934641"/>
            <a:ext cx="7557849" cy="1115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5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PŘÍCHOD DRUHOLEZCE NA JISTICÍ STANOVIŠTĚ</a:t>
            </a:r>
            <a:endParaRPr lang="en-US" sz="3500" dirty="0"/>
          </a:p>
        </p:txBody>
      </p:sp>
      <p:sp>
        <p:nvSpPr>
          <p:cNvPr id="7" name="Text 3"/>
          <p:cNvSpPr/>
          <p:nvPr/>
        </p:nvSpPr>
        <p:spPr>
          <a:xfrm>
            <a:off x="793075" y="2290405"/>
            <a:ext cx="7557849" cy="5422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Příchod druholezce na štand je kritická fáze výstupu vyžadující disciplinované dodržení pořadí úkonů. Bezpečnost družstva závisí na správném provedení každého kroku.</a:t>
            </a:r>
            <a:endParaRPr lang="en-US" sz="1400" dirty="0"/>
          </a:p>
        </p:txBody>
      </p:sp>
      <p:sp>
        <p:nvSpPr>
          <p:cNvPr id="8" name="Shape 4"/>
          <p:cNvSpPr/>
          <p:nvPr/>
        </p:nvSpPr>
        <p:spPr>
          <a:xfrm>
            <a:off x="993815" y="3013115"/>
            <a:ext cx="22860" cy="4669631"/>
          </a:xfrm>
          <a:prstGeom prst="roundRect">
            <a:avLst>
              <a:gd name="adj" fmla="val 1171008"/>
            </a:avLst>
          </a:prstGeom>
          <a:solidFill>
            <a:srgbClr val="000000">
              <a:alpha val="8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Shape 5"/>
          <p:cNvSpPr/>
          <p:nvPr/>
        </p:nvSpPr>
        <p:spPr>
          <a:xfrm>
            <a:off x="1171694" y="3202424"/>
            <a:ext cx="535305" cy="22860"/>
          </a:xfrm>
          <a:prstGeom prst="roundRect">
            <a:avLst>
              <a:gd name="adj" fmla="val 1171008"/>
            </a:avLst>
          </a:prstGeom>
          <a:solidFill>
            <a:srgbClr val="C9A280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Shape 6"/>
          <p:cNvSpPr/>
          <p:nvPr/>
        </p:nvSpPr>
        <p:spPr>
          <a:xfrm>
            <a:off x="793075" y="3013115"/>
            <a:ext cx="401479" cy="401479"/>
          </a:xfrm>
          <a:prstGeom prst="roundRect">
            <a:avLst>
              <a:gd name="adj" fmla="val 66677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7"/>
          <p:cNvSpPr/>
          <p:nvPr/>
        </p:nvSpPr>
        <p:spPr>
          <a:xfrm>
            <a:off x="846534" y="3113484"/>
            <a:ext cx="267653" cy="334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1</a:t>
            </a:r>
            <a:endParaRPr lang="en-US" sz="2100" dirty="0"/>
          </a:p>
        </p:txBody>
      </p:sp>
      <p:sp>
        <p:nvSpPr>
          <p:cNvPr id="12" name="Text 8"/>
          <p:cNvSpPr/>
          <p:nvPr/>
        </p:nvSpPr>
        <p:spPr>
          <a:xfrm>
            <a:off x="1886069" y="3074432"/>
            <a:ext cx="5324237" cy="2788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RUŠENÍ POSTUPOVÝCH JIŠTĚNÍ BĚHEM VÝSTUPU</a:t>
            </a:r>
            <a:endParaRPr lang="en-US" sz="1750" dirty="0"/>
          </a:p>
        </p:txBody>
      </p:sp>
      <p:sp>
        <p:nvSpPr>
          <p:cNvPr id="13" name="Text 9"/>
          <p:cNvSpPr/>
          <p:nvPr/>
        </p:nvSpPr>
        <p:spPr>
          <a:xfrm>
            <a:off x="1886069" y="3449479"/>
            <a:ext cx="6464856" cy="813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Druholezec při svém postupu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ruší (vybírá) postupová jištění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která před ním založil prvolezec. Odebírá expresní sety a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sbírá veškerý horolezecký materiál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stanoviště je po průchodu druholezce připraveno k opuštění.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1171694" y="4772978"/>
            <a:ext cx="535305" cy="22860"/>
          </a:xfrm>
          <a:prstGeom prst="roundRect">
            <a:avLst>
              <a:gd name="adj" fmla="val 1171008"/>
            </a:avLst>
          </a:prstGeom>
          <a:solidFill>
            <a:srgbClr val="E5DFD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Shape 11"/>
          <p:cNvSpPr/>
          <p:nvPr/>
        </p:nvSpPr>
        <p:spPr>
          <a:xfrm>
            <a:off x="793075" y="4583668"/>
            <a:ext cx="401479" cy="401479"/>
          </a:xfrm>
          <a:prstGeom prst="roundRect">
            <a:avLst>
              <a:gd name="adj" fmla="val 66677"/>
            </a:avLst>
          </a:prstGeom>
          <a:solidFill>
            <a:schemeClr val="accent2">
              <a:lumMod val="40000"/>
              <a:lumOff val="60000"/>
            </a:scheme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2"/>
          <p:cNvSpPr/>
          <p:nvPr/>
        </p:nvSpPr>
        <p:spPr>
          <a:xfrm>
            <a:off x="859988" y="4667310"/>
            <a:ext cx="267653" cy="334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2</a:t>
            </a:r>
            <a:endParaRPr lang="en-US" sz="2100" dirty="0"/>
          </a:p>
        </p:txBody>
      </p:sp>
      <p:sp>
        <p:nvSpPr>
          <p:cNvPr id="17" name="Text 13"/>
          <p:cNvSpPr/>
          <p:nvPr/>
        </p:nvSpPr>
        <p:spPr>
          <a:xfrm>
            <a:off x="1886069" y="4644985"/>
            <a:ext cx="6464856" cy="557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OKAMŽITÉ SEBEZAJIŠTĚNÍ PO DOLEZENÍ – ABSOLUTNÍ PRIORITA</a:t>
            </a:r>
            <a:endParaRPr lang="en-US" sz="1750" dirty="0"/>
          </a:p>
        </p:txBody>
      </p:sp>
      <p:sp>
        <p:nvSpPr>
          <p:cNvPr id="18" name="Text 14"/>
          <p:cNvSpPr/>
          <p:nvPr/>
        </p:nvSpPr>
        <p:spPr>
          <a:xfrm>
            <a:off x="1886069" y="5298877"/>
            <a:ext cx="6464856" cy="813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Jakmile druholezec dosáhne jisticího stanoviště (štandu), jeho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absolutní prioritou je okamžitě provést sebezajištění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zapnout se do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centrálního bodu štandu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Tento úkon nesmí být odložen ani zkrácen z žádného důvodu.</a:t>
            </a:r>
            <a:endParaRPr lang="en-US" sz="1400" dirty="0"/>
          </a:p>
        </p:txBody>
      </p:sp>
      <p:sp>
        <p:nvSpPr>
          <p:cNvPr id="19" name="Shape 15"/>
          <p:cNvSpPr/>
          <p:nvPr/>
        </p:nvSpPr>
        <p:spPr>
          <a:xfrm>
            <a:off x="1171694" y="6622375"/>
            <a:ext cx="535305" cy="22860"/>
          </a:xfrm>
          <a:prstGeom prst="roundRect">
            <a:avLst>
              <a:gd name="adj" fmla="val 1171008"/>
            </a:avLst>
          </a:prstGeom>
          <a:solidFill>
            <a:srgbClr val="B97B4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0" name="Shape 16"/>
          <p:cNvSpPr/>
          <p:nvPr/>
        </p:nvSpPr>
        <p:spPr>
          <a:xfrm>
            <a:off x="793075" y="6433066"/>
            <a:ext cx="401479" cy="401479"/>
          </a:xfrm>
          <a:prstGeom prst="roundRect">
            <a:avLst>
              <a:gd name="adj" fmla="val 66677"/>
            </a:avLst>
          </a:prstGeom>
          <a:solidFill>
            <a:srgbClr val="A0622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1" name="Text 17"/>
          <p:cNvSpPr/>
          <p:nvPr/>
        </p:nvSpPr>
        <p:spPr>
          <a:xfrm>
            <a:off x="859988" y="6516310"/>
            <a:ext cx="267653" cy="334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3</a:t>
            </a:r>
            <a:endParaRPr lang="en-US" sz="2100" dirty="0"/>
          </a:p>
        </p:txBody>
      </p:sp>
      <p:sp>
        <p:nvSpPr>
          <p:cNvPr id="22" name="Text 18"/>
          <p:cNvSpPr/>
          <p:nvPr/>
        </p:nvSpPr>
        <p:spPr>
          <a:xfrm>
            <a:off x="1886069" y="6494383"/>
            <a:ext cx="2362319" cy="2788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PŘÍPRAVA NA SESTUP</a:t>
            </a:r>
            <a:endParaRPr lang="en-US" sz="1750" dirty="0"/>
          </a:p>
        </p:txBody>
      </p:sp>
      <p:sp>
        <p:nvSpPr>
          <p:cNvPr id="23" name="Text 19"/>
          <p:cNvSpPr/>
          <p:nvPr/>
        </p:nvSpPr>
        <p:spPr>
          <a:xfrm>
            <a:off x="1886069" y="6869430"/>
            <a:ext cx="6464856" cy="813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 bezpečném zajištění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obou lezců na štandu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se lanové družstvo může začít připravovat na sestup. Oba členové jsou zajištěni, materiál je sebrán a situace je pod kontrolou.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756642"/>
            <a:ext cx="1087041" cy="324326"/>
          </a:xfrm>
          <a:prstGeom prst="roundRect">
            <a:avLst>
              <a:gd name="adj" fmla="val 66092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0946" y="847368"/>
            <a:ext cx="142875" cy="14287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15258" y="810220"/>
            <a:ext cx="658416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cs-CZ" sz="11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PŘÍPRAVA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793790" y="1145262"/>
            <a:ext cx="8369379" cy="558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5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PŘÍPRAVA SLAŇOVACÍHO STANOVIŠTĚ</a:t>
            </a:r>
            <a:endParaRPr lang="en-US" sz="3500" dirty="0"/>
          </a:p>
        </p:txBody>
      </p:sp>
      <p:sp>
        <p:nvSpPr>
          <p:cNvPr id="6" name="Text 3"/>
          <p:cNvSpPr/>
          <p:nvPr/>
        </p:nvSpPr>
        <p:spPr>
          <a:xfrm>
            <a:off x="793790" y="1944529"/>
            <a:ext cx="13042821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Před zahájením sestupu je nutné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důsledně zkontrolovat a připravit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slaňovací stanoviště. Podcenění přípravy může mít fatální následky.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793790" y="2557582"/>
            <a:ext cx="4465796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KONTROLA A ZABEZPEČENÍ STANOVIŠTĚ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793790" y="3017401"/>
            <a:ext cx="6303526" cy="2456974"/>
          </a:xfrm>
          <a:prstGeom prst="roundRect">
            <a:avLst>
              <a:gd name="adj" fmla="val 10905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6"/>
          <p:cNvSpPr/>
          <p:nvPr/>
        </p:nvSpPr>
        <p:spPr>
          <a:xfrm>
            <a:off x="995243" y="3218855"/>
            <a:ext cx="4125873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🔍</a:t>
            </a:r>
            <a:r>
              <a:rPr lang="en-US" sz="17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Kontrola bodu před zatížením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995243" y="3658553"/>
            <a:ext cx="5900618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Trvale osazené slaňovací stanoviště musí být před zatížením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pečlivě prohlédnuto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: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995243" y="4346138"/>
            <a:ext cx="5900618" cy="926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Kovové části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nesmí být rezavé</a:t>
            </a:r>
            <a:endParaRPr lang="en-US" sz="1400" dirty="0"/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Oko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nesmí mít ostré hrany</a:t>
            </a:r>
            <a:endParaRPr lang="en-US" sz="1400" dirty="0"/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Smyčky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nesmí být prodřené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793790" y="5635109"/>
            <a:ext cx="6303526" cy="1656993"/>
          </a:xfrm>
          <a:prstGeom prst="roundRect">
            <a:avLst>
              <a:gd name="adj" fmla="val 16170"/>
            </a:avLst>
          </a:prstGeom>
          <a:solidFill>
            <a:srgbClr val="FFF9F5"/>
          </a:solidFill>
          <a:ln w="22860">
            <a:solidFill>
              <a:srgbClr val="FFF9F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10"/>
          <p:cNvSpPr/>
          <p:nvPr/>
        </p:nvSpPr>
        <p:spPr>
          <a:xfrm>
            <a:off x="995243" y="5836563"/>
            <a:ext cx="3362563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🪢</a:t>
            </a:r>
            <a:r>
              <a:rPr lang="en-US" sz="17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Zabezpečení konců lana</a:t>
            </a:r>
            <a:endParaRPr lang="en-US" sz="1750" dirty="0"/>
          </a:p>
        </p:txBody>
      </p:sp>
      <p:sp>
        <p:nvSpPr>
          <p:cNvPr id="14" name="Text 11"/>
          <p:cNvSpPr/>
          <p:nvPr/>
        </p:nvSpPr>
        <p:spPr>
          <a:xfrm>
            <a:off x="995243" y="6276261"/>
            <a:ext cx="5900618" cy="814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Konce lana se musí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bezpodmínečně zabezpečit jednoduchými uzly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proti proslanění. Toto opatření zabraňuje neřízené ztrátě lana a pádu lezce přes konec lana.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7412117" y="2396847"/>
            <a:ext cx="6560701" cy="5076111"/>
          </a:xfrm>
          <a:prstGeom prst="roundRect">
            <a:avLst>
              <a:gd name="adj" fmla="val 8446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3"/>
          <p:cNvSpPr/>
          <p:nvPr/>
        </p:nvSpPr>
        <p:spPr>
          <a:xfrm>
            <a:off x="7590711" y="2557582"/>
            <a:ext cx="4041577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KOMUNIKACE PŘED SHOZENÍM LANA</a:t>
            </a:r>
            <a:endParaRPr lang="en-US" sz="1750" dirty="0"/>
          </a:p>
        </p:txBody>
      </p:sp>
      <p:sp>
        <p:nvSpPr>
          <p:cNvPr id="17" name="Text 14"/>
          <p:cNvSpPr/>
          <p:nvPr/>
        </p:nvSpPr>
        <p:spPr>
          <a:xfrm>
            <a:off x="7590711" y="2997279"/>
            <a:ext cx="6203513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Před shozením připraveného lana je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povinné dodržet bezpečnostní postup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pro varování osob pod skálou: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7590711" y="3721060"/>
            <a:ext cx="3021330" cy="1611273"/>
          </a:xfrm>
          <a:prstGeom prst="roundRect">
            <a:avLst>
              <a:gd name="adj" fmla="val 16629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Text 16"/>
          <p:cNvSpPr/>
          <p:nvPr/>
        </p:nvSpPr>
        <p:spPr>
          <a:xfrm>
            <a:off x="7769304" y="3899654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1️⃣ Zvolat „Lano!"</a:t>
            </a:r>
            <a:endParaRPr lang="en-US" sz="1750" dirty="0"/>
          </a:p>
        </p:txBody>
      </p:sp>
      <p:sp>
        <p:nvSpPr>
          <p:cNvPr id="20" name="Text 17"/>
          <p:cNvSpPr/>
          <p:nvPr/>
        </p:nvSpPr>
        <p:spPr>
          <a:xfrm>
            <a:off x="7769304" y="4339352"/>
            <a:ext cx="2664143" cy="814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Voják musí hlasitě zvolat </a:t>
            </a:r>
            <a:r>
              <a:rPr lang="en-US" sz="14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„Lano!"</a:t>
            </a: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tím varuje všechny osoby v prostoru pod stanovištěm.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10772775" y="3721060"/>
            <a:ext cx="3021449" cy="1611273"/>
          </a:xfrm>
          <a:prstGeom prst="roundRect">
            <a:avLst>
              <a:gd name="adj" fmla="val 16629"/>
            </a:avLst>
          </a:prstGeom>
          <a:solidFill>
            <a:srgbClr val="FFF9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2" name="Text 19"/>
          <p:cNvSpPr/>
          <p:nvPr/>
        </p:nvSpPr>
        <p:spPr>
          <a:xfrm>
            <a:off x="10951369" y="3899654"/>
            <a:ext cx="2270284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2️⃣ Vyčkat 5 vteřin</a:t>
            </a:r>
            <a:endParaRPr lang="en-US" sz="1750" dirty="0"/>
          </a:p>
        </p:txBody>
      </p:sp>
      <p:sp>
        <p:nvSpPr>
          <p:cNvPr id="23" name="Text 20"/>
          <p:cNvSpPr/>
          <p:nvPr/>
        </p:nvSpPr>
        <p:spPr>
          <a:xfrm>
            <a:off x="10951369" y="4339352"/>
            <a:ext cx="2664262" cy="814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 zavolání je nutné </a:t>
            </a:r>
            <a:r>
              <a:rPr lang="en-US" sz="14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počkat celých 5 vteřin</a:t>
            </a: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aby se osoby pod skálou stihly ukrýt.</a:t>
            </a:r>
            <a:endParaRPr lang="en-US" sz="1400" dirty="0"/>
          </a:p>
        </p:txBody>
      </p:sp>
      <p:sp>
        <p:nvSpPr>
          <p:cNvPr id="24" name="Shape 21"/>
          <p:cNvSpPr/>
          <p:nvPr/>
        </p:nvSpPr>
        <p:spPr>
          <a:xfrm>
            <a:off x="7590711" y="5493068"/>
            <a:ext cx="6203513" cy="1068348"/>
          </a:xfrm>
          <a:prstGeom prst="roundRect">
            <a:avLst>
              <a:gd name="adj" fmla="val 25080"/>
            </a:avLst>
          </a:prstGeom>
          <a:solidFill>
            <a:srgbClr val="A0622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5" name="Text 22"/>
          <p:cNvSpPr/>
          <p:nvPr/>
        </p:nvSpPr>
        <p:spPr>
          <a:xfrm>
            <a:off x="7769304" y="5671661"/>
            <a:ext cx="3420428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3️⃣</a:t>
            </a:r>
            <a:r>
              <a:rPr lang="en-US" sz="1750" dirty="0">
                <a:solidFill>
                  <a:srgbClr val="FFFFFF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Teprve poté shodit lano</a:t>
            </a:r>
            <a:endParaRPr lang="en-US" sz="1750" dirty="0"/>
          </a:p>
        </p:txBody>
      </p:sp>
      <p:sp>
        <p:nvSpPr>
          <p:cNvPr id="26" name="Text 23"/>
          <p:cNvSpPr/>
          <p:nvPr/>
        </p:nvSpPr>
        <p:spPr>
          <a:xfrm>
            <a:off x="7769304" y="6111359"/>
            <a:ext cx="5846326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Až po uplynutí čekací doby je lano </a:t>
            </a:r>
            <a:r>
              <a:rPr lang="en-US" sz="1400" b="1" dirty="0">
                <a:solidFill>
                  <a:srgbClr val="FFFFFF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bezpečně shozeno dolů</a:t>
            </a:r>
            <a:r>
              <a:rPr lang="en-US" sz="1400" dirty="0">
                <a:solidFill>
                  <a:srgbClr val="FFFFFF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728186"/>
            <a:ext cx="1211699" cy="373142"/>
          </a:xfrm>
          <a:prstGeom prst="roundRect">
            <a:avLst>
              <a:gd name="adj" fmla="val 63828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2852" y="835343"/>
            <a:ext cx="158710" cy="15871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50858" y="787718"/>
            <a:ext cx="735568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cs-CZ" sz="12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SLANĚNÍ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793790" y="1180624"/>
            <a:ext cx="946284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SLANĚNÍ OBOU LEZCŮ A STAŽENÍ LANA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793790" y="2098358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Slanění je závěrečnou a bezpečnostně kritickou fází výstupu. Každý úkon musí být proveden </a:t>
            </a:r>
            <a:r>
              <a:rPr lang="en-US" sz="15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systematicky a bez zkratků</a:t>
            </a: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</a:t>
            </a:r>
            <a:endParaRPr lang="en-US" sz="15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18548" y="2764275"/>
            <a:ext cx="297656" cy="29765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288976" y="2758202"/>
            <a:ext cx="3537347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SESTUP – POMALU A PLYNULE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2288976" y="3497581"/>
            <a:ext cx="3537347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Lezci postupně slaní dolů. Slaňovat se musí </a:t>
            </a:r>
            <a:r>
              <a:rPr lang="en-US" sz="15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pomalu a plynule</a:t>
            </a: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aby nedocházelo k nadměrnému zahřívání slaňovacích pomůcek. Rychlé slaňování generuje teplo, které poškozuje materiál a snižuje jeho spolehlivost.</a:t>
            </a:r>
            <a:endParaRPr lang="en-US" sz="15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48744" y="2764275"/>
            <a:ext cx="297656" cy="29765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719173" y="2758202"/>
            <a:ext cx="339602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PŘÍPRAVA KE STAŽENÍ LANA</a:t>
            </a:r>
            <a:endParaRPr lang="en-US" sz="1950" dirty="0"/>
          </a:p>
        </p:txBody>
      </p:sp>
      <p:sp>
        <p:nvSpPr>
          <p:cNvPr id="12" name="Text 7"/>
          <p:cNvSpPr/>
          <p:nvPr/>
        </p:nvSpPr>
        <p:spPr>
          <a:xfrm>
            <a:off x="6719173" y="3187423"/>
            <a:ext cx="3537466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Před samotným stažením lana se musí </a:t>
            </a:r>
            <a:r>
              <a:rPr lang="en-US" sz="15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rozvázat uzly na koncích lan</a:t>
            </a: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Poté se opět zvolá </a:t>
            </a:r>
            <a:r>
              <a:rPr lang="en-US" sz="15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„Lano!"</a:t>
            </a: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počká se </a:t>
            </a:r>
            <a:r>
              <a:rPr lang="en-US" sz="15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5 vteřin</a:t>
            </a: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a lano se stáhne dolů.</a:t>
            </a:r>
            <a:endParaRPr lang="en-US" sz="1550" dirty="0"/>
          </a:p>
        </p:txBody>
      </p:sp>
      <p:sp>
        <p:nvSpPr>
          <p:cNvPr id="16" name="Shape 10"/>
          <p:cNvSpPr/>
          <p:nvPr/>
        </p:nvSpPr>
        <p:spPr>
          <a:xfrm>
            <a:off x="793790" y="5824538"/>
            <a:ext cx="13042821" cy="1676876"/>
          </a:xfrm>
          <a:prstGeom prst="roundRect">
            <a:avLst>
              <a:gd name="adj" fmla="val 17754"/>
            </a:avLst>
          </a:prstGeom>
          <a:solidFill>
            <a:srgbClr val="EED7C3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148" y="6099215"/>
            <a:ext cx="310039" cy="248007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500545" y="6072426"/>
            <a:ext cx="5887522" cy="317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📋 Shrnutí bezpečnostních priorit – Část 3</a:t>
            </a:r>
            <a:endParaRPr lang="en-US" sz="1950" dirty="0"/>
          </a:p>
        </p:txBody>
      </p:sp>
      <p:sp>
        <p:nvSpPr>
          <p:cNvPr id="19" name="Text 12"/>
          <p:cNvSpPr/>
          <p:nvPr/>
        </p:nvSpPr>
        <p:spPr>
          <a:xfrm>
            <a:off x="1500545" y="6588562"/>
            <a:ext cx="12137708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Jasná komunikace povely → okamžité sebezajištění na štandu → kontrola stanoviště před slaněním → varování „Lano!" + 5 vteřin → pomalé a plynulé slanění → rozvázání uzlů a stažení lana.</a:t>
            </a:r>
            <a:endParaRPr lang="en-US" sz="15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675</Words>
  <Application>Microsoft Office PowerPoint</Application>
  <PresentationFormat>Custom</PresentationFormat>
  <Paragraphs>68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Instrument Sans</vt:lpstr>
      <vt:lpstr>Instrument Sans Semi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Jáchym Šimsa</cp:lastModifiedBy>
  <cp:revision>1</cp:revision>
  <dcterms:created xsi:type="dcterms:W3CDTF">2026-03-30T13:10:38Z</dcterms:created>
  <dcterms:modified xsi:type="dcterms:W3CDTF">2026-03-30T13:18:26Z</dcterms:modified>
</cp:coreProperties>
</file>