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Barlow" pitchFamily="2" charset="0"/>
      <p:regular r:id="rId16"/>
      <p:bold r:id="rId17"/>
      <p:italic r:id="rId18"/>
      <p:boldItalic r:id="rId19"/>
    </p:embeddedFont>
    <p:embeddedFont>
      <p:font typeface="Barlow Light" panose="00000400000000000000" pitchFamily="2" charset="0"/>
      <p:regular r:id="rId20"/>
      <p:italic r:id="rId21"/>
    </p:embeddedFont>
    <p:embeddedFont>
      <p:font typeface="Barlow Medium" panose="00000600000000000000" pitchFamily="2" charset="0"/>
      <p:regular r:id="rId22"/>
      <p:italic r:id="rId2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68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3389233"/>
            <a:ext cx="705397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úderům a kopům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4445318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818" y="705922"/>
            <a:ext cx="5243632" cy="655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825818" y="1812369"/>
            <a:ext cx="12978765" cy="369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Cíle jsou strukturovány dle </a:t>
            </a: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Bloomovy taxonomie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od analýzy přes aplikaci až po evaluaci.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25818" y="2435185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56298" y="2465665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37146" y="2594610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1092160" y="3398996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Analyzovat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092160" y="3861911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Biomechaniku krytů a parování — pochopení vektorů sil a kinetického řetězce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7427952" y="2435185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58432" y="2465665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39281" y="2594610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750" dirty="0"/>
          </a:p>
        </p:txBody>
      </p:sp>
      <p:sp>
        <p:nvSpPr>
          <p:cNvPr id="12" name="Text 10"/>
          <p:cNvSpPr/>
          <p:nvPr/>
        </p:nvSpPr>
        <p:spPr>
          <a:xfrm>
            <a:off x="7694295" y="3398996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Klasifikovat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7694295" y="3861911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Typy obran dle pásma útoku — horní a střední pásmo, přímé a obloukové údery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825818" y="5092184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56298" y="5122664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37146" y="5251609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750" dirty="0"/>
          </a:p>
        </p:txBody>
      </p:sp>
      <p:sp>
        <p:nvSpPr>
          <p:cNvPr id="17" name="Text 15"/>
          <p:cNvSpPr/>
          <p:nvPr/>
        </p:nvSpPr>
        <p:spPr>
          <a:xfrm>
            <a:off x="1092160" y="6055995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Demonstrovat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1092160" y="6518910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Metodiku 1. stupně pro obranu proti čelnímu kopu — varianta otevření a zavření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7427952" y="5092184"/>
            <a:ext cx="6376630" cy="2431494"/>
          </a:xfrm>
          <a:prstGeom prst="roundRect">
            <a:avLst>
              <a:gd name="adj" fmla="val 407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58432" y="5122664"/>
            <a:ext cx="6315670" cy="707827"/>
          </a:xfrm>
          <a:prstGeom prst="roundRect">
            <a:avLst>
              <a:gd name="adj" fmla="val 8834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39281" y="5251609"/>
            <a:ext cx="353854" cy="442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7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750" dirty="0"/>
          </a:p>
        </p:txBody>
      </p:sp>
      <p:sp>
        <p:nvSpPr>
          <p:cNvPr id="22" name="Text 20"/>
          <p:cNvSpPr/>
          <p:nvPr/>
        </p:nvSpPr>
        <p:spPr>
          <a:xfrm>
            <a:off x="7694295" y="6055995"/>
            <a:ext cx="2621756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Evaluovat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7694295" y="6518910"/>
            <a:ext cx="5843945" cy="738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 v postoji, krytu a přechodu do protiútoku — korekce a zpětná vazba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9983" y="712827"/>
            <a:ext cx="6698337" cy="650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 obrany v BZ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819983" y="1919407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 obrany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9983" y="2467094"/>
            <a:ext cx="6209467" cy="1461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v Boji zblízka není pasivním aktem — je to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řízená reakce na podnět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 okamžitým přechodem do protiútoku. Cílem není blokovat útok, ale narušit jeho trajektorii a převzít iniciativu.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608570" y="1919407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Tři klíčové zásady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608570" y="2494955"/>
            <a:ext cx="6209467" cy="1442323"/>
          </a:xfrm>
          <a:prstGeom prst="roundRect">
            <a:avLst>
              <a:gd name="adj" fmla="val 101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578090" y="2494955"/>
            <a:ext cx="121920" cy="1442323"/>
          </a:xfrm>
          <a:prstGeom prst="roundRect">
            <a:avLst>
              <a:gd name="adj" fmla="val 807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64686" y="2759631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Nenáročnost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64686" y="3307318"/>
            <a:ext cx="5588675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Minimální kognitivní a motorická náročnost techniky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608570" y="4159568"/>
            <a:ext cx="6209467" cy="1442323"/>
          </a:xfrm>
          <a:prstGeom prst="roundRect">
            <a:avLst>
              <a:gd name="adj" fmla="val 101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578090" y="4159568"/>
            <a:ext cx="121920" cy="1442323"/>
          </a:xfrm>
          <a:prstGeom prst="roundRect">
            <a:avLst>
              <a:gd name="adj" fmla="val 807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964686" y="4424243"/>
            <a:ext cx="2860715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Proveditelnost ve výstroji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964686" y="4971931"/>
            <a:ext cx="5588675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Funkčnost v uniformě, helmě a s balistikou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08570" y="5824180"/>
            <a:ext cx="6209467" cy="1442323"/>
          </a:xfrm>
          <a:prstGeom prst="roundRect">
            <a:avLst>
              <a:gd name="adj" fmla="val 1014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578090" y="5824180"/>
            <a:ext cx="121920" cy="1442323"/>
          </a:xfrm>
          <a:prstGeom prst="roundRect">
            <a:avLst>
              <a:gd name="adj" fmla="val 807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964686" y="6088856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Pravidlo 100 %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964686" y="6636544"/>
            <a:ext cx="5588675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Maximálně 10 technik — každá zvládnuta na 100 %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9152" y="712113"/>
            <a:ext cx="9674185" cy="665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Biomechanika: Princip parování a odklonu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52" y="2819400"/>
            <a:ext cx="8214122" cy="36056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32646" y="5417815"/>
            <a:ext cx="1439823" cy="19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Detekce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2232646" y="5678882"/>
            <a:ext cx="1439823" cy="35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Rozpoznat směr a vektor síly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275227" y="5362437"/>
            <a:ext cx="1439823" cy="19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Posun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275227" y="5623504"/>
            <a:ext cx="1439823" cy="35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Uhnout hlavou a trupem z linie útoku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265803" y="3197510"/>
            <a:ext cx="1439823" cy="19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Odklon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265803" y="3458577"/>
            <a:ext cx="1439823" cy="350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Změnit trajektorii zasahu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645729" y="1960007"/>
            <a:ext cx="2664143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Práce s vektory sil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9645729" y="2525792"/>
            <a:ext cx="4153019" cy="1512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Základní axiom: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Nestavět sílu proti síle. Obrana v BZ využívá změnu dráhy útoku — minimální silou dosáhneme maximálního efektu odklonění.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9645729" y="4247912"/>
            <a:ext cx="4153019" cy="3188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Parování: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Změna trajektorie příchozího úderu předloktím nebo dlaní</a:t>
            </a:r>
            <a:endParaRPr lang="en-US" sz="1850" dirty="0"/>
          </a:p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Vyosení: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Simultánní pohyb hlavy a trupu mimo osu útoku</a:t>
            </a:r>
            <a:endParaRPr lang="en-US" sz="1850" dirty="0"/>
          </a:p>
          <a:p>
            <a:pPr marL="342900" indent="-342900" algn="l">
              <a:lnSpc>
                <a:spcPts val="2950"/>
              </a:lnSpc>
              <a:buSzPct val="100000"/>
              <a:buChar char="•"/>
            </a:pPr>
            <a:r>
              <a:rPr lang="en-US" sz="18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Kinetický řetězec:</a:t>
            </a: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Stabilní postoj jako základ pro efektivní obranu i protiútok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30630"/>
            <a:ext cx="6825734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přímým úderům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2286714"/>
            <a:ext cx="12902327" cy="2990374"/>
          </a:xfrm>
          <a:prstGeom prst="roundRect">
            <a:avLst>
              <a:gd name="adj" fmla="val 3468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79277" y="2301954"/>
            <a:ext cx="4290536" cy="2959894"/>
          </a:xfrm>
          <a:prstGeom prst="roundRect">
            <a:avLst>
              <a:gd name="adj" fmla="val 350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26093" y="254877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Horní pásmo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26093" y="3039785"/>
            <a:ext cx="3796903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Parování dlaní nebo předloktím — kryt směřuje úder mimo osu hlavy. Paže zůstává v kontaktu s útočící končetinou pro kontrolu vzdálenosti.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169813" y="2301954"/>
            <a:ext cx="4290655" cy="2959894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5169813" y="2301954"/>
            <a:ext cx="30480" cy="2959894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416629" y="2548771"/>
            <a:ext cx="331958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Střední pásmo — odklon vně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5416629" y="3039785"/>
            <a:ext cx="3797022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Krok stranou mimo osu útoku kombinovaný s parováním. Bránící se ocitá v pozici mimo přímou linii útočníka — výhodná pozice pro protiúder.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9460468" y="2301954"/>
            <a:ext cx="4290655" cy="2959894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9460468" y="2301954"/>
            <a:ext cx="30480" cy="2959894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707285" y="2548771"/>
            <a:ext cx="37445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Střední pásmo — odklon dovnitř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9707285" y="3039785"/>
            <a:ext cx="3797022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Vstup pod úder s odklonem ke středové ose útočníka. Vyšší riziko, ale umožňuje přímý vstup do clinche a řízení vzdálenosti.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64037" y="5554742"/>
            <a:ext cx="12902327" cy="1444109"/>
          </a:xfrm>
          <a:prstGeom prst="roundRect">
            <a:avLst>
              <a:gd name="adj" fmla="val 718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5936813"/>
            <a:ext cx="308610" cy="246817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666280" y="5863233"/>
            <a:ext cx="1185326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Stabilita kinetického řetězce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je kritickým faktorem — bez stabilní báze v postoji nelze generovat efektivní protiútok ani absorbovat kontakt.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191464"/>
            <a:ext cx="791194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obloukovým úderům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297596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Strategie obrany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864037" y="3689152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Obloukový úder (hák, uppercut) přináší vysokou energii švihu. Dvě primární taktiky 1. stupně: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6548" y="4369534"/>
            <a:ext cx="370284" cy="3702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66280" y="436185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Kryt loktem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666280" y="4852868"/>
            <a:ext cx="549461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Pevná fixace paže u hlavy — předloktí a loket tvoří strukturální štít. Funkční i v helmě a pod zatížením výstroje.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2017" y="4369534"/>
            <a:ext cx="370284" cy="3702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71748" y="436185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Zkrácení vzdálenosti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8271748" y="4852868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Vstup do clinche eliminuje energii švihu — úder nemůže rozvinout plnou sílu na krátké vzdálenosti.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30129"/>
            <a:ext cx="11230213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čelnímu kopu — Metodika 1. stupně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2209681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Dvě kanonické varianty s odlišnou geometrií pohybu a taktickým výsledkem.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2882384"/>
            <a:ext cx="6327696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26093" y="314444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Varianta „Otevření"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26093" y="3635454"/>
            <a:ext cx="580358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Ústup stranou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vně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útočníka — bránící se opouští osu útoku a parováním odkloní kop. Výsledná pozice: bokem k útočníkovi, výhoda pro úder do ledvin nebo úchop.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438549" y="2882384"/>
            <a:ext cx="6327815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00605" y="3144441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Varianta „Zavření"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700605" y="3635454"/>
            <a:ext cx="58037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Ústup stranou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 ose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útočníka — vstup do mrtvého úhlu, kde útočník ztrácí orientaci. Vyšší taktická komplikovanost, vhodné pro pokročilé aplikace.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64037" y="5755362"/>
            <a:ext cx="12902327" cy="1444109"/>
          </a:xfrm>
          <a:prstGeom prst="roundRect">
            <a:avLst>
              <a:gd name="adj" fmla="val 718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6137434"/>
            <a:ext cx="308610" cy="246817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666280" y="6063853"/>
            <a:ext cx="1185326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princip:</a:t>
            </a:r>
            <a:r>
              <a:rPr lang="en-US" sz="19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Ústup stranou je podmínkou obou variant — čelní zachycení kopu je biomechanicky nevýhodné a v praxi vysoce rizikové.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383" y="1482447"/>
            <a:ext cx="10033516" cy="459200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5838" y="2628947"/>
            <a:ext cx="645108" cy="64510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981087" y="4842876"/>
            <a:ext cx="1883715" cy="6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Pozice protiútoku</a:t>
            </a:r>
            <a:endParaRPr lang="en-US" sz="200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4138" y="2630157"/>
            <a:ext cx="645109" cy="64510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607091" y="4842876"/>
            <a:ext cx="1883714" cy="6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Krok dovnitř (uzavřená)</a:t>
            </a:r>
            <a:endParaRPr lang="en-US" sz="20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3044" y="2630157"/>
            <a:ext cx="645108" cy="64510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245996" y="4842876"/>
            <a:ext cx="1883715" cy="6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Krok ven (otevřená)</a:t>
            </a:r>
            <a:endParaRPr lang="en-US" sz="2000" dirty="0"/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59048" y="2630157"/>
            <a:ext cx="645108" cy="645108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2833294" y="5004153"/>
            <a:ext cx="1883714" cy="322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Výchozí postoj</a:t>
            </a:r>
            <a:endParaRPr lang="en-US" sz="2000" dirty="0"/>
          </a:p>
        </p:txBody>
      </p:sp>
      <p:sp>
        <p:nvSpPr>
          <p:cNvPr id="11" name="Text 4"/>
          <p:cNvSpPr/>
          <p:nvPr/>
        </p:nvSpPr>
        <p:spPr>
          <a:xfrm>
            <a:off x="864037" y="6352103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Geometrie pohybu obou variant čelního kopu — ústup stranou jako universální princip pro oba směry odklonu.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563648"/>
            <a:ext cx="717792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 a bojový stres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286654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 v praxi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864037" y="3456265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Reakční čas roste logaritmicky s počtem možných voleb. Proto 1. stupeň BZ AČR pracuje s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minimálním počtem technik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čím méně rozhodnutí, tím rychlejší motorická odpověď pod stresem.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286654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Flinch Response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7623929" y="3456265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Instinktivní kryt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(flinch) je neurologicky nevyhnutelná reakce na náhlý podnět. Metodika 1. stupně tuto reakci nevybočuje, ale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kultivuje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navazuje na ni vědomá technika.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5258633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Zvýšená hladina kortizolu a adrenalinu snižuje jemnou motoriku. Techniky musí být nacvičeny na úrovni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automatizovaného pohybového vzorce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09769"/>
            <a:ext cx="692003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Didaktika: Progresivní nácvik</a:t>
            </a:r>
            <a:endParaRPr lang="en-US" sz="4300" dirty="0"/>
          </a:p>
        </p:txBody>
      </p:sp>
      <p:sp>
        <p:nvSpPr>
          <p:cNvPr id="3" name="Shape 1"/>
          <p:cNvSpPr/>
          <p:nvPr/>
        </p:nvSpPr>
        <p:spPr>
          <a:xfrm>
            <a:off x="864037" y="2559606"/>
            <a:ext cx="6327696" cy="246817"/>
          </a:xfrm>
          <a:prstGeom prst="roundRect">
            <a:avLst>
              <a:gd name="adj" fmla="val 4201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110853" y="305323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Izolovaně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110853" y="3544252"/>
            <a:ext cx="583406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jednotlivé techniky bez partnera — zaměření na pohybový vzorec, postoj a geometrii pohybu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38549" y="2189321"/>
            <a:ext cx="6327815" cy="246817"/>
          </a:xfrm>
          <a:prstGeom prst="roundRect">
            <a:avLst>
              <a:gd name="adj" fmla="val 4201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685365" y="268295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Staticky s partnerem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685365" y="3173968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Partner drží pozici — cvičenec aplikuje techniku na fixní cíl, rozvíjí správnou vzdálenost a načasování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64037" y="5198269"/>
            <a:ext cx="6327696" cy="246817"/>
          </a:xfrm>
          <a:prstGeom prst="roundRect">
            <a:avLst>
              <a:gd name="adj" fmla="val 4201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110853" y="569190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Dynamicky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1110853" y="6182916"/>
            <a:ext cx="583406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Partner útočí řízeným tempem — integrace obranné a útočné fáze v pohybu, nácvik reálného časování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438549" y="4827984"/>
            <a:ext cx="6327815" cy="246817"/>
          </a:xfrm>
          <a:prstGeom prst="roundRect">
            <a:avLst>
              <a:gd name="adj" fmla="val 4201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685365" y="532161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Sparing / Scénář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7685365" y="5812631"/>
            <a:ext cx="583418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Podmíněný nebo volný sparing — ověření funkčnosti techniky pod tlakem a v nestandardních podmínkách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580793"/>
            <a:ext cx="980705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— Diagnostika a korekce</a:t>
            </a:r>
            <a:endParaRPr lang="en-US" sz="4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2760345"/>
            <a:ext cx="1801773" cy="11134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418242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Zavírání očí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864037" y="4673441"/>
            <a:ext cx="409503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Ztráta vizuální informace v kritické fázi útoku — cvičenec přestává sledovat trajektorii a polohu útočníka.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Drillování kontaktního očního kontaktu.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682" y="2760345"/>
            <a:ext cx="1801773" cy="11134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67682" y="418242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Příliš široké kryty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5267682" y="4673441"/>
            <a:ext cx="409503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Nadměrný rozsah pohybu paže odkrývá tělo a prodlužuje reakční čas.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Minimální efektivní pohyb — kryt ve struktuře postoje.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8" y="2760345"/>
            <a:ext cx="1801773" cy="11134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1328" y="418242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Chybějící atemi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9671328" y="4673441"/>
            <a:ext cx="409503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bez protiúderu potvrzuje pasivitu — útočník zůstává v iniciativě.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Korekce: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Povinný protiúder jako součást každé obranné sekvence od 1. lekce.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86533" y="858203"/>
            <a:ext cx="6470571" cy="500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Shrnutí: Obrana jako most k iniciativě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1786533" y="1687949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principy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1786533" y="2086213"/>
            <a:ext cx="180261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786533" y="2369582"/>
            <a:ext cx="5308759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786533" y="2505432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Vektory, ne síla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786533" y="2887266"/>
            <a:ext cx="530875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Změna dráhy útoku — nikdy silou proti síle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786533" y="3403402"/>
            <a:ext cx="180261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786533" y="3686770"/>
            <a:ext cx="5308759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786533" y="3822621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Minimum technik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786533" y="4204454"/>
            <a:ext cx="530875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10 technik na 100 % — automatizace pod stresem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786533" y="4720590"/>
            <a:ext cx="180261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786533" y="5003959"/>
            <a:ext cx="5308759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786533" y="5139809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Progrese nácviku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786533" y="5521642"/>
            <a:ext cx="530875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Izolovaně → Staticky → Dynamicky → Sparing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786533" y="6037778"/>
            <a:ext cx="180261" cy="2252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786533" y="6321147"/>
            <a:ext cx="5308759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1786533" y="6456998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→ Protiútok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786533" y="6838831"/>
            <a:ext cx="530875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obrana je přechodem k převzetí iniciativy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412950" y="1556385"/>
            <a:ext cx="5568315" cy="5815013"/>
          </a:xfrm>
          <a:prstGeom prst="roundRect">
            <a:avLst>
              <a:gd name="adj" fmla="val 2331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593211" y="1687949"/>
            <a:ext cx="2003107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593211" y="2069782"/>
            <a:ext cx="5207794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ovlivňuje bojová helma AČR provedení krytu loktem — geometrie, tlak, stabilita?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593211" y="2806725"/>
            <a:ext cx="5207794" cy="3012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7593211" y="2984778"/>
            <a:ext cx="5207794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odklonění čelního kopu stranou biomechanicky nadřazené čelnímu zachycení?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7593211" y="3721721"/>
            <a:ext cx="5207794" cy="3012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7593211" y="3899773"/>
            <a:ext cx="5207794" cy="498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Jakým způsobem lze ve výcviku cíleně kultivovat Flinch Response místo jejího potlačení?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</Words>
  <Application>Microsoft Macintosh PowerPoint</Application>
  <PresentationFormat>Vlastní</PresentationFormat>
  <Paragraphs>124</Paragraphs>
  <Slides>13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Barlow Medium</vt:lpstr>
      <vt:lpstr>Barlow</vt:lpstr>
      <vt:lpstr>Barlow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2026-03-25T07:35:58Z</dcterms:created>
  <dcterms:modified xsi:type="dcterms:W3CDTF">2026-03-25T07:57:58Z</dcterms:modified>
</cp:coreProperties>
</file>