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Výstupy po laně s použitím technických pomůcek (lanových </a:t>
            </a:r>
            <a:r>
              <a:rPr lang="cs-CZ" dirty="0" err="1"/>
              <a:t>svěr</a:t>
            </a:r>
            <a:r>
              <a:rPr lang="cs-CZ" dirty="0"/>
              <a:t>)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seznámit a procvičit výstupy po laně pomocí lanových </a:t>
            </a:r>
            <a:r>
              <a:rPr lang="cs-CZ" dirty="0" err="1"/>
              <a:t>svěr</a:t>
            </a:r>
            <a:r>
              <a:rPr lang="cs-CZ" dirty="0"/>
              <a:t> - </a:t>
            </a:r>
            <a:r>
              <a:rPr lang="cs-CZ" dirty="0" err="1"/>
              <a:t>blokantů</a:t>
            </a:r>
            <a:r>
              <a:rPr lang="cs-CZ" dirty="0"/>
              <a:t> (</a:t>
            </a:r>
            <a:r>
              <a:rPr lang="cs-CZ" dirty="0" err="1"/>
              <a:t>jumary</a:t>
            </a:r>
            <a:r>
              <a:rPr lang="cs-CZ" dirty="0"/>
              <a:t>, </a:t>
            </a:r>
            <a:r>
              <a:rPr lang="cs-CZ" dirty="0" err="1"/>
              <a:t>gibbs</a:t>
            </a:r>
            <a:r>
              <a:rPr lang="cs-CZ" dirty="0"/>
              <a:t>) 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lvl="0">
              <a:buFontTx/>
              <a:buChar char="-"/>
            </a:pPr>
            <a:r>
              <a:rPr lang="cs-CZ" dirty="0"/>
              <a:t>seznámení s druhy lanových </a:t>
            </a:r>
            <a:r>
              <a:rPr lang="cs-CZ" dirty="0" err="1"/>
              <a:t>svěr</a:t>
            </a:r>
            <a:endParaRPr lang="cs-CZ" dirty="0"/>
          </a:p>
          <a:p>
            <a:pPr lvl="0">
              <a:buFontTx/>
              <a:buChar char="-"/>
            </a:pPr>
            <a:r>
              <a:rPr lang="cs-CZ" dirty="0"/>
              <a:t>nácvik používání lanových </a:t>
            </a:r>
            <a:r>
              <a:rPr lang="cs-CZ" dirty="0" err="1"/>
              <a:t>svěr</a:t>
            </a:r>
            <a:endParaRPr lang="cs-CZ" dirty="0"/>
          </a:p>
          <a:p>
            <a:pPr lvl="0">
              <a:buFontTx/>
              <a:buChar char="-"/>
            </a:pPr>
            <a:r>
              <a:rPr lang="cs-CZ" dirty="0"/>
              <a:t>výstupy po laně pomocí lanových </a:t>
            </a:r>
            <a:r>
              <a:rPr lang="cs-CZ" dirty="0" err="1"/>
              <a:t>svěr</a:t>
            </a:r>
            <a:r>
              <a:rPr lang="cs-CZ" dirty="0"/>
              <a:t> </a:t>
            </a:r>
          </a:p>
          <a:p>
            <a:pPr lvl="0">
              <a:buFontTx/>
              <a:buChar char="-"/>
            </a:pPr>
            <a:r>
              <a:rPr lang="cs-CZ" dirty="0"/>
              <a:t>překonávání překážky (uzlu) při výstupu po laně pomocí lanových </a:t>
            </a:r>
            <a:r>
              <a:rPr lang="cs-CZ" dirty="0" err="1"/>
              <a:t>svěr</a:t>
            </a: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73177" y="1167765"/>
            <a:ext cx="8686800" cy="5517232"/>
          </a:xfrm>
        </p:spPr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Lanové </a:t>
            </a:r>
            <a:r>
              <a:rPr lang="cs-CZ" sz="4000" b="1" dirty="0" err="1">
                <a:solidFill>
                  <a:srgbClr val="7030A0"/>
                </a:solidFill>
              </a:rPr>
              <a:t>svěry</a:t>
            </a:r>
            <a:r>
              <a:rPr lang="cs-CZ" sz="4000" b="1" dirty="0">
                <a:solidFill>
                  <a:srgbClr val="7030A0"/>
                </a:solidFill>
              </a:rPr>
              <a:t>: </a:t>
            </a:r>
            <a:r>
              <a:rPr lang="cs-CZ" dirty="0"/>
              <a:t>rozdělení </a:t>
            </a:r>
            <a:r>
              <a:rPr lang="cs-CZ" dirty="0" err="1"/>
              <a:t>blokantů</a:t>
            </a:r>
            <a:r>
              <a:rPr lang="cs-CZ" dirty="0"/>
              <a:t> na </a:t>
            </a:r>
            <a:r>
              <a:rPr lang="cs-CZ" dirty="0" err="1"/>
              <a:t>jumary</a:t>
            </a:r>
            <a:r>
              <a:rPr lang="cs-CZ" dirty="0"/>
              <a:t> (</a:t>
            </a:r>
            <a:r>
              <a:rPr lang="cs-CZ" dirty="0" err="1"/>
              <a:t>jumar</a:t>
            </a:r>
            <a:r>
              <a:rPr lang="cs-CZ" dirty="0"/>
              <a:t>, </a:t>
            </a:r>
            <a:r>
              <a:rPr lang="cs-CZ" dirty="0" err="1"/>
              <a:t>Tibloc</a:t>
            </a:r>
            <a:r>
              <a:rPr lang="cs-CZ" dirty="0"/>
              <a:t>) a </a:t>
            </a:r>
            <a:r>
              <a:rPr lang="cs-CZ" dirty="0" err="1"/>
              <a:t>blokanty</a:t>
            </a:r>
            <a:r>
              <a:rPr lang="cs-CZ" dirty="0"/>
              <a:t> typu </a:t>
            </a:r>
            <a:r>
              <a:rPr lang="cs-CZ" dirty="0" err="1"/>
              <a:t>gibbs</a:t>
            </a:r>
            <a:r>
              <a:rPr lang="cs-CZ" dirty="0"/>
              <a:t> (</a:t>
            </a:r>
            <a:r>
              <a:rPr lang="cs-CZ" dirty="0" err="1"/>
              <a:t>duck</a:t>
            </a:r>
            <a:r>
              <a:rPr lang="cs-CZ" dirty="0"/>
              <a:t>, </a:t>
            </a:r>
            <a:r>
              <a:rPr lang="cs-CZ" dirty="0" err="1"/>
              <a:t>shunt</a:t>
            </a:r>
            <a:r>
              <a:rPr lang="cs-CZ" dirty="0"/>
              <a:t>)</a:t>
            </a:r>
          </a:p>
          <a:p>
            <a:r>
              <a:rPr lang="cs-CZ" sz="4000" b="1" dirty="0">
                <a:solidFill>
                  <a:srgbClr val="7030A0"/>
                </a:solidFill>
              </a:rPr>
              <a:t>Výstupy po laně: </a:t>
            </a:r>
            <a:r>
              <a:rPr lang="cs-CZ" dirty="0"/>
              <a:t>nácvik výstupů po laně pomocí </a:t>
            </a:r>
            <a:r>
              <a:rPr lang="cs-CZ" dirty="0" err="1"/>
              <a:t>blokantů</a:t>
            </a:r>
            <a:r>
              <a:rPr lang="cs-CZ" dirty="0"/>
              <a:t> (</a:t>
            </a:r>
            <a:r>
              <a:rPr lang="cs-CZ" dirty="0" err="1"/>
              <a:t>jumarování</a:t>
            </a:r>
            <a:r>
              <a:rPr lang="cs-CZ" dirty="0"/>
              <a:t>). Důraz klást na neustálé jištění min. na dvou bodech</a:t>
            </a:r>
          </a:p>
          <a:p>
            <a:endParaRPr lang="cs-CZ" dirty="0"/>
          </a:p>
          <a:p>
            <a:r>
              <a:rPr lang="cs-CZ" sz="4000" b="1" dirty="0">
                <a:solidFill>
                  <a:srgbClr val="7030A0"/>
                </a:solidFill>
              </a:rPr>
              <a:t>Překonávání překážky (uzlu): </a:t>
            </a:r>
            <a:r>
              <a:rPr lang="cs-CZ" dirty="0"/>
              <a:t>nácvik překonání uzlu při </a:t>
            </a:r>
            <a:r>
              <a:rPr lang="cs-CZ" dirty="0" err="1"/>
              <a:t>jumarování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217B64-B106-40EB-9626-C892A500411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9C5B739-F547-4111-B995-0B58F42565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504101-8492-4D1A-950A-1C3D048BFD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273</TotalTime>
  <Words>203</Words>
  <Application>Microsoft Office PowerPoint</Application>
  <PresentationFormat>Předvádění na obrazovce (4:3)</PresentationFormat>
  <Paragraphs>37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77</cp:revision>
  <dcterms:modified xsi:type="dcterms:W3CDTF">2026-03-30T13:59:21Z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