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2" r:id="rId6"/>
    <p:sldId id="267" r:id="rId7"/>
    <p:sldId id="261" r:id="rId8"/>
    <p:sldId id="262" r:id="rId9"/>
    <p:sldId id="263" r:id="rId10"/>
    <p:sldId id="268" r:id="rId11"/>
    <p:sldId id="269" r:id="rId12"/>
    <p:sldId id="270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03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67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05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2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95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41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0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13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1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93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67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48FC-F954-4F5C-AD94-99B951559E0E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DC1E-A8D7-4E02-8E42-534E60149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77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5946610-diagnoza/197-autismus-malych-deti/vide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000" b="1" dirty="0"/>
              <a:t>Edukace a rozvoj osob s </a:t>
            </a:r>
            <a:r>
              <a:rPr lang="cs-CZ" altLang="cs-CZ" sz="4000" b="1" dirty="0" err="1"/>
              <a:t>pervazivními</a:t>
            </a:r>
            <a:r>
              <a:rPr lang="cs-CZ" altLang="cs-CZ" sz="4000" b="1" dirty="0"/>
              <a:t> vývojovými poruchami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endParaRPr lang="cs-CZ" altLang="cs-CZ" sz="3200"/>
          </a:p>
        </p:txBody>
      </p:sp>
    </p:spTree>
    <p:extLst>
      <p:ext uri="{BB962C8B-B14F-4D97-AF65-F5344CB8AC3E}">
        <p14:creationId xmlns:p14="http://schemas.microsoft.com/office/powerpoint/2010/main" val="14207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371" y="365125"/>
            <a:ext cx="1154035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/>
              <a:t>První nejběžnější postřehy v oblasti celkové komunikace, řečového vývoje a v oblasti sociálního chování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i="1" u="sng" dirty="0" smtClean="0"/>
              <a:t>Postřehy v sociální interakci</a:t>
            </a: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dirty="0" smtClean="0"/>
              <a:t>. Chybí sociální úsměv</a:t>
            </a:r>
            <a:br>
              <a:rPr lang="cs-CZ" altLang="cs-CZ" dirty="0" smtClean="0"/>
            </a:br>
            <a:r>
              <a:rPr lang="cs-CZ" altLang="cs-CZ" dirty="0" smtClean="0"/>
              <a:t>. Raději si hraje o samotě</a:t>
            </a:r>
            <a:br>
              <a:rPr lang="cs-CZ" altLang="cs-CZ" dirty="0" smtClean="0"/>
            </a:br>
            <a:r>
              <a:rPr lang="cs-CZ" altLang="cs-CZ" dirty="0" smtClean="0"/>
              <a:t>. Dává přednost sebeobsluze</a:t>
            </a:r>
            <a:br>
              <a:rPr lang="cs-CZ" altLang="cs-CZ" dirty="0" smtClean="0"/>
            </a:br>
            <a:r>
              <a:rPr lang="cs-CZ" altLang="cs-CZ" dirty="0" smtClean="0"/>
              <a:t>. Je velmi samostatný</a:t>
            </a:r>
            <a:br>
              <a:rPr lang="cs-CZ" altLang="cs-CZ" dirty="0" smtClean="0"/>
            </a:br>
            <a:r>
              <a:rPr lang="cs-CZ" altLang="cs-CZ" dirty="0" smtClean="0"/>
              <a:t>. Některé věci dělá velmi "brzy"</a:t>
            </a:r>
            <a:br>
              <a:rPr lang="cs-CZ" altLang="cs-CZ" dirty="0" smtClean="0"/>
            </a:br>
            <a:r>
              <a:rPr lang="cs-CZ" altLang="cs-CZ" dirty="0" smtClean="0"/>
              <a:t>. Špatný oční kontakt</a:t>
            </a:r>
            <a:br>
              <a:rPr lang="cs-CZ" altLang="cs-CZ" dirty="0" smtClean="0"/>
            </a:br>
            <a:r>
              <a:rPr lang="cs-CZ" altLang="cs-CZ" dirty="0" smtClean="0"/>
              <a:t>. Působí, že žije ve vlastním světě</a:t>
            </a:r>
            <a:br>
              <a:rPr lang="cs-CZ" altLang="cs-CZ" dirty="0" smtClean="0"/>
            </a:br>
            <a:r>
              <a:rPr lang="cs-CZ" altLang="cs-CZ" dirty="0" smtClean="0"/>
              <a:t>. Nezajímá se o ostatní děti</a:t>
            </a:r>
            <a:br>
              <a:rPr lang="cs-CZ" altLang="cs-CZ" dirty="0" smtClean="0"/>
            </a:br>
            <a:r>
              <a:rPr lang="cs-CZ" altLang="cs-CZ" dirty="0" smtClean="0"/>
              <a:t>. Ostatní lidi dokáže ignorovat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843048" y="2566004"/>
            <a:ext cx="6096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40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669" y="365125"/>
            <a:ext cx="1152459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 smtClean="0"/>
              <a:t>První nejběžnější postřehy v oblasti celkové komunikace, řečového vývoje a v oblasti sociálního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i="1" u="sng" dirty="0" smtClean="0"/>
              <a:t>Postřehy v chování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. Záchvaty vzteku</a:t>
            </a:r>
            <a:br>
              <a:rPr lang="cs-CZ" altLang="cs-CZ" dirty="0" smtClean="0"/>
            </a:br>
            <a:r>
              <a:rPr lang="cs-CZ" altLang="cs-CZ" dirty="0" smtClean="0"/>
              <a:t>. Hyperaktivita/neschopnost spolupracovat/ negativismus</a:t>
            </a:r>
            <a:br>
              <a:rPr lang="cs-CZ" altLang="cs-CZ" dirty="0" smtClean="0"/>
            </a:br>
            <a:r>
              <a:rPr lang="cs-CZ" altLang="cs-CZ" dirty="0" smtClean="0"/>
              <a:t>. Neví, jak si hrát s hračkami</a:t>
            </a:r>
            <a:br>
              <a:rPr lang="cs-CZ" altLang="cs-CZ" dirty="0" smtClean="0"/>
            </a:br>
            <a:r>
              <a:rPr lang="cs-CZ" altLang="cs-CZ" dirty="0" smtClean="0"/>
              <a:t>. Zabývá se určitými věcmi stále dokolečka</a:t>
            </a:r>
            <a:br>
              <a:rPr lang="cs-CZ" altLang="cs-CZ" dirty="0" smtClean="0"/>
            </a:br>
            <a:r>
              <a:rPr lang="cs-CZ" altLang="cs-CZ" dirty="0" smtClean="0"/>
              <a:t>. Chodí po špičkách</a:t>
            </a:r>
            <a:br>
              <a:rPr lang="cs-CZ" altLang="cs-CZ" dirty="0" smtClean="0"/>
            </a:br>
            <a:r>
              <a:rPr lang="cs-CZ" altLang="cs-CZ" dirty="0" smtClean="0"/>
              <a:t>. Neobvyklá fixace na určité hračky (neustále s sebou nosí nějaký předmět)</a:t>
            </a:r>
            <a:br>
              <a:rPr lang="cs-CZ" altLang="cs-CZ" dirty="0" smtClean="0"/>
            </a:br>
            <a:r>
              <a:rPr lang="cs-CZ" altLang="cs-CZ" dirty="0" smtClean="0"/>
              <a:t>. Řadí věci do řad</a:t>
            </a:r>
            <a:br>
              <a:rPr lang="cs-CZ" altLang="cs-CZ" dirty="0" smtClean="0"/>
            </a:br>
            <a:r>
              <a:rPr lang="cs-CZ" altLang="cs-CZ" dirty="0" smtClean="0"/>
              <a:t>. Reaguje přehnaně na určité materiály či zvuky</a:t>
            </a:r>
            <a:br>
              <a:rPr lang="cs-CZ" altLang="cs-CZ" dirty="0" smtClean="0"/>
            </a:br>
            <a:r>
              <a:rPr lang="cs-CZ" altLang="cs-CZ" dirty="0" smtClean="0"/>
              <a:t>. Zvláštní pohyby</a:t>
            </a:r>
            <a:br>
              <a:rPr lang="cs-CZ" alt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310" y="365125"/>
            <a:ext cx="11650718" cy="1325563"/>
          </a:xfrm>
        </p:spPr>
        <p:txBody>
          <a:bodyPr>
            <a:normAutofit/>
          </a:bodyPr>
          <a:lstStyle/>
          <a:p>
            <a:pPr algn="ctr"/>
            <a:r>
              <a:rPr lang="cs-CZ" altLang="cs-CZ" b="1" i="1" dirty="0" smtClean="0"/>
              <a:t>Absolutní indikace pro další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. do 12 měsíců nežvatlá</a:t>
            </a:r>
            <a:br>
              <a:rPr lang="cs-CZ" altLang="cs-CZ" dirty="0" smtClean="0"/>
            </a:br>
            <a:r>
              <a:rPr lang="cs-CZ" altLang="cs-CZ" dirty="0" smtClean="0"/>
              <a:t>. do 12 měsíců negestikuluje (neukazuje, nemává na rozloučenou)</a:t>
            </a:r>
            <a:br>
              <a:rPr lang="cs-CZ" altLang="cs-CZ" dirty="0" smtClean="0"/>
            </a:br>
            <a:r>
              <a:rPr lang="cs-CZ" altLang="cs-CZ" dirty="0" smtClean="0"/>
              <a:t>. do 16 měsíců neužívá slova</a:t>
            </a:r>
            <a:br>
              <a:rPr lang="cs-CZ" altLang="cs-CZ" dirty="0" smtClean="0"/>
            </a:br>
            <a:r>
              <a:rPr lang="cs-CZ" altLang="cs-CZ" dirty="0" smtClean="0"/>
              <a:t>. do 24 měsíců spontánně neužívá věty</a:t>
            </a:r>
            <a:br>
              <a:rPr lang="cs-CZ" altLang="cs-CZ" dirty="0" smtClean="0"/>
            </a:br>
            <a:r>
              <a:rPr lang="cs-CZ" altLang="cs-CZ" dirty="0" smtClean="0"/>
              <a:t>. náhlá ztráta jakýchkoli jazykových nebo sociálních schopností v jakémkoli věku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74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Edukace a rozvoj osob s autismem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Farmakologický přístup </a:t>
            </a:r>
            <a:r>
              <a:rPr lang="cs-CZ" altLang="cs-CZ" dirty="0" smtClean="0"/>
              <a:t>(nestandardní řešení)</a:t>
            </a:r>
          </a:p>
          <a:p>
            <a:pPr eaLnBrk="1" hangingPunct="1"/>
            <a:r>
              <a:rPr lang="cs-CZ" altLang="cs-CZ" b="1" dirty="0" smtClean="0"/>
              <a:t>Behaviorální terapie </a:t>
            </a:r>
            <a:r>
              <a:rPr lang="cs-CZ" altLang="cs-CZ" dirty="0" smtClean="0"/>
              <a:t>a </a:t>
            </a:r>
            <a:r>
              <a:rPr lang="cs-CZ" altLang="cs-CZ" b="1" dirty="0" smtClean="0"/>
              <a:t>speciálně pedagogický přístup</a:t>
            </a:r>
          </a:p>
          <a:p>
            <a:pPr eaLnBrk="1" hangingPunct="1"/>
            <a:r>
              <a:rPr lang="cs-CZ" altLang="cs-CZ" b="1" dirty="0" smtClean="0"/>
              <a:t>Terapeutická práce s rodinou</a:t>
            </a:r>
          </a:p>
          <a:p>
            <a:pPr eaLnBrk="1" hangingPunct="1"/>
            <a:r>
              <a:rPr lang="cs-CZ" altLang="cs-CZ" b="1" dirty="0" smtClean="0"/>
              <a:t>Program TEACCH </a:t>
            </a:r>
            <a:r>
              <a:rPr lang="cs-CZ" altLang="cs-CZ" dirty="0" smtClean="0"/>
              <a:t>(přes 35 let)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=) v ČR využití metodiky TEACCH formou tzv. „</a:t>
            </a:r>
            <a:r>
              <a:rPr lang="cs-CZ" altLang="cs-CZ" b="1" dirty="0" smtClean="0"/>
              <a:t>strukturovaného učení</a:t>
            </a:r>
            <a:r>
              <a:rPr lang="cs-CZ" altLang="cs-CZ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175938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982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TEACCH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2580" y="449263"/>
            <a:ext cx="10200290" cy="6408737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80000"/>
              </a:lnSpc>
              <a:defRPr/>
            </a:pPr>
            <a:r>
              <a:rPr lang="cs-CZ" altLang="cs-CZ" sz="2000" b="1" u="sng" dirty="0"/>
              <a:t>3 základní principy: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cs-CZ" altLang="cs-CZ" sz="2000" b="1" dirty="0"/>
              <a:t>Individuální přístup</a:t>
            </a:r>
          </a:p>
          <a:p>
            <a:pPr marL="533400" indent="-533400">
              <a:lnSpc>
                <a:spcPct val="80000"/>
              </a:lnSpc>
              <a:buFontTx/>
              <a:buChar char="-"/>
              <a:defRPr/>
            </a:pPr>
            <a:r>
              <a:rPr lang="cs-CZ" altLang="cs-CZ" sz="2000" dirty="0"/>
              <a:t>Děti se liší v míře </a:t>
            </a:r>
            <a:r>
              <a:rPr lang="cs-CZ" altLang="cs-CZ" sz="2000" dirty="0" smtClean="0"/>
              <a:t>poruchy </a:t>
            </a:r>
            <a:r>
              <a:rPr lang="cs-CZ" altLang="cs-CZ" sz="2000" b="1" dirty="0" smtClean="0"/>
              <a:t>autistického spektra</a:t>
            </a:r>
            <a:endParaRPr lang="cs-CZ" altLang="cs-CZ" sz="2000" b="1" dirty="0"/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cs-CZ" altLang="cs-CZ" sz="2000" b="1" u="sng" dirty="0"/>
              <a:t>Je třeba: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Zjistit úroveň v jednotlivých vývojových oblastech (psychologické vyšetření a pedagogické pozorování)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Zvolit vhodný typ systému komunikace (nejprve skrz konkrétní předměty, pak fotografie či piktogramy a nakonec psaná forma)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Vytvořit vhodné pracovní místo a strukturovat prostředí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IVP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Zvolit strategie k řešení problémového chování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cs-CZ" altLang="cs-CZ" sz="2000" b="1" dirty="0"/>
              <a:t>Strukturace</a:t>
            </a:r>
          </a:p>
          <a:p>
            <a:pPr marL="533400" indent="-533400">
              <a:lnSpc>
                <a:spcPct val="80000"/>
              </a:lnSpc>
              <a:buFontTx/>
              <a:buChar char="-"/>
              <a:defRPr/>
            </a:pPr>
            <a:r>
              <a:rPr lang="cs-CZ" altLang="cs-CZ" sz="2000" dirty="0"/>
              <a:t>Struktura nabízí jistotu (vytváří předvídatelná spojení mezi místy, činnostmi a chováním)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Struktura času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Struktura pracovního programu</a:t>
            </a:r>
          </a:p>
          <a:p>
            <a:pPr marL="533400" indent="-533400">
              <a:lnSpc>
                <a:spcPct val="80000"/>
              </a:lnSpc>
              <a:buFontTx/>
              <a:buAutoNum type="alphaLcParenR"/>
              <a:defRPr/>
            </a:pPr>
            <a:r>
              <a:rPr lang="cs-CZ" altLang="cs-CZ" sz="2000" dirty="0"/>
              <a:t>Strukturování pracovních sešitů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cs-CZ" altLang="cs-CZ" sz="2000" dirty="0"/>
              <a:t>- </a:t>
            </a:r>
            <a:r>
              <a:rPr lang="cs-CZ" altLang="cs-CZ" sz="2000" b="1" dirty="0"/>
              <a:t>Metoda elementárních kroků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cs-CZ" altLang="cs-CZ" sz="2000" b="1" dirty="0"/>
              <a:t>Vizualizace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000" dirty="0"/>
              <a:t>Snaha o maximální převedení do vizuální podoby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000" b="1" dirty="0"/>
              <a:t>V případě strukturovaného učení </a:t>
            </a:r>
            <a:r>
              <a:rPr lang="cs-CZ" altLang="cs-CZ" sz="2000" b="1" dirty="0" smtClean="0"/>
              <a:t>je nutná ještě </a:t>
            </a:r>
            <a:r>
              <a:rPr lang="cs-CZ" altLang="cs-CZ" sz="2000" b="1" u="sng" dirty="0" smtClean="0"/>
              <a:t>adekvátní motivace</a:t>
            </a:r>
            <a:endParaRPr lang="cs-CZ" altLang="cs-CZ" sz="2000" b="1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7039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Filozofie programu SU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 u="sng" dirty="0"/>
              <a:t>Snaha o aktivní pedagogickou intervenci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Individuální přístup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Propojenost školního a domácího prostředí </a:t>
            </a:r>
            <a:r>
              <a:rPr lang="cs-CZ" altLang="cs-CZ" sz="2400" dirty="0"/>
              <a:t>(aktivní generalizace dovedností)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Spolupráce s rodinou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Integrace do společnosti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Přímý vztah mezi ohodnocením a intervencí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Pozitivní přístup ke všem</a:t>
            </a:r>
          </a:p>
          <a:p>
            <a:pPr marL="609600" indent="-609600">
              <a:buNone/>
            </a:pPr>
            <a:r>
              <a:rPr lang="cs-CZ" altLang="cs-CZ" dirty="0">
                <a:hlinkClick r:id="rId2"/>
              </a:rPr>
              <a:t>http://www.ceskatelevize.cz/porady/1095946610-diagnoza/197-autismus-malych-deti/video/</a:t>
            </a:r>
            <a:endParaRPr lang="cs-CZ" altLang="cs-CZ" dirty="0"/>
          </a:p>
          <a:p>
            <a:pPr marL="609600" indent="-60960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933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Pervazivní vývojové poruchy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138" y="1690688"/>
            <a:ext cx="11493062" cy="494659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b="1" dirty="0" err="1"/>
              <a:t>Pervazivní</a:t>
            </a:r>
            <a:r>
              <a:rPr lang="cs-CZ" altLang="cs-CZ" sz="2600" dirty="0"/>
              <a:t> = „</a:t>
            </a:r>
            <a:r>
              <a:rPr lang="cs-CZ" altLang="cs-CZ" sz="2600" b="1" dirty="0"/>
              <a:t>všeprostupující</a:t>
            </a:r>
            <a:r>
              <a:rPr lang="cs-CZ" altLang="cs-CZ" sz="2600" dirty="0"/>
              <a:t>“ =) vysoká společenská závažnost pro daného jedince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dirty="0"/>
              <a:t>- omezují možnosti ve vzdělávání a ztěžují společenskou seberealizaci a běžné zařazení do společnosti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600" dirty="0"/>
              <a:t>v populaci poměrně vzácné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600" dirty="0"/>
              <a:t>mění chování jedince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600" b="1" dirty="0"/>
              <a:t>etiologie není jednoznačně vymezena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dirty="0"/>
              <a:t>	- genetická podmíněnost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dirty="0"/>
              <a:t>	- exogenní vlivy v prenatálním období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dirty="0"/>
              <a:t>	- neurochemické odlišnosti CNS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dirty="0"/>
              <a:t>Vliv sociálních faktorů neprokázán</a:t>
            </a:r>
          </a:p>
        </p:txBody>
      </p:sp>
    </p:spTree>
    <p:extLst>
      <p:ext uri="{BB962C8B-B14F-4D97-AF65-F5344CB8AC3E}">
        <p14:creationId xmlns:p14="http://schemas.microsoft.com/office/powerpoint/2010/main" val="216805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Přehled pervazivních vývojových poruch podle WHO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9420" y="1962808"/>
            <a:ext cx="87852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Dětský autismus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Atypický autismus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err="1"/>
              <a:t>Rettův</a:t>
            </a:r>
            <a:r>
              <a:rPr lang="cs-CZ" altLang="cs-CZ" b="1" dirty="0"/>
              <a:t> syndrom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Jiná dětská desintegrační porucha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Porucha sdružená s mentální retardací a stereotypními pohyby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Aspergerův syndrom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Jiné </a:t>
            </a:r>
            <a:r>
              <a:rPr lang="cs-CZ" altLang="cs-CZ" b="1" dirty="0" err="1"/>
              <a:t>pervazivní</a:t>
            </a:r>
            <a:r>
              <a:rPr lang="cs-CZ" altLang="cs-CZ" b="1" dirty="0"/>
              <a:t> vývojové poruchy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err="1"/>
              <a:t>Pervazivní</a:t>
            </a:r>
            <a:r>
              <a:rPr lang="cs-CZ" altLang="cs-CZ" b="1" dirty="0"/>
              <a:t> vývojová porucha, nespecifikovaná</a:t>
            </a:r>
          </a:p>
        </p:txBody>
      </p:sp>
    </p:spTree>
    <p:extLst>
      <p:ext uri="{BB962C8B-B14F-4D97-AF65-F5344CB8AC3E}">
        <p14:creationId xmlns:p14="http://schemas.microsoft.com/office/powerpoint/2010/main" val="247964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err="1"/>
              <a:t>Rettův</a:t>
            </a:r>
            <a:r>
              <a:rPr lang="cs-CZ" altLang="cs-CZ" sz="3600" b="1" dirty="0"/>
              <a:t> </a:t>
            </a:r>
            <a:r>
              <a:rPr lang="cs-CZ" altLang="cs-CZ" sz="3600" b="1" dirty="0" smtClean="0"/>
              <a:t>syndrom</a:t>
            </a:r>
            <a:endParaRPr lang="cs-CZ" altLang="cs-CZ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683" y="1876097"/>
            <a:ext cx="10342179" cy="472155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- </a:t>
            </a:r>
            <a:r>
              <a:rPr lang="cs-CZ" altLang="cs-CZ" sz="2400" dirty="0"/>
              <a:t>	</a:t>
            </a:r>
            <a:r>
              <a:rPr lang="cs-CZ" altLang="cs-CZ" sz="3200" b="1" dirty="0"/>
              <a:t>Pouze u dívek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b="1" dirty="0"/>
              <a:t>Ztráta manuálních a verbálních dovedností po krátkém období normálního vývoje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dirty="0"/>
              <a:t>Charakteristická </a:t>
            </a:r>
            <a:r>
              <a:rPr lang="cs-CZ" altLang="cs-CZ" sz="3200" b="1" dirty="0"/>
              <a:t>ztráta funkčních pohybů ruky, stereotypní kroutivé manipulace prsty </a:t>
            </a:r>
            <a:r>
              <a:rPr lang="cs-CZ" altLang="cs-CZ" sz="3200" b="1" dirty="0" smtClean="0"/>
              <a:t>rukou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dirty="0" smtClean="0"/>
              <a:t>Progresivní skoliózy</a:t>
            </a:r>
            <a:endParaRPr lang="cs-CZ" altLang="cs-CZ" sz="32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b="1" dirty="0"/>
              <a:t>Opožděný vývoj řeči a motorická dezorientace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3200" b="1" dirty="0"/>
              <a:t>Postupně zhoršení stavu </a:t>
            </a:r>
            <a:r>
              <a:rPr lang="cs-CZ" altLang="cs-CZ" sz="3200" dirty="0"/>
              <a:t>– odpovídá těžké mentální </a:t>
            </a:r>
            <a:r>
              <a:rPr lang="cs-CZ" altLang="cs-CZ" sz="3200" dirty="0" smtClean="0"/>
              <a:t>retardaci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5566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 smtClean="0"/>
              <a:t>Rettův</a:t>
            </a:r>
            <a:r>
              <a:rPr lang="cs-CZ" altLang="cs-CZ" b="1" dirty="0" smtClean="0"/>
              <a:t> syndrom</a:t>
            </a:r>
            <a:endParaRPr lang="cs-CZ" altLang="cs-CZ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pic>
        <p:nvPicPr>
          <p:cNvPr id="14340" name="Picture 5" descr="rettuv-syndrom-priznaky-projevy-symptomy-mnuti-ruk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72" y="1916113"/>
            <a:ext cx="4821906" cy="3617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ec.cotot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7" y="1916113"/>
            <a:ext cx="5433192" cy="3617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95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Aspergerův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3200" b="1" dirty="0" smtClean="0"/>
              <a:t>Převážně u chlapců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3200" b="1" dirty="0" smtClean="0"/>
              <a:t>Podobné příznaky jako autismus </a:t>
            </a:r>
            <a:r>
              <a:rPr lang="cs-CZ" altLang="cs-CZ" sz="3200" dirty="0" smtClean="0"/>
              <a:t>(stereotypní, bizarní zájmy, poruchy sociální interakce a komunikace)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3200" b="1" dirty="0" smtClean="0"/>
              <a:t>Není ale narušen vývoj řeči a kognitivních funkcí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3200" dirty="0" smtClean="0"/>
              <a:t>Často </a:t>
            </a:r>
            <a:r>
              <a:rPr lang="cs-CZ" altLang="cs-CZ" sz="3200" b="1" dirty="0" smtClean="0"/>
              <a:t>schizoidní</a:t>
            </a:r>
            <a:r>
              <a:rPr lang="cs-CZ" altLang="cs-CZ" sz="3200" dirty="0" smtClean="0"/>
              <a:t> porucha osobnosti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36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67103" y="128642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Dětský autismus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483" y="1268414"/>
            <a:ext cx="11776841" cy="54006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Nejznámější </a:t>
            </a:r>
            <a:r>
              <a:rPr lang="cs-CZ" altLang="cs-CZ" sz="2600" dirty="0" err="1"/>
              <a:t>pervazivní</a:t>
            </a:r>
            <a:r>
              <a:rPr lang="cs-CZ" altLang="cs-CZ" sz="2600" dirty="0"/>
              <a:t> porucha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/>
              <a:t>Autismus</a:t>
            </a:r>
            <a:r>
              <a:rPr lang="cs-CZ" altLang="cs-CZ" sz="2600" dirty="0"/>
              <a:t> = stažení se do sebe a tendence k sociální izolaci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Poprvé použito 1911 (</a:t>
            </a:r>
            <a:r>
              <a:rPr lang="cs-CZ" altLang="cs-CZ" sz="2600" dirty="0" err="1"/>
              <a:t>Bleuer</a:t>
            </a:r>
            <a:r>
              <a:rPr lang="cs-CZ" altLang="cs-CZ" sz="2600" dirty="0"/>
              <a:t>), dříve označováno jako </a:t>
            </a:r>
            <a:r>
              <a:rPr lang="cs-CZ" altLang="cs-CZ" sz="2600" dirty="0" err="1"/>
              <a:t>Kannerův</a:t>
            </a:r>
            <a:r>
              <a:rPr lang="cs-CZ" altLang="cs-CZ" sz="2600" dirty="0"/>
              <a:t> syndrom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/>
              <a:t>Autismus</a:t>
            </a:r>
            <a:r>
              <a:rPr lang="cs-CZ" altLang="cs-CZ" sz="2600" dirty="0"/>
              <a:t> – porucha charakteristická nedostatečnou emoční odpovědí vůči citům druhých osob a nedostatečným přizpůsobením se v sociálních interakcích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/>
              <a:t>Častá kombinace s jinými poruchami či handicapy</a:t>
            </a:r>
            <a:r>
              <a:rPr lang="cs-CZ" altLang="cs-CZ" sz="2600" dirty="0"/>
              <a:t> (mentální retardace, epilepsie, smyslové poruchy atp.)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/>
              <a:t>Často problematické chování či hyperaktivita/pasivita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/>
              <a:t>Obtížné osvojování školních znalostí</a:t>
            </a:r>
            <a:r>
              <a:rPr lang="cs-CZ" altLang="cs-CZ" sz="2600" dirty="0"/>
              <a:t> =) potřeba speciálního přístupu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/>
              <a:t>Málo příznivá prognóza (</a:t>
            </a:r>
            <a:r>
              <a:rPr lang="cs-CZ" altLang="cs-CZ" sz="2600" b="1" dirty="0" smtClean="0"/>
              <a:t>2 %),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ale lze eliminovat problematické chování a zlepšit kognitivní funkce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Často se autisté ocitají na psychiatrických odděleních </a:t>
            </a:r>
            <a:r>
              <a:rPr lang="cs-CZ" altLang="cs-CZ" sz="2600" dirty="0" smtClean="0"/>
              <a:t>(když </a:t>
            </a:r>
            <a:r>
              <a:rPr lang="cs-CZ" altLang="cs-CZ" sz="2600" dirty="0"/>
              <a:t>chybí speciální přístup) =) psychofarmaka</a:t>
            </a:r>
          </a:p>
        </p:txBody>
      </p:sp>
    </p:spTree>
    <p:extLst>
      <p:ext uri="{BB962C8B-B14F-4D97-AF65-F5344CB8AC3E}">
        <p14:creationId xmlns:p14="http://schemas.microsoft.com/office/powerpoint/2010/main" val="14825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Charakteristika projevů autismu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825625"/>
            <a:ext cx="1138270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Neschopnost navázání kontaktu s ostatními lidmi (netečnost k projevům, odmítání spolupráce při výuce, rutina/změna, nepřiměřené reakce atp.)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Záliba v neobvyklých předmětech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Vyhýbání se pohledu do očí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Uzavřenost a samotářství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Specifické rituály, obtíže v novém prostředí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Zaujatost mechanickými a jednotvárnými pohyby, točení se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Deficit v oblasti sociálních interakcí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641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17" y="365125"/>
            <a:ext cx="1158765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b="1" dirty="0" smtClean="0"/>
              <a:t>První nejběžnější postřehy v oblasti celkové komunikace, řečového vývoje a v oblasti sociálního chování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8372" y="1939159"/>
            <a:ext cx="11430000" cy="480295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3200" b="1" i="1" u="sng" dirty="0" smtClean="0"/>
              <a:t>Postřehy </a:t>
            </a:r>
            <a:r>
              <a:rPr lang="cs-CZ" altLang="cs-CZ" sz="3200" b="1" i="1" u="sng" dirty="0"/>
              <a:t>v komunikaci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. Nereaguje na své jméno</a:t>
            </a:r>
            <a:br>
              <a:rPr lang="cs-CZ" altLang="cs-CZ" sz="3200" dirty="0"/>
            </a:br>
            <a:r>
              <a:rPr lang="cs-CZ" altLang="cs-CZ" sz="3200" dirty="0"/>
              <a:t>. Neříká, co chce</a:t>
            </a:r>
            <a:br>
              <a:rPr lang="cs-CZ" altLang="cs-CZ" sz="3200" dirty="0"/>
            </a:br>
            <a:r>
              <a:rPr lang="cs-CZ" altLang="cs-CZ" sz="3200" dirty="0"/>
              <a:t>. Opožděný vývoj jazyka</a:t>
            </a:r>
            <a:br>
              <a:rPr lang="cs-CZ" altLang="cs-CZ" sz="3200" dirty="0"/>
            </a:br>
            <a:r>
              <a:rPr lang="cs-CZ" altLang="cs-CZ" sz="3200" dirty="0"/>
              <a:t>. Nereaguje na pokyny</a:t>
            </a:r>
            <a:br>
              <a:rPr lang="cs-CZ" altLang="cs-CZ" sz="3200" dirty="0"/>
            </a:br>
            <a:r>
              <a:rPr lang="cs-CZ" altLang="cs-CZ" sz="3200" dirty="0"/>
              <a:t>. Někdy působí dojmem, že je </a:t>
            </a:r>
            <a:r>
              <a:rPr lang="cs-CZ" altLang="cs-CZ" sz="3200" dirty="0" smtClean="0"/>
              <a:t>neslyšící. </a:t>
            </a:r>
            <a:r>
              <a:rPr lang="cs-CZ" altLang="cs-CZ" sz="3200" dirty="0"/>
              <a:t>Zdá se, že slyší, ale nikoli </a:t>
            </a:r>
            <a:r>
              <a:rPr lang="cs-CZ" altLang="cs-CZ" sz="3200" dirty="0" smtClean="0"/>
              <a:t>     ostatní </a:t>
            </a:r>
            <a:r>
              <a:rPr lang="cs-CZ" altLang="cs-CZ" sz="3200" dirty="0"/>
              <a:t>osoby</a:t>
            </a:r>
            <a:br>
              <a:rPr lang="cs-CZ" altLang="cs-CZ" sz="3200" dirty="0"/>
            </a:br>
            <a:r>
              <a:rPr lang="cs-CZ" altLang="cs-CZ" sz="3200" dirty="0"/>
              <a:t>. Neukazuje a nemává na rozloučenou</a:t>
            </a:r>
            <a:br>
              <a:rPr lang="cs-CZ" altLang="cs-CZ" sz="3200" dirty="0"/>
            </a:br>
            <a:r>
              <a:rPr lang="cs-CZ" altLang="cs-CZ" sz="3200" dirty="0"/>
              <a:t>. Říkal/a několik slov, ale nyní přestal/a</a:t>
            </a:r>
            <a:br>
              <a:rPr lang="cs-CZ" altLang="cs-CZ" sz="3200" dirty="0"/>
            </a:b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921244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504</Words>
  <Application>Microsoft Office PowerPoint</Application>
  <PresentationFormat>Širokoúhlá obrazovka</PresentationFormat>
  <Paragraphs>94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Edukace a rozvoj osob s pervazivními vývojovými poruchami</vt:lpstr>
      <vt:lpstr>Pervazivní vývojové poruchy</vt:lpstr>
      <vt:lpstr>Přehled pervazivních vývojových poruch podle WHO</vt:lpstr>
      <vt:lpstr>Rettův syndrom</vt:lpstr>
      <vt:lpstr>Rettův syndrom</vt:lpstr>
      <vt:lpstr>Aspergerův syndrom</vt:lpstr>
      <vt:lpstr>Dětský autismus</vt:lpstr>
      <vt:lpstr>Charakteristika projevů autismu</vt:lpstr>
      <vt:lpstr> První nejběžnější postřehy v oblasti celkové komunikace, řečového vývoje a v oblasti sociálního chování </vt:lpstr>
      <vt:lpstr> První nejběžnější postřehy v oblasti celkové komunikace, řečového vývoje a v oblasti sociálního chování </vt:lpstr>
      <vt:lpstr>První nejběžnější postřehy v oblasti celkové komunikace, řečového vývoje a v oblasti sociálního chování</vt:lpstr>
      <vt:lpstr>Absolutní indikace pro další vyšetření</vt:lpstr>
      <vt:lpstr>Edukace a rozvoj osob s autismem</vt:lpstr>
      <vt:lpstr>TEACCH</vt:lpstr>
      <vt:lpstr>Filozofie programu 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Edukace a rozvoj osob s pervazivními vývojovými poruchami</dc:title>
  <dc:creator>Kamil Kotlík</dc:creator>
  <cp:lastModifiedBy>Kamil Kotlík</cp:lastModifiedBy>
  <cp:revision>4</cp:revision>
  <dcterms:created xsi:type="dcterms:W3CDTF">2020-03-20T08:52:39Z</dcterms:created>
  <dcterms:modified xsi:type="dcterms:W3CDTF">2020-03-20T08:59:39Z</dcterms:modified>
</cp:coreProperties>
</file>