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Barlow" pitchFamily="2" charset="0"/>
      <p:regular r:id="rId15"/>
      <p:bold r:id="rId16"/>
      <p:italic r:id="rId17"/>
      <p:boldItalic r:id="rId18"/>
    </p:embeddedFont>
    <p:embeddedFont>
      <p:font typeface="Barlow Medium" panose="00000600000000000000" pitchFamily="2" charset="0"/>
      <p:regular r:id="rId19"/>
      <p:italic r:id="rId20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204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90638"/>
            <a:ext cx="8305324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Cvičný úderový boj a trénink na cíle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2470190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dynamického tréninku pro instruktory a pokročilé cvičence v plné bojové výstroji — od lapačů přes shadow box až po retenci zbraně.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3537942"/>
            <a:ext cx="6327696" cy="740569"/>
          </a:xfrm>
          <a:prstGeom prst="roundRect">
            <a:avLst>
              <a:gd name="adj" fmla="val 48006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2742" y="3723084"/>
            <a:ext cx="370284" cy="3702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10853" y="452532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Trénink na cíle</a:t>
            </a:r>
            <a:endParaRPr lang="en-US" sz="2150" dirty="0"/>
          </a:p>
        </p:txBody>
      </p:sp>
      <p:sp>
        <p:nvSpPr>
          <p:cNvPr id="7" name="Shape 4"/>
          <p:cNvSpPr/>
          <p:nvPr/>
        </p:nvSpPr>
        <p:spPr>
          <a:xfrm>
            <a:off x="7438549" y="3537942"/>
            <a:ext cx="6327815" cy="740569"/>
          </a:xfrm>
          <a:prstGeom prst="roundRect">
            <a:avLst>
              <a:gd name="adj" fmla="val 48006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17254" y="3723084"/>
            <a:ext cx="370284" cy="3702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685365" y="452532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Zbraň &amp; impakt</a:t>
            </a:r>
            <a:endParaRPr lang="en-US" sz="2150" dirty="0"/>
          </a:p>
        </p:txBody>
      </p:sp>
      <p:sp>
        <p:nvSpPr>
          <p:cNvPr id="10" name="Shape 6"/>
          <p:cNvSpPr/>
          <p:nvPr/>
        </p:nvSpPr>
        <p:spPr>
          <a:xfrm>
            <a:off x="864037" y="5361861"/>
            <a:ext cx="6327696" cy="740569"/>
          </a:xfrm>
          <a:prstGeom prst="roundRect">
            <a:avLst>
              <a:gd name="adj" fmla="val 48006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42742" y="5547003"/>
            <a:ext cx="370284" cy="3702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10853" y="634924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Taktická vizualizace</a:t>
            </a:r>
            <a:endParaRPr lang="en-US" sz="2150" dirty="0"/>
          </a:p>
        </p:txBody>
      </p:sp>
      <p:sp>
        <p:nvSpPr>
          <p:cNvPr id="13" name="Shape 8"/>
          <p:cNvSpPr/>
          <p:nvPr/>
        </p:nvSpPr>
        <p:spPr>
          <a:xfrm>
            <a:off x="7438549" y="5361861"/>
            <a:ext cx="6327815" cy="740569"/>
          </a:xfrm>
          <a:prstGeom prst="roundRect">
            <a:avLst>
              <a:gd name="adj" fmla="val 480062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17254" y="5547003"/>
            <a:ext cx="370284" cy="37028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685365" y="634924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2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9387" y="889635"/>
            <a:ext cx="2226112" cy="440412"/>
          </a:xfrm>
          <a:prstGeom prst="roundRect">
            <a:avLst>
              <a:gd name="adj" fmla="val 17643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55715" y="966549"/>
            <a:ext cx="1933456" cy="286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 MODULU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09387" y="1416606"/>
            <a:ext cx="5138976" cy="642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se naučíte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809387" y="2383869"/>
            <a:ext cx="6397466" cy="2369701"/>
          </a:xfrm>
          <a:prstGeom prst="roundRect">
            <a:avLst>
              <a:gd name="adj" fmla="val 409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39867" y="2414349"/>
            <a:ext cx="6336506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34646" y="2540556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1071086" y="3324582"/>
            <a:ext cx="2778323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Metodika tréninku na cíle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71086" y="3775591"/>
            <a:ext cx="5874068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práci s lapači a pytli v dynamických podmínkách — vzdálenost, postoj, zpětná vazba partnera.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423428" y="2383869"/>
            <a:ext cx="6397585" cy="2369701"/>
          </a:xfrm>
          <a:prstGeom prst="roundRect">
            <a:avLst>
              <a:gd name="adj" fmla="val 409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53908" y="2414349"/>
            <a:ext cx="6336625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48806" y="2540556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7685127" y="3324582"/>
            <a:ext cx="2712244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přechodů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7685127" y="3775591"/>
            <a:ext cx="5874187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kinetické řetězce při vedení úderů při střelbě a přechodech se zbraní.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09387" y="4970145"/>
            <a:ext cx="6397466" cy="2369701"/>
          </a:xfrm>
          <a:prstGeom prst="roundRect">
            <a:avLst>
              <a:gd name="adj" fmla="val 409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839867" y="5000625"/>
            <a:ext cx="6336506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34646" y="5126831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1071086" y="5910858"/>
            <a:ext cx="285261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Shadow box &amp; vizualizace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071086" y="6361867"/>
            <a:ext cx="5874068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Využít imaginárního protivníka jako nástroj taktického myšlení a rozhodovacích procesů.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423428" y="4970145"/>
            <a:ext cx="6397585" cy="2369701"/>
          </a:xfrm>
          <a:prstGeom prst="roundRect">
            <a:avLst>
              <a:gd name="adj" fmla="val 409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53908" y="5000625"/>
            <a:ext cx="6336625" cy="693658"/>
          </a:xfrm>
          <a:prstGeom prst="roundRect">
            <a:avLst>
              <a:gd name="adj" fmla="val 872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48806" y="5126831"/>
            <a:ext cx="346829" cy="433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7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7685127" y="5910858"/>
            <a:ext cx="2569488" cy="321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Progresivní kombinace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7685127" y="6361867"/>
            <a:ext cx="5874187" cy="71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Navrhovat stupňované kombinace BZ pro zvýšení úderové kapacity v plné výstroji.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72533" y="1231821"/>
            <a:ext cx="872371" cy="280749"/>
          </a:xfrm>
          <a:prstGeom prst="roundRect">
            <a:avLst>
              <a:gd name="adj" fmla="val 2007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273141" y="1282065"/>
            <a:ext cx="671155" cy="180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1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172533" y="1558052"/>
            <a:ext cx="6335911" cy="4657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Průpravné cvičení: Dynamická aktivace</a:t>
            </a:r>
            <a:endParaRPr lang="en-US" sz="2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2533" y="3422928"/>
            <a:ext cx="6542246" cy="17935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961262" y="4071033"/>
            <a:ext cx="988597" cy="157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Mobilita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2961262" y="4278724"/>
            <a:ext cx="988597" cy="237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Ramena a kyčle pro rozsah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295518" y="4185696"/>
            <a:ext cx="988597" cy="157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Reakční drily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4295518" y="4393387"/>
            <a:ext cx="988597" cy="237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Starty do čelního postoje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654950" y="4071033"/>
            <a:ext cx="988597" cy="1573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Koordinace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5654950" y="4278724"/>
            <a:ext cx="988597" cy="1188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Nožní práce s údery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7001794" y="4185696"/>
            <a:ext cx="988597" cy="157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Bojové naladění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7001794" y="4393387"/>
            <a:ext cx="988597" cy="2377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900"/>
              </a:lnSpc>
              <a:buNone/>
            </a:pPr>
            <a:r>
              <a:rPr lang="en-US" sz="8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Přechod do ostražitosti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2172533" y="5344597"/>
            <a:ext cx="6542246" cy="450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Každá fáze aktivace připravuje jiný aspekt výkonu — od pohyblivosti kloubů až po psychické nastavení do boje.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9108638" y="2299930"/>
            <a:ext cx="45720" cy="1067872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9344858" y="2322790"/>
            <a:ext cx="1863209" cy="232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Mobilita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9344858" y="2669500"/>
            <a:ext cx="3120509" cy="67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Rozsah pohybu v ramenou a kyčlích je klíčový pro generování síly pod balistickou vestou.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9108638" y="3549848"/>
            <a:ext cx="45720" cy="842724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9344858" y="3572708"/>
            <a:ext cx="1863209" cy="232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Reakční drily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9344858" y="3919418"/>
            <a:ext cx="3120509" cy="4502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Starty z různých poloh — lehu, sedu, kleku — do čelního postoje s okamžitým úderem.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9108638" y="4574619"/>
            <a:ext cx="45720" cy="1067872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9344858" y="4597479"/>
            <a:ext cx="1863209" cy="232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Koordinace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9344858" y="4944189"/>
            <a:ext cx="3120509" cy="67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Sun a krok v kombinaci s jednoduchými údery zahřívají kinetický řetězec a koordinaci.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9108638" y="5824538"/>
            <a:ext cx="45720" cy="1067872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9344858" y="5847398"/>
            <a:ext cx="1863209" cy="232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Bojové naladění</a:t>
            </a:r>
            <a:endParaRPr lang="en-US" sz="1450" dirty="0"/>
          </a:p>
        </p:txBody>
      </p:sp>
      <p:sp>
        <p:nvSpPr>
          <p:cNvPr id="26" name="Text 23"/>
          <p:cNvSpPr/>
          <p:nvPr/>
        </p:nvSpPr>
        <p:spPr>
          <a:xfrm>
            <a:off x="9344858" y="6194108"/>
            <a:ext cx="3120509" cy="67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Vědomý přechod do stavu vysoké ostražitosti jako součást struktury každého tréninku.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473756"/>
            <a:ext cx="1321237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2150" y="1547813"/>
            <a:ext cx="1025009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2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864037" y="2036564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Trénink na cvičné cíle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864037" y="3092648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Výcvik ve dvojicích dle metodiky kap. 3.2 — "držák lapačů" aktivně koriguje vzdálenost a postoj cvičence, simuluje dynamiku reálného protivníka.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64037" y="4160401"/>
            <a:ext cx="4136231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126093" y="442245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Kombinace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26093" y="4913471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Logické celky: přímý — přímý — loket (1-2-loket). Přechod z přímých úderů na krátký dosah.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247084" y="4160401"/>
            <a:ext cx="4136231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509141" y="442245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Pohyb vs. místo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5509141" y="4913471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Udržení síly a stability i při sunu vzad nebo úkroku — nepřerušovat kinetický řetězec.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630132" y="4160401"/>
            <a:ext cx="4136231" cy="2595324"/>
          </a:xfrm>
          <a:prstGeom prst="roundRect">
            <a:avLst>
              <a:gd name="adj" fmla="val 3995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9892189" y="442245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Úderová plocha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9892189" y="4913471"/>
            <a:ext cx="361211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Kontrola dopadu správnou částí ruky nebo nohy — prevence zranění a efektivita přenosu energie.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67495" y="996196"/>
            <a:ext cx="947023" cy="301943"/>
          </a:xfrm>
          <a:prstGeom prst="roundRect">
            <a:avLst>
              <a:gd name="adj" fmla="val 19768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974056" y="1049417"/>
            <a:ext cx="733901" cy="195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67495" y="1349216"/>
            <a:ext cx="7053262" cy="493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Úderový boj se zbraní — Retence a impakt</a:t>
            </a:r>
            <a:endParaRPr lang="en-US" sz="3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7495" y="2178129"/>
            <a:ext cx="443984" cy="4439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67495" y="2781776"/>
            <a:ext cx="1973699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Zbraň jako bariéra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867495" y="3156228"/>
            <a:ext cx="5230892" cy="488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Dlouhá zbraň slouží k odtlačení soupeře před vedením úderu nebo kopu — vytvoření prostoru.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7495" y="3900488"/>
            <a:ext cx="443984" cy="4439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67495" y="4504134"/>
            <a:ext cx="1973699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Údery zbraní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1867495" y="4878586"/>
            <a:ext cx="5230892" cy="488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Pažba a hlaveň jako úderové plochy dle Pub-71-84-02 — standardizovaná technika pro plné nasazení.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7495" y="5622846"/>
            <a:ext cx="443984" cy="4439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67495" y="6226493"/>
            <a:ext cx="1973699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Jednoruční údery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1867495" y="6600944"/>
            <a:ext cx="5230892" cy="488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volnou rukou při současné kontrole a retenci zbraně — v pouzdře nebo v jedné ruce.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7539395" y="2178129"/>
            <a:ext cx="5230892" cy="1727478"/>
          </a:xfrm>
          <a:prstGeom prst="roundRect">
            <a:avLst>
              <a:gd name="adj" fmla="val 4319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16917" y="2375654"/>
            <a:ext cx="246698" cy="19728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141137" y="2350175"/>
            <a:ext cx="2082046" cy="246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přechodu</a:t>
            </a:r>
            <a:endParaRPr lang="en-US" sz="1550" dirty="0"/>
          </a:p>
        </p:txBody>
      </p:sp>
      <p:sp>
        <p:nvSpPr>
          <p:cNvPr id="17" name="Text 11"/>
          <p:cNvSpPr/>
          <p:nvPr/>
        </p:nvSpPr>
        <p:spPr>
          <a:xfrm>
            <a:off x="8141137" y="2724626"/>
            <a:ext cx="4451628" cy="977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 každé manipulaci se zbraní dochází k </a:t>
            </a:r>
            <a:r>
              <a:rPr lang="en-US" sz="135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posunu těžiště</a:t>
            </a:r>
            <a:r>
              <a:rPr lang="en-US" sz="135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Cvičenec musí vědomě kompenzovat přesunem váhy do stojné nohy, aby úderová série neztrácela sílu ani přesnost.</a:t>
            </a:r>
            <a:endParaRPr lang="en-US" sz="1350" dirty="0"/>
          </a:p>
        </p:txBody>
      </p:sp>
      <p:sp>
        <p:nvSpPr>
          <p:cNvPr id="18" name="Text 12"/>
          <p:cNvSpPr/>
          <p:nvPr/>
        </p:nvSpPr>
        <p:spPr>
          <a:xfrm>
            <a:off x="7539395" y="4049316"/>
            <a:ext cx="5230892" cy="488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Retence zbraně není volitelná — uvolněný popruh (sling) znamená nebezpečí pro cvičence i partnera a signalizuje chybnou techniku.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451848" y="561142"/>
            <a:ext cx="1025366" cy="331708"/>
          </a:xfrm>
          <a:prstGeom prst="roundRect">
            <a:avLst>
              <a:gd name="adj" fmla="val 1936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566505" y="618411"/>
            <a:ext cx="796052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451848" y="952024"/>
            <a:ext cx="9334500" cy="531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Shadow Boxing — Práce s imaginárním protivníkem</a:t>
            </a:r>
            <a:endParaRPr lang="en-US" sz="3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848" y="1871782"/>
            <a:ext cx="5630108" cy="563010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848" y="1871782"/>
            <a:ext cx="5630108" cy="56301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56063" y="3324344"/>
            <a:ext cx="2124313" cy="265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Proč shadow box?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7556063" y="3737848"/>
            <a:ext cx="5630108" cy="542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Shadow boxing není jen "cvičení bez partnera" — je to </a:t>
            </a: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kognitivní trénink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taktického rozhodování bez fyzického stresu kontaktu.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7556063" y="4413766"/>
            <a:ext cx="5630108" cy="1731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Skenování (Scanning):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 každé kombinaci otočení hlavy a kontrola okolí — vynucený habit.</a:t>
            </a:r>
            <a:endParaRPr lang="en-US" sz="15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Rozhodovací smyčky: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"Pokud útočník udělá X, já odpovím Y" — nízkointenzitní nacvičování větvení.</a:t>
            </a:r>
            <a:endParaRPr lang="en-US" sz="15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5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Technika bez úniky:</a:t>
            </a: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Bez odporu pytle nelze maskovat špatnou formu.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72489" y="749737"/>
            <a:ext cx="790218" cy="240387"/>
          </a:xfrm>
          <a:prstGeom prst="roundRect">
            <a:avLst>
              <a:gd name="adj" fmla="val 2070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2861310" y="794147"/>
            <a:ext cx="612577" cy="1515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2772489" y="1025604"/>
            <a:ext cx="674501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kombinací: Kinetické navazování</a:t>
            </a:r>
            <a:endParaRPr lang="en-US" sz="25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876" y="1570315"/>
            <a:ext cx="8990528" cy="375154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4311" y="3541505"/>
            <a:ext cx="336436" cy="33643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092345" y="1743207"/>
            <a:ext cx="1817037" cy="227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Setrvačnost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092345" y="2043018"/>
            <a:ext cx="3504043" cy="16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z předchozího úderu pohání nápřah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37278" y="3541505"/>
            <a:ext cx="336436" cy="33643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2487" y="2964028"/>
            <a:ext cx="1817037" cy="227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báze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8092487" y="3263839"/>
            <a:ext cx="3504042" cy="16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Kontakt chodidel se zemí při každém dopadu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91160" y="3541505"/>
            <a:ext cx="336435" cy="33643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092487" y="4223320"/>
            <a:ext cx="1817037" cy="2271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 těla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8092487" y="4523131"/>
            <a:ext cx="3504042" cy="163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začíná v chodidle, končí v cíli</a:t>
            </a:r>
            <a:endParaRPr lang="en-US" sz="1250" dirty="0"/>
          </a:p>
        </p:txBody>
      </p:sp>
      <p:sp>
        <p:nvSpPr>
          <p:cNvPr id="15" name="Text 9"/>
          <p:cNvSpPr/>
          <p:nvPr/>
        </p:nvSpPr>
        <p:spPr>
          <a:xfrm>
            <a:off x="2772489" y="5421749"/>
            <a:ext cx="9085421" cy="379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Každý efektivní úder je výsledkem celého těla — ne pouze paže. Pohyb iniciovaný bokem a přenášený přes trup do ruky maximalizuje přenos kinetické energie na cíl.</a:t>
            </a:r>
            <a:endParaRPr lang="en-US" sz="1150" dirty="0"/>
          </a:p>
        </p:txBody>
      </p:sp>
      <p:sp>
        <p:nvSpPr>
          <p:cNvPr id="16" name="Shape 10"/>
          <p:cNvSpPr/>
          <p:nvPr/>
        </p:nvSpPr>
        <p:spPr>
          <a:xfrm>
            <a:off x="2772489" y="6000631"/>
            <a:ext cx="2136577" cy="1379339"/>
          </a:xfrm>
          <a:prstGeom prst="roundRect">
            <a:avLst>
              <a:gd name="adj" fmla="val 5303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1"/>
          <p:cNvSpPr/>
          <p:nvPr/>
        </p:nvSpPr>
        <p:spPr>
          <a:xfrm>
            <a:off x="2757249" y="6000631"/>
            <a:ext cx="60960" cy="1379339"/>
          </a:xfrm>
          <a:prstGeom prst="roundRect">
            <a:avLst>
              <a:gd name="adj" fmla="val 10206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2"/>
          <p:cNvSpPr/>
          <p:nvPr/>
        </p:nvSpPr>
        <p:spPr>
          <a:xfrm>
            <a:off x="2981563" y="6163985"/>
            <a:ext cx="1645920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setrvačnosti</a:t>
            </a:r>
            <a:endParaRPr lang="en-US" sz="1250" dirty="0"/>
          </a:p>
        </p:txBody>
      </p:sp>
      <p:sp>
        <p:nvSpPr>
          <p:cNvPr id="19" name="Text 13"/>
          <p:cNvSpPr/>
          <p:nvPr/>
        </p:nvSpPr>
        <p:spPr>
          <a:xfrm>
            <a:off x="2981563" y="6458426"/>
            <a:ext cx="1764149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Rotace z předchozího úderu generuje nápřah pro úder následující — bez ztráty hybnosti.</a:t>
            </a:r>
            <a:endParaRPr lang="en-US" sz="1150" dirty="0"/>
          </a:p>
        </p:txBody>
      </p:sp>
      <p:sp>
        <p:nvSpPr>
          <p:cNvPr id="20" name="Shape 14"/>
          <p:cNvSpPr/>
          <p:nvPr/>
        </p:nvSpPr>
        <p:spPr>
          <a:xfrm>
            <a:off x="4997887" y="6000631"/>
            <a:ext cx="2136696" cy="1379339"/>
          </a:xfrm>
          <a:prstGeom prst="roundRect">
            <a:avLst>
              <a:gd name="adj" fmla="val 5303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5"/>
          <p:cNvSpPr/>
          <p:nvPr/>
        </p:nvSpPr>
        <p:spPr>
          <a:xfrm>
            <a:off x="4982647" y="6000631"/>
            <a:ext cx="60960" cy="1379339"/>
          </a:xfrm>
          <a:prstGeom prst="roundRect">
            <a:avLst>
              <a:gd name="adj" fmla="val 10206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6"/>
          <p:cNvSpPr/>
          <p:nvPr/>
        </p:nvSpPr>
        <p:spPr>
          <a:xfrm>
            <a:off x="5206960" y="6163985"/>
            <a:ext cx="1645920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5206960" y="6458426"/>
            <a:ext cx="1764268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Batoh a vesta posouvají těžiště — adaptace šířky postoje zachovává výbušnost a rovnováhu.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7503438" y="6000631"/>
            <a:ext cx="2136577" cy="1379339"/>
          </a:xfrm>
          <a:prstGeom prst="roundRect">
            <a:avLst>
              <a:gd name="adj" fmla="val 5303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Shape 19"/>
          <p:cNvSpPr/>
          <p:nvPr/>
        </p:nvSpPr>
        <p:spPr>
          <a:xfrm>
            <a:off x="7488198" y="6000631"/>
            <a:ext cx="60960" cy="1379339"/>
          </a:xfrm>
          <a:prstGeom prst="roundRect">
            <a:avLst>
              <a:gd name="adj" fmla="val 10206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0"/>
          <p:cNvSpPr/>
          <p:nvPr/>
        </p:nvSpPr>
        <p:spPr>
          <a:xfrm>
            <a:off x="7712512" y="6163985"/>
            <a:ext cx="1645920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báze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7712512" y="6458426"/>
            <a:ext cx="1764149" cy="56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Neustálý kontakt chodidel se zemí zajišťuje oporu při každém kontaktu s cílem.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9728835" y="6000631"/>
            <a:ext cx="2136696" cy="1379339"/>
          </a:xfrm>
          <a:prstGeom prst="roundRect">
            <a:avLst>
              <a:gd name="adj" fmla="val 5303"/>
            </a:avLst>
          </a:prstGeom>
          <a:solidFill>
            <a:srgbClr val="191718">
              <a:alpha val="95000"/>
            </a:srgbClr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Shape 23"/>
          <p:cNvSpPr/>
          <p:nvPr/>
        </p:nvSpPr>
        <p:spPr>
          <a:xfrm>
            <a:off x="9713595" y="6000631"/>
            <a:ext cx="60960" cy="1379339"/>
          </a:xfrm>
          <a:prstGeom prst="roundRect">
            <a:avLst>
              <a:gd name="adj" fmla="val 10206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Text 24"/>
          <p:cNvSpPr/>
          <p:nvPr/>
        </p:nvSpPr>
        <p:spPr>
          <a:xfrm>
            <a:off x="9937909" y="6163985"/>
            <a:ext cx="1645920" cy="205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 celého těla</a:t>
            </a:r>
            <a:endParaRPr lang="en-US" sz="1250" dirty="0"/>
          </a:p>
        </p:txBody>
      </p:sp>
      <p:sp>
        <p:nvSpPr>
          <p:cNvPr id="31" name="Text 25"/>
          <p:cNvSpPr/>
          <p:nvPr/>
        </p:nvSpPr>
        <p:spPr>
          <a:xfrm>
            <a:off x="9937909" y="6458426"/>
            <a:ext cx="1764268" cy="758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nekončí v rameni — jeho základ je v chodidle stojné nohy a vychází z rotace boků.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722239" y="1148358"/>
            <a:ext cx="972503" cy="312063"/>
          </a:xfrm>
          <a:prstGeom prst="roundRect">
            <a:avLst>
              <a:gd name="adj" fmla="val 1963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831657" y="1203008"/>
            <a:ext cx="753666" cy="202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KAPITOLA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722239" y="1514237"/>
            <a:ext cx="7760256" cy="506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3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Neurofyziologie: Automatizace pod stresem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1722239" y="2357557"/>
            <a:ext cx="2026325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Věda za tréninkem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722239" y="2745462"/>
            <a:ext cx="5370552" cy="760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Opakované provádění kombinací na cvičných cílech způsobuje </a:t>
            </a:r>
            <a:r>
              <a:rPr lang="en-US" sz="14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myelinizaci nervových drah</a:t>
            </a: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technika se přesouvá z vědomé do podvědomé kontroly a je dostupná i pod extrémním tlakem.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722239" y="3657838"/>
            <a:ext cx="5370552" cy="1541145"/>
          </a:xfrm>
          <a:prstGeom prst="roundRect">
            <a:avLst>
              <a:gd name="adj" fmla="val 497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524" y="3866436"/>
            <a:ext cx="253246" cy="20252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340054" y="3837980"/>
            <a:ext cx="2026325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Hickův zákon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2340054" y="4225885"/>
            <a:ext cx="4570452" cy="760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Čím více možností, tím delší reakční čas. V boji platí: </a:t>
            </a:r>
            <a:r>
              <a:rPr lang="en-US" sz="14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3–4 klíčové kombinace</a:t>
            </a:r>
            <a:r>
              <a:rPr lang="en-US" sz="14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jsou spolehlivější než 15 technik nacvičených povrchně.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545229" y="2374463"/>
            <a:ext cx="2617946" cy="2463879"/>
          </a:xfrm>
          <a:prstGeom prst="roundRect">
            <a:avLst>
              <a:gd name="adj" fmla="val 310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7735133" y="2564368"/>
            <a:ext cx="547092" cy="547092"/>
          </a:xfrm>
          <a:prstGeom prst="roundRect">
            <a:avLst>
              <a:gd name="adj" fmla="val 1671215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5628" y="2714744"/>
            <a:ext cx="246102" cy="2461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735133" y="3246120"/>
            <a:ext cx="2026325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Dýchání</a:t>
            </a:r>
            <a:endParaRPr lang="en-US" sz="1550" dirty="0"/>
          </a:p>
        </p:txBody>
      </p:sp>
      <p:sp>
        <p:nvSpPr>
          <p:cNvPr id="15" name="Text 11"/>
          <p:cNvSpPr/>
          <p:nvPr/>
        </p:nvSpPr>
        <p:spPr>
          <a:xfrm>
            <a:off x="7735133" y="3634026"/>
            <a:ext cx="2238137" cy="1014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Výdech synchronizovaný s momentem nárazu maximalizuje zpevnění core a přenos síly.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10297835" y="2374463"/>
            <a:ext cx="2617946" cy="2463879"/>
          </a:xfrm>
          <a:prstGeom prst="roundRect">
            <a:avLst>
              <a:gd name="adj" fmla="val 310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10487739" y="2564368"/>
            <a:ext cx="547092" cy="547092"/>
          </a:xfrm>
          <a:prstGeom prst="roundRect">
            <a:avLst>
              <a:gd name="adj" fmla="val 1671215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38234" y="2714744"/>
            <a:ext cx="246102" cy="24610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0487739" y="3246120"/>
            <a:ext cx="2026325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Tunelové vidění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10487739" y="3634026"/>
            <a:ext cx="2238137" cy="1014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Vynucené skenování prostoru po každém drilu na lapačích — trénink vědomé pozornosti.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7545229" y="4973003"/>
            <a:ext cx="5370552" cy="1956673"/>
          </a:xfrm>
          <a:prstGeom prst="roundRect">
            <a:avLst>
              <a:gd name="adj" fmla="val 391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Shape 17"/>
          <p:cNvSpPr/>
          <p:nvPr/>
        </p:nvSpPr>
        <p:spPr>
          <a:xfrm>
            <a:off x="7735133" y="5162907"/>
            <a:ext cx="547092" cy="547092"/>
          </a:xfrm>
          <a:prstGeom prst="roundRect">
            <a:avLst>
              <a:gd name="adj" fmla="val 16712154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85628" y="5313283"/>
            <a:ext cx="246102" cy="24610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735133" y="5844659"/>
            <a:ext cx="2026325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Myelinizace</a:t>
            </a:r>
            <a:endParaRPr lang="en-US" sz="1550" dirty="0"/>
          </a:p>
        </p:txBody>
      </p:sp>
      <p:sp>
        <p:nvSpPr>
          <p:cNvPr id="25" name="Text 19"/>
          <p:cNvSpPr/>
          <p:nvPr/>
        </p:nvSpPr>
        <p:spPr>
          <a:xfrm>
            <a:off x="7735133" y="6232565"/>
            <a:ext cx="4990743" cy="507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Každé opakování kombinace na cíli zpevňuje nervovou dráhu — minimálně 500+ opakování pro automatizaci.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4037" y="1507688"/>
            <a:ext cx="2489359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9770" y="1648658"/>
            <a:ext cx="197406" cy="19740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15879" y="1589365"/>
            <a:ext cx="1881783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CHYBY INSTRUKTORŮ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864037" y="2085737"/>
            <a:ext cx="812161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 — Co nesmí projít</a:t>
            </a:r>
            <a:endParaRPr lang="en-US" sz="4300" dirty="0"/>
          </a:p>
        </p:txBody>
      </p:sp>
      <p:sp>
        <p:nvSpPr>
          <p:cNvPr id="6" name="Shape 3"/>
          <p:cNvSpPr/>
          <p:nvPr/>
        </p:nvSpPr>
        <p:spPr>
          <a:xfrm>
            <a:off x="864037" y="3141821"/>
            <a:ext cx="12902327" cy="3579971"/>
          </a:xfrm>
          <a:prstGeom prst="roundRect">
            <a:avLst>
              <a:gd name="adj" fmla="val 2896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79277" y="3157061"/>
            <a:ext cx="6435923" cy="1774746"/>
          </a:xfrm>
          <a:prstGeom prst="roundRect">
            <a:avLst>
              <a:gd name="adj" fmla="val 5843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126093" y="340387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Statické lapače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126093" y="3894892"/>
            <a:ext cx="557188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Partner stojí nehybně → cvičenec se učí špatné vzdálenostní vnímání. Lapače musí žít.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7315200" y="3157061"/>
            <a:ext cx="6435923" cy="1774746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7315200" y="3157061"/>
            <a:ext cx="30480" cy="1774746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7932420" y="340387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Ignorování krytu</a:t>
            </a:r>
            <a:endParaRPr lang="en-US" sz="2150" dirty="0"/>
          </a:p>
        </p:txBody>
      </p:sp>
      <p:sp>
        <p:nvSpPr>
          <p:cNvPr id="13" name="Text 10"/>
          <p:cNvSpPr/>
          <p:nvPr/>
        </p:nvSpPr>
        <p:spPr>
          <a:xfrm>
            <a:off x="7932420" y="3894892"/>
            <a:ext cx="557188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Ruce klesají při úderech do pytle → instruktor musí okamžitě zastavit a korigovat.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7006590" y="3735824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0895" y="3890129"/>
            <a:ext cx="308610" cy="30861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879277" y="4931807"/>
            <a:ext cx="6435923" cy="1774746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879277" y="4931807"/>
            <a:ext cx="6435923" cy="30480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1126093" y="517862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Nekontrolovaná zbraň</a:t>
            </a:r>
            <a:endParaRPr lang="en-US" sz="2150" dirty="0"/>
          </a:p>
        </p:txBody>
      </p:sp>
      <p:sp>
        <p:nvSpPr>
          <p:cNvPr id="19" name="Text 15"/>
          <p:cNvSpPr/>
          <p:nvPr/>
        </p:nvSpPr>
        <p:spPr>
          <a:xfrm>
            <a:off x="1126093" y="5669637"/>
            <a:ext cx="557188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Zbraň volně visí na popruhu a bije cvičence → špatná retence, bezpečnostní riziko.</a:t>
            </a:r>
            <a:endParaRPr lang="en-US" sz="1900" dirty="0"/>
          </a:p>
        </p:txBody>
      </p:sp>
      <p:sp>
        <p:nvSpPr>
          <p:cNvPr id="20" name="Shape 16"/>
          <p:cNvSpPr/>
          <p:nvPr/>
        </p:nvSpPr>
        <p:spPr>
          <a:xfrm>
            <a:off x="7315200" y="4931807"/>
            <a:ext cx="6435923" cy="1774746"/>
          </a:xfrm>
          <a:prstGeom prst="rect">
            <a:avLst/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Shape 17"/>
          <p:cNvSpPr/>
          <p:nvPr/>
        </p:nvSpPr>
        <p:spPr>
          <a:xfrm>
            <a:off x="7315200" y="4931807"/>
            <a:ext cx="30480" cy="1774746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Shape 18"/>
          <p:cNvSpPr/>
          <p:nvPr/>
        </p:nvSpPr>
        <p:spPr>
          <a:xfrm>
            <a:off x="7315200" y="4931807"/>
            <a:ext cx="6435923" cy="30480"/>
          </a:xfrm>
          <a:prstGeom prst="roundRect">
            <a:avLst>
              <a:gd name="adj" fmla="val 340200"/>
            </a:avLst>
          </a:prstGeom>
          <a:solidFill>
            <a:srgbClr val="92202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19"/>
          <p:cNvSpPr/>
          <p:nvPr/>
        </p:nvSpPr>
        <p:spPr>
          <a:xfrm>
            <a:off x="7932420" y="517862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Nulová variabilita</a:t>
            </a:r>
            <a:endParaRPr lang="en-US" sz="2150" dirty="0"/>
          </a:p>
        </p:txBody>
      </p:sp>
      <p:sp>
        <p:nvSpPr>
          <p:cNvPr id="24" name="Text 20"/>
          <p:cNvSpPr/>
          <p:nvPr/>
        </p:nvSpPr>
        <p:spPr>
          <a:xfrm>
            <a:off x="7932420" y="5669637"/>
            <a:ext cx="557188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Trénink v jediné výšce a rytmu → cvičenec není připraven na chaos reálného střetu.</a:t>
            </a:r>
            <a:endParaRPr lang="en-US" sz="1900" dirty="0"/>
          </a:p>
        </p:txBody>
      </p:sp>
      <p:sp>
        <p:nvSpPr>
          <p:cNvPr id="25" name="Shape 21"/>
          <p:cNvSpPr/>
          <p:nvPr/>
        </p:nvSpPr>
        <p:spPr>
          <a:xfrm>
            <a:off x="7006590" y="5510570"/>
            <a:ext cx="617220" cy="617220"/>
          </a:xfrm>
          <a:prstGeom prst="roundRect">
            <a:avLst>
              <a:gd name="adj" fmla="val 16800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0895" y="5664875"/>
            <a:ext cx="308610" cy="3086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92856" y="783431"/>
            <a:ext cx="881658" cy="300157"/>
          </a:xfrm>
          <a:prstGeom prst="roundRect">
            <a:avLst>
              <a:gd name="adj" fmla="val 1979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998940" y="836414"/>
            <a:ext cx="669488" cy="194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EVALUACE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892856" y="1134189"/>
            <a:ext cx="5636895" cy="491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Hodnocení výkonu dle Přílohy č. 6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476863" y="2964537"/>
            <a:ext cx="2174796" cy="441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30s</a:t>
            </a:r>
            <a:endParaRPr lang="en-US" sz="3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262" y="1859399"/>
            <a:ext cx="2652236" cy="26522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582114" y="4682371"/>
            <a:ext cx="1964531" cy="245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Interval intenzity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892856" y="5003840"/>
            <a:ext cx="5343168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Počet efektivních zásahů za 30 sekund vysoké intenzity jako základní měřítko výkonu.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978384" y="2964537"/>
            <a:ext cx="2174796" cy="441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34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34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783" y="1859399"/>
            <a:ext cx="2652236" cy="265223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083635" y="4682371"/>
            <a:ext cx="1964531" cy="245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hodnocení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7394258" y="5003840"/>
            <a:ext cx="5343287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Agresivita, přesnost, stabilita v pohybu, kontrola zbraně — každé kritérium bodováno zvlášť.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1892856" y="5679043"/>
            <a:ext cx="1964531" cy="2455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hodnotíme</a:t>
            </a:r>
            <a:endParaRPr lang="en-US" sz="15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9173" y="6123206"/>
            <a:ext cx="265152" cy="26515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2467451" y="6114455"/>
            <a:ext cx="4768572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Agresivita a přesnost: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Síla a cílení úderů do správné zóny lapače nebo pytle.</a:t>
            </a:r>
            <a:endParaRPr lang="en-US" sz="13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0575" y="6123206"/>
            <a:ext cx="265152" cy="26515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968853" y="6114455"/>
            <a:ext cx="4768691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Stabilita v pohybu: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Udržení techniky při zpětném sunu, úkroku nebo pádu.</a:t>
            </a:r>
            <a:endParaRPr lang="en-US" sz="13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9173" y="6915686"/>
            <a:ext cx="265152" cy="26515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2467451" y="6906935"/>
            <a:ext cx="4768572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Kontrola zbraně: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Popruh a retence po celou dobu úderové série — žádné výkyvy.</a:t>
            </a:r>
            <a:endParaRPr lang="en-US" sz="13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0575" y="6915686"/>
            <a:ext cx="265152" cy="26515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7968853" y="6906935"/>
            <a:ext cx="4768691" cy="4852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Taktický přehled: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Schopnost skenovat prostor i při fyzickém vyčerpání v závěru kola.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43013"/>
            <a:ext cx="908827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Shrnutí: Most mezi technikou a reálem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1234321" y="2700218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Cvičný úderový boj není konec výcviku — je to most mezi izolovanou technikou a nekontrolovatelným chaosem reálného střetu.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2422565"/>
            <a:ext cx="30480" cy="1345406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64037" y="4415909"/>
            <a:ext cx="4136231" cy="2570678"/>
          </a:xfrm>
          <a:prstGeom prst="roundRect">
            <a:avLst>
              <a:gd name="adj" fmla="val 5691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64037" y="4385429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2561868" y="4045625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4038" y="4267795"/>
            <a:ext cx="296228" cy="29622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41333" y="50331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1141333" y="5524143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se mění vaše biomechanika úderu, když držíte v jedné ruce útočnou pušku?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5247084" y="4415909"/>
            <a:ext cx="4136231" cy="2570678"/>
          </a:xfrm>
          <a:prstGeom prst="roundRect">
            <a:avLst>
              <a:gd name="adj" fmla="val 5691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5247084" y="4385429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6944916" y="4045625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7086" y="4267795"/>
            <a:ext cx="296228" cy="29622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524381" y="50331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</a:t>
            </a:r>
            <a:endParaRPr lang="en-US" sz="2150" dirty="0"/>
          </a:p>
        </p:txBody>
      </p:sp>
      <p:sp>
        <p:nvSpPr>
          <p:cNvPr id="16" name="Text 12"/>
          <p:cNvSpPr/>
          <p:nvPr/>
        </p:nvSpPr>
        <p:spPr>
          <a:xfrm>
            <a:off x="5524381" y="5524143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vizualizace imaginárního protivníka klíčová pro rozvoj taktického myšlení?</a:t>
            </a:r>
            <a:endParaRPr lang="en-US" sz="1900" dirty="0"/>
          </a:p>
        </p:txBody>
      </p:sp>
      <p:sp>
        <p:nvSpPr>
          <p:cNvPr id="17" name="Shape 13"/>
          <p:cNvSpPr/>
          <p:nvPr/>
        </p:nvSpPr>
        <p:spPr>
          <a:xfrm>
            <a:off x="9630132" y="4415909"/>
            <a:ext cx="4136231" cy="2570678"/>
          </a:xfrm>
          <a:prstGeom prst="roundRect">
            <a:avLst>
              <a:gd name="adj" fmla="val 5691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4"/>
          <p:cNvSpPr/>
          <p:nvPr/>
        </p:nvSpPr>
        <p:spPr>
          <a:xfrm>
            <a:off x="9630132" y="4385429"/>
            <a:ext cx="4136231" cy="121920"/>
          </a:xfrm>
          <a:prstGeom prst="roundRect">
            <a:avLst>
              <a:gd name="adj" fmla="val 85050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5"/>
          <p:cNvSpPr/>
          <p:nvPr/>
        </p:nvSpPr>
        <p:spPr>
          <a:xfrm>
            <a:off x="11327963" y="4045625"/>
            <a:ext cx="740569" cy="740569"/>
          </a:xfrm>
          <a:prstGeom prst="roundRect">
            <a:avLst>
              <a:gd name="adj" fmla="val 12347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50134" y="4267795"/>
            <a:ext cx="296228" cy="29622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9907429" y="5033129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</a:t>
            </a:r>
            <a:endParaRPr lang="en-US" sz="2150" dirty="0"/>
          </a:p>
        </p:txBody>
      </p:sp>
      <p:sp>
        <p:nvSpPr>
          <p:cNvPr id="22" name="Text 17"/>
          <p:cNvSpPr/>
          <p:nvPr/>
        </p:nvSpPr>
        <p:spPr>
          <a:xfrm>
            <a:off x="9907429" y="5524143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Jaký vliv má únava na přesnost formování úderové plochy — pěsti nebo dlaně?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Macintosh PowerPoint</Application>
  <PresentationFormat>Vlastní</PresentationFormat>
  <Paragraphs>145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2026-03-02T07:55:29Z</dcterms:created>
  <dcterms:modified xsi:type="dcterms:W3CDTF">2026-03-02T07:57:36Z</dcterms:modified>
</cp:coreProperties>
</file>