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4630400" cy="8229600"/>
  <p:notesSz cx="8229600" cy="14630400"/>
  <p:embeddedFontLst>
    <p:embeddedFont>
      <p:font typeface="Instrument Sans" panose="020B0604020202020204" charset="0"/>
      <p:regular r:id="rId8"/>
    </p:embeddedFont>
    <p:embeddedFont>
      <p:font typeface="Instrument Sans Semi Bold" panose="020B0604020202020204" charset="0"/>
      <p:regular r:id="rId9"/>
    </p:embeddedFont>
  </p:embeddedFont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3" d="100"/>
          <a:sy n="93" d="100"/>
        </p:scale>
        <p:origin x="52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áchym Šimsa" userId="234d49cd-7956-41f2-b106-89e93a0cb03c" providerId="ADAL" clId="{AC1BB9EA-0C2E-48C1-B11C-D042B08AF17E}"/>
    <pc:docChg chg="undo custSel modSld">
      <pc:chgData name="Jáchym Šimsa" userId="234d49cd-7956-41f2-b106-89e93a0cb03c" providerId="ADAL" clId="{AC1BB9EA-0C2E-48C1-B11C-D042B08AF17E}" dt="2026-03-30T13:36:14.183" v="47" actId="208"/>
      <pc:docMkLst>
        <pc:docMk/>
      </pc:docMkLst>
      <pc:sldChg chg="modSp mod">
        <pc:chgData name="Jáchym Šimsa" userId="234d49cd-7956-41f2-b106-89e93a0cb03c" providerId="ADAL" clId="{AC1BB9EA-0C2E-48C1-B11C-D042B08AF17E}" dt="2026-03-30T12:38:42.606" v="1" actId="14100"/>
        <pc:sldMkLst>
          <pc:docMk/>
          <pc:sldMk cId="0" sldId="257"/>
        </pc:sldMkLst>
        <pc:spChg chg="mod">
          <ac:chgData name="Jáchym Šimsa" userId="234d49cd-7956-41f2-b106-89e93a0cb03c" providerId="ADAL" clId="{AC1BB9EA-0C2E-48C1-B11C-D042B08AF17E}" dt="2026-03-30T12:38:42.606" v="1" actId="14100"/>
          <ac:spMkLst>
            <pc:docMk/>
            <pc:sldMk cId="0" sldId="257"/>
            <ac:spMk id="2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38:39.931" v="0" actId="20577"/>
          <ac:spMkLst>
            <pc:docMk/>
            <pc:sldMk cId="0" sldId="257"/>
            <ac:spMk id="4" creationId="{00000000-0000-0000-0000-000000000000}"/>
          </ac:spMkLst>
        </pc:spChg>
      </pc:sldChg>
      <pc:sldChg chg="modSp mod">
        <pc:chgData name="Jáchym Šimsa" userId="234d49cd-7956-41f2-b106-89e93a0cb03c" providerId="ADAL" clId="{AC1BB9EA-0C2E-48C1-B11C-D042B08AF17E}" dt="2026-03-30T12:38:47.495" v="3" actId="14100"/>
        <pc:sldMkLst>
          <pc:docMk/>
          <pc:sldMk cId="0" sldId="258"/>
        </pc:sldMkLst>
        <pc:spChg chg="mod">
          <ac:chgData name="Jáchym Šimsa" userId="234d49cd-7956-41f2-b106-89e93a0cb03c" providerId="ADAL" clId="{AC1BB9EA-0C2E-48C1-B11C-D042B08AF17E}" dt="2026-03-30T12:38:47.495" v="3" actId="14100"/>
          <ac:spMkLst>
            <pc:docMk/>
            <pc:sldMk cId="0" sldId="258"/>
            <ac:spMk id="2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38:45.128" v="2" actId="20577"/>
          <ac:spMkLst>
            <pc:docMk/>
            <pc:sldMk cId="0" sldId="258"/>
            <ac:spMk id="4" creationId="{00000000-0000-0000-0000-000000000000}"/>
          </ac:spMkLst>
        </pc:spChg>
      </pc:sldChg>
      <pc:sldChg chg="modSp mod">
        <pc:chgData name="Jáchym Šimsa" userId="234d49cd-7956-41f2-b106-89e93a0cb03c" providerId="ADAL" clId="{AC1BB9EA-0C2E-48C1-B11C-D042B08AF17E}" dt="2026-03-30T12:39:11.338" v="5" actId="14100"/>
        <pc:sldMkLst>
          <pc:docMk/>
          <pc:sldMk cId="0" sldId="259"/>
        </pc:sldMkLst>
        <pc:spChg chg="mod">
          <ac:chgData name="Jáchym Šimsa" userId="234d49cd-7956-41f2-b106-89e93a0cb03c" providerId="ADAL" clId="{AC1BB9EA-0C2E-48C1-B11C-D042B08AF17E}" dt="2026-03-30T12:39:11.338" v="5" actId="14100"/>
          <ac:spMkLst>
            <pc:docMk/>
            <pc:sldMk cId="0" sldId="259"/>
            <ac:spMk id="2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39:08.655" v="4" actId="20577"/>
          <ac:spMkLst>
            <pc:docMk/>
            <pc:sldMk cId="0" sldId="259"/>
            <ac:spMk id="4" creationId="{00000000-0000-0000-0000-000000000000}"/>
          </ac:spMkLst>
        </pc:spChg>
      </pc:sldChg>
      <pc:sldChg chg="modSp mod">
        <pc:chgData name="Jáchym Šimsa" userId="234d49cd-7956-41f2-b106-89e93a0cb03c" providerId="ADAL" clId="{AC1BB9EA-0C2E-48C1-B11C-D042B08AF17E}" dt="2026-03-30T13:36:14.183" v="47" actId="208"/>
        <pc:sldMkLst>
          <pc:docMk/>
          <pc:sldMk cId="0" sldId="260"/>
        </pc:sldMkLst>
        <pc:spChg chg="mod">
          <ac:chgData name="Jáchym Šimsa" userId="234d49cd-7956-41f2-b106-89e93a0cb03c" providerId="ADAL" clId="{AC1BB9EA-0C2E-48C1-B11C-D042B08AF17E}" dt="2026-03-30T12:42:24.009" v="40" actId="14100"/>
          <ac:spMkLst>
            <pc:docMk/>
            <pc:sldMk cId="0" sldId="260"/>
            <ac:spMk id="3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42:20.369" v="39" actId="255"/>
          <ac:spMkLst>
            <pc:docMk/>
            <pc:sldMk cId="0" sldId="260"/>
            <ac:spMk id="5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42:09.778" v="38" actId="2710"/>
          <ac:spMkLst>
            <pc:docMk/>
            <pc:sldMk cId="0" sldId="260"/>
            <ac:spMk id="7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35:42.246" v="41" actId="2711"/>
          <ac:spMkLst>
            <pc:docMk/>
            <pc:sldMk cId="0" sldId="260"/>
            <ac:spMk id="9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39:28.972" v="7" actId="255"/>
          <ac:spMkLst>
            <pc:docMk/>
            <pc:sldMk cId="0" sldId="260"/>
            <ac:spMk id="11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39:39.351" v="8" actId="255"/>
          <ac:spMkLst>
            <pc:docMk/>
            <pc:sldMk cId="0" sldId="260"/>
            <ac:spMk id="12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35:42.246" v="41" actId="2711"/>
          <ac:spMkLst>
            <pc:docMk/>
            <pc:sldMk cId="0" sldId="260"/>
            <ac:spMk id="13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35:54.490" v="43" actId="208"/>
          <ac:spMkLst>
            <pc:docMk/>
            <pc:sldMk cId="0" sldId="260"/>
            <ac:spMk id="14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42:03.235" v="37" actId="1076"/>
          <ac:spMkLst>
            <pc:docMk/>
            <pc:sldMk cId="0" sldId="260"/>
            <ac:spMk id="15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39:39.351" v="8" actId="255"/>
          <ac:spMkLst>
            <pc:docMk/>
            <pc:sldMk cId="0" sldId="260"/>
            <ac:spMk id="16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35:42.246" v="41" actId="2711"/>
          <ac:spMkLst>
            <pc:docMk/>
            <pc:sldMk cId="0" sldId="260"/>
            <ac:spMk id="17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39:28.972" v="7" actId="255"/>
          <ac:spMkLst>
            <pc:docMk/>
            <pc:sldMk cId="0" sldId="260"/>
            <ac:spMk id="19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42:03.235" v="37" actId="1076"/>
          <ac:spMkLst>
            <pc:docMk/>
            <pc:sldMk cId="0" sldId="260"/>
            <ac:spMk id="20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35:42.246" v="41" actId="2711"/>
          <ac:spMkLst>
            <pc:docMk/>
            <pc:sldMk cId="0" sldId="260"/>
            <ac:spMk id="21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36:03.953" v="45" actId="208"/>
          <ac:spMkLst>
            <pc:docMk/>
            <pc:sldMk cId="0" sldId="260"/>
            <ac:spMk id="22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39:28.972" v="7" actId="255"/>
          <ac:spMkLst>
            <pc:docMk/>
            <pc:sldMk cId="0" sldId="260"/>
            <ac:spMk id="23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42:03.235" v="37" actId="1076"/>
          <ac:spMkLst>
            <pc:docMk/>
            <pc:sldMk cId="0" sldId="260"/>
            <ac:spMk id="24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35:42.246" v="41" actId="2711"/>
          <ac:spMkLst>
            <pc:docMk/>
            <pc:sldMk cId="0" sldId="260"/>
            <ac:spMk id="25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36:14.183" v="47" actId="208"/>
          <ac:spMkLst>
            <pc:docMk/>
            <pc:sldMk cId="0" sldId="260"/>
            <ac:spMk id="26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39:28.972" v="7" actId="255"/>
          <ac:spMkLst>
            <pc:docMk/>
            <pc:sldMk cId="0" sldId="260"/>
            <ac:spMk id="27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39:39.351" v="8" actId="255"/>
          <ac:spMkLst>
            <pc:docMk/>
            <pc:sldMk cId="0" sldId="260"/>
            <ac:spMk id="28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35:42.246" v="41" actId="2711"/>
          <ac:spMkLst>
            <pc:docMk/>
            <pc:sldMk cId="0" sldId="260"/>
            <ac:spMk id="30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42:03.235" v="37" actId="1076"/>
          <ac:spMkLst>
            <pc:docMk/>
            <pc:sldMk cId="0" sldId="260"/>
            <ac:spMk id="31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42:03.235" v="37" actId="1076"/>
          <ac:spMkLst>
            <pc:docMk/>
            <pc:sldMk cId="0" sldId="260"/>
            <ac:spMk id="32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39:39.351" v="8" actId="255"/>
          <ac:spMkLst>
            <pc:docMk/>
            <pc:sldMk cId="0" sldId="260"/>
            <ac:spMk id="33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35:42.246" v="41" actId="2711"/>
          <ac:spMkLst>
            <pc:docMk/>
            <pc:sldMk cId="0" sldId="260"/>
            <ac:spMk id="34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35:54.490" v="43" actId="208"/>
          <ac:spMkLst>
            <pc:docMk/>
            <pc:sldMk cId="0" sldId="260"/>
            <ac:spMk id="35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42:03.235" v="37" actId="1076"/>
          <ac:spMkLst>
            <pc:docMk/>
            <pc:sldMk cId="0" sldId="260"/>
            <ac:spMk id="36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41:11.839" v="26" actId="20577"/>
          <ac:spMkLst>
            <pc:docMk/>
            <pc:sldMk cId="0" sldId="260"/>
            <ac:spMk id="37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35:42.246" v="41" actId="2711"/>
          <ac:spMkLst>
            <pc:docMk/>
            <pc:sldMk cId="0" sldId="260"/>
            <ac:spMk id="38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41:20.473" v="27" actId="1076"/>
          <ac:spMkLst>
            <pc:docMk/>
            <pc:sldMk cId="0" sldId="260"/>
            <ac:spMk id="39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42:03.235" v="37" actId="1076"/>
          <ac:spMkLst>
            <pc:docMk/>
            <pc:sldMk cId="0" sldId="260"/>
            <ac:spMk id="40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41:20.473" v="27" actId="1076"/>
          <ac:spMkLst>
            <pc:docMk/>
            <pc:sldMk cId="0" sldId="260"/>
            <ac:spMk id="41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35:42.246" v="41" actId="2711"/>
          <ac:spMkLst>
            <pc:docMk/>
            <pc:sldMk cId="0" sldId="260"/>
            <ac:spMk id="42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36:03.953" v="45" actId="208"/>
          <ac:spMkLst>
            <pc:docMk/>
            <pc:sldMk cId="0" sldId="260"/>
            <ac:spMk id="43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41:20.473" v="27" actId="1076"/>
          <ac:spMkLst>
            <pc:docMk/>
            <pc:sldMk cId="0" sldId="260"/>
            <ac:spMk id="44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41:20.473" v="27" actId="1076"/>
          <ac:spMkLst>
            <pc:docMk/>
            <pc:sldMk cId="0" sldId="260"/>
            <ac:spMk id="45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41:29.197" v="30" actId="1076"/>
          <ac:spMkLst>
            <pc:docMk/>
            <pc:sldMk cId="0" sldId="260"/>
            <ac:spMk id="46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41:29.197" v="30" actId="1076"/>
          <ac:spMkLst>
            <pc:docMk/>
            <pc:sldMk cId="0" sldId="260"/>
            <ac:spMk id="47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41:29.197" v="30" actId="1076"/>
          <ac:spMkLst>
            <pc:docMk/>
            <pc:sldMk cId="0" sldId="260"/>
            <ac:spMk id="48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41:29.197" v="30" actId="1076"/>
          <ac:spMkLst>
            <pc:docMk/>
            <pc:sldMk cId="0" sldId="260"/>
            <ac:spMk id="49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41:29.197" v="30" actId="1076"/>
          <ac:spMkLst>
            <pc:docMk/>
            <pc:sldMk cId="0" sldId="260"/>
            <ac:spMk id="50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41:29.197" v="30" actId="1076"/>
          <ac:spMkLst>
            <pc:docMk/>
            <pc:sldMk cId="0" sldId="260"/>
            <ac:spMk id="52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41:29.197" v="30" actId="1076"/>
          <ac:spMkLst>
            <pc:docMk/>
            <pc:sldMk cId="0" sldId="260"/>
            <ac:spMk id="53" creationId="{00000000-0000-0000-0000-000000000000}"/>
          </ac:spMkLst>
        </pc:spChg>
        <pc:picChg chg="mod">
          <ac:chgData name="Jáchym Šimsa" userId="234d49cd-7956-41f2-b106-89e93a0cb03c" providerId="ADAL" clId="{AC1BB9EA-0C2E-48C1-B11C-D042B08AF17E}" dt="2026-03-30T12:41:29.197" v="30" actId="1076"/>
          <ac:picMkLst>
            <pc:docMk/>
            <pc:sldMk cId="0" sldId="260"/>
            <ac:picMk id="51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760454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9F5"/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9F5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9F5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9F5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9F5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03504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104073"/>
            <a:ext cx="4294823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E3BC9A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SPECIÁLNÍ TĚLESNÁ PŘÍPRAVA AČR</a:t>
            </a:r>
            <a:endParaRPr lang="en-US" sz="1950" dirty="0"/>
          </a:p>
        </p:txBody>
      </p:sp>
      <p:sp>
        <p:nvSpPr>
          <p:cNvPr id="4" name="Text 1"/>
          <p:cNvSpPr/>
          <p:nvPr/>
        </p:nvSpPr>
        <p:spPr>
          <a:xfrm>
            <a:off x="6280190" y="2711887"/>
            <a:ext cx="7556421" cy="24807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750"/>
              </a:lnSpc>
              <a:buNone/>
            </a:pPr>
            <a:r>
              <a:rPr lang="en-US" sz="780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JIŠTĚNÍ DRUHOLEZCE</a:t>
            </a:r>
            <a:endParaRPr lang="en-US" sz="7800" dirty="0"/>
          </a:p>
        </p:txBody>
      </p:sp>
      <p:sp>
        <p:nvSpPr>
          <p:cNvPr id="5" name="Text 2"/>
          <p:cNvSpPr/>
          <p:nvPr/>
        </p:nvSpPr>
        <p:spPr>
          <a:xfrm>
            <a:off x="6280190" y="5490329"/>
            <a:ext cx="75564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Část 1: Základy a horní jištění (Top rope) – bezpečnostní zásady a techniky ve vojenském lezení</a:t>
            </a:r>
            <a:endParaRPr lang="en-US" sz="15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3790" y="744379"/>
            <a:ext cx="1517895" cy="348377"/>
          </a:xfrm>
          <a:prstGeom prst="roundRect">
            <a:avLst>
              <a:gd name="adj" fmla="val 64947"/>
            </a:avLst>
          </a:prstGeom>
          <a:solidFill>
            <a:srgbClr val="F4E5D7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6899" y="843201"/>
            <a:ext cx="150733" cy="15073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132999" y="800933"/>
            <a:ext cx="1858208" cy="2352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HORNÍ JIŠTĚNÍ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793790" y="1164312"/>
            <a:ext cx="11168658" cy="5891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00"/>
              </a:lnSpc>
              <a:buNone/>
            </a:pPr>
            <a:r>
              <a:rPr lang="en-US" sz="370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ÚVOD A PRAVIDLA HORNÍHO JIŠTĚNÍ (TOP ROPE)</a:t>
            </a:r>
            <a:endParaRPr lang="en-US" sz="3700" dirty="0"/>
          </a:p>
        </p:txBody>
      </p:sp>
      <p:sp>
        <p:nvSpPr>
          <p:cNvPr id="6" name="Text 3"/>
          <p:cNvSpPr/>
          <p:nvPr/>
        </p:nvSpPr>
        <p:spPr>
          <a:xfrm>
            <a:off x="793790" y="2022038"/>
            <a:ext cx="13042821" cy="5884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Horní jištění (Top rope) je technika, při které je </a:t>
            </a:r>
            <a:r>
              <a:rPr lang="en-US" sz="14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lano předem umístěno ve vratném bodě nahoře</a:t>
            </a: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, přičemž jistící stojí na zemi. Tato technika se hojně využívá při výcviku vojáků AČR jako základ bezpečné práce s lanem.</a:t>
            </a:r>
            <a:endParaRPr lang="en-US" sz="1450" dirty="0"/>
          </a:p>
        </p:txBody>
      </p:sp>
      <p:sp>
        <p:nvSpPr>
          <p:cNvPr id="7" name="Shape 4"/>
          <p:cNvSpPr/>
          <p:nvPr/>
        </p:nvSpPr>
        <p:spPr>
          <a:xfrm>
            <a:off x="793790" y="3013353"/>
            <a:ext cx="6966466" cy="1492448"/>
          </a:xfrm>
          <a:prstGeom prst="roundRect">
            <a:avLst>
              <a:gd name="adj" fmla="val 18950"/>
            </a:avLst>
          </a:prstGeom>
          <a:solidFill>
            <a:srgbClr val="FFF9F5"/>
          </a:solidFill>
          <a:ln w="22860">
            <a:solidFill>
              <a:srgbClr val="E3BC9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8" name="Text 5"/>
          <p:cNvSpPr/>
          <p:nvPr/>
        </p:nvSpPr>
        <p:spPr>
          <a:xfrm>
            <a:off x="1005126" y="3224689"/>
            <a:ext cx="2546628" cy="302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⚖️</a:t>
            </a:r>
            <a:r>
              <a:rPr lang="en-US" sz="18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 Váhové pravidlo</a:t>
            </a:r>
            <a:endParaRPr lang="en-US" sz="1850" dirty="0"/>
          </a:p>
        </p:txBody>
      </p:sp>
      <p:sp>
        <p:nvSpPr>
          <p:cNvPr id="9" name="Text 6"/>
          <p:cNvSpPr/>
          <p:nvPr/>
        </p:nvSpPr>
        <p:spPr>
          <a:xfrm>
            <a:off x="1005126" y="3706058"/>
            <a:ext cx="6543794" cy="5884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Váha lezce může činit </a:t>
            </a:r>
            <a:r>
              <a:rPr lang="en-US" sz="14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maximálně 150 % váhy jistícího</a:t>
            </a: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Pokud je lezec těžší, je </a:t>
            </a:r>
            <a:r>
              <a:rPr lang="en-US" sz="14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naprostou nutností</a:t>
            </a: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, aby se jistící zajistil k pevnému bodu – bez výjimky.</a:t>
            </a:r>
            <a:endParaRPr lang="en-US" sz="1450" dirty="0"/>
          </a:p>
        </p:txBody>
      </p:sp>
      <p:sp>
        <p:nvSpPr>
          <p:cNvPr id="10" name="Shape 7"/>
          <p:cNvSpPr/>
          <p:nvPr/>
        </p:nvSpPr>
        <p:spPr>
          <a:xfrm>
            <a:off x="793790" y="4684871"/>
            <a:ext cx="6966466" cy="2598896"/>
          </a:xfrm>
          <a:prstGeom prst="roundRect">
            <a:avLst>
              <a:gd name="adj" fmla="val 10883"/>
            </a:avLst>
          </a:prstGeom>
          <a:solidFill>
            <a:srgbClr val="FFF9F5"/>
          </a:solidFill>
          <a:ln w="22860">
            <a:solidFill>
              <a:srgbClr val="FFF9F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1" name="Text 8"/>
          <p:cNvSpPr/>
          <p:nvPr/>
        </p:nvSpPr>
        <p:spPr>
          <a:xfrm>
            <a:off x="1005126" y="4896207"/>
            <a:ext cx="3166467" cy="302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🔗</a:t>
            </a:r>
            <a:r>
              <a:rPr lang="en-US" sz="18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 Bezpečný vratný bod</a:t>
            </a:r>
            <a:endParaRPr lang="en-US" sz="1850" dirty="0"/>
          </a:p>
        </p:txBody>
      </p:sp>
      <p:sp>
        <p:nvSpPr>
          <p:cNvPr id="12" name="Text 9"/>
          <p:cNvSpPr/>
          <p:nvPr/>
        </p:nvSpPr>
        <p:spPr>
          <a:xfrm>
            <a:off x="1005126" y="5377577"/>
            <a:ext cx="6543794" cy="5884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Ideální vratný bod tvoří </a:t>
            </a:r>
            <a:r>
              <a:rPr lang="en-US" sz="14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kruh (dva body spojené řetězem)</a:t>
            </a: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s karabinou s pojistkou.</a:t>
            </a:r>
            <a:endParaRPr lang="en-US" sz="1450" dirty="0"/>
          </a:p>
        </p:txBody>
      </p:sp>
      <p:sp>
        <p:nvSpPr>
          <p:cNvPr id="13" name="Text 10"/>
          <p:cNvSpPr/>
          <p:nvPr/>
        </p:nvSpPr>
        <p:spPr>
          <a:xfrm>
            <a:off x="1005126" y="6127194"/>
            <a:ext cx="6543794" cy="9452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Pokud je k dispozici </a:t>
            </a:r>
            <a:r>
              <a:rPr lang="en-US" sz="14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jen jeden bod</a:t>
            </a: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, musí se použít </a:t>
            </a:r>
            <a:r>
              <a:rPr lang="en-US" sz="14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dvě karabiny</a:t>
            </a: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orientované zámky </a:t>
            </a:r>
            <a:r>
              <a:rPr lang="en-US" sz="14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proti sobě</a:t>
            </a:r>
            <a:endParaRPr lang="en-US" sz="1450" dirty="0"/>
          </a:p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Orientace zámků proti sobě zajišťuje, že se lano méně láme</a:t>
            </a:r>
            <a:endParaRPr lang="en-US" sz="1450" dirty="0"/>
          </a:p>
        </p:txBody>
      </p:sp>
      <p:sp>
        <p:nvSpPr>
          <p:cNvPr id="14" name="Shape 11"/>
          <p:cNvSpPr/>
          <p:nvPr/>
        </p:nvSpPr>
        <p:spPr>
          <a:xfrm>
            <a:off x="8092083" y="2811899"/>
            <a:ext cx="5887879" cy="4673322"/>
          </a:xfrm>
          <a:prstGeom prst="roundRect">
            <a:avLst>
              <a:gd name="adj" fmla="val 9683"/>
            </a:avLst>
          </a:prstGeom>
          <a:solidFill>
            <a:srgbClr val="E3BC9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5" name="Text 12"/>
          <p:cNvSpPr/>
          <p:nvPr/>
        </p:nvSpPr>
        <p:spPr>
          <a:xfrm>
            <a:off x="8280559" y="2990969"/>
            <a:ext cx="2645807" cy="302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📌 Definice Top rope</a:t>
            </a:r>
            <a:endParaRPr lang="en-US" sz="1850" dirty="0"/>
          </a:p>
        </p:txBody>
      </p:sp>
      <p:sp>
        <p:nvSpPr>
          <p:cNvPr id="16" name="Text 13"/>
          <p:cNvSpPr/>
          <p:nvPr/>
        </p:nvSpPr>
        <p:spPr>
          <a:xfrm>
            <a:off x="8280559" y="3472339"/>
            <a:ext cx="5510927" cy="882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Lano je předem umístěno ve </a:t>
            </a:r>
            <a:r>
              <a:rPr lang="en-US" sz="14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vratném bodě nahoře</a:t>
            </a: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Jistící stojí na zemi a průběžně zpracovává lano dle pohybu lezce. Pád je okamžitě zachycen.</a:t>
            </a:r>
            <a:endParaRPr lang="en-US" sz="1450" dirty="0"/>
          </a:p>
        </p:txBody>
      </p:sp>
      <p:sp>
        <p:nvSpPr>
          <p:cNvPr id="17" name="Shape 14"/>
          <p:cNvSpPr/>
          <p:nvPr/>
        </p:nvSpPr>
        <p:spPr>
          <a:xfrm>
            <a:off x="8280559" y="4556403"/>
            <a:ext cx="5510927" cy="1845469"/>
          </a:xfrm>
          <a:prstGeom prst="roundRect">
            <a:avLst>
              <a:gd name="adj" fmla="val 15325"/>
            </a:avLst>
          </a:prstGeom>
          <a:solidFill>
            <a:srgbClr val="EED7C3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69035" y="4804886"/>
            <a:ext cx="294561" cy="235625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8952071" y="4782503"/>
            <a:ext cx="3757970" cy="302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⚠️ Povinné zajištění jistícího</a:t>
            </a:r>
            <a:endParaRPr lang="en-US" sz="1850" dirty="0"/>
          </a:p>
        </p:txBody>
      </p:sp>
      <p:sp>
        <p:nvSpPr>
          <p:cNvPr id="20" name="Text 16"/>
          <p:cNvSpPr/>
          <p:nvPr/>
        </p:nvSpPr>
        <p:spPr>
          <a:xfrm>
            <a:off x="8952071" y="5263872"/>
            <a:ext cx="4650938" cy="882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Při výrazném nepomíru hmotností je </a:t>
            </a:r>
            <a:r>
              <a:rPr lang="en-US" sz="1450" b="1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zajištění jistícího k pevnému bodu zákonnou podmínkou</a:t>
            </a:r>
            <a:r>
              <a:rPr lang="en-US" sz="145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bezpečného provedení.</a:t>
            </a:r>
            <a:endParaRPr lang="en-US" sz="14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3790" y="837009"/>
            <a:ext cx="1856943" cy="324326"/>
          </a:xfrm>
          <a:prstGeom prst="roundRect">
            <a:avLst>
              <a:gd name="adj" fmla="val 66092"/>
            </a:avLst>
          </a:prstGeom>
          <a:solidFill>
            <a:srgbClr val="F4E5D7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0946" y="927735"/>
            <a:ext cx="142875" cy="14287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115258" y="890588"/>
            <a:ext cx="2232184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1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JISTICÍ PROSTŘEDKY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793790" y="1225629"/>
            <a:ext cx="11251406" cy="558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350"/>
              </a:lnSpc>
              <a:buNone/>
            </a:pPr>
            <a:r>
              <a:rPr lang="en-US" sz="350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POVOLENÉ JISTICÍ PROSTŘEDKY PRO DRUHOLEZCE</a:t>
            </a:r>
            <a:endParaRPr lang="en-US" sz="3500" dirty="0"/>
          </a:p>
        </p:txBody>
      </p:sp>
      <p:sp>
        <p:nvSpPr>
          <p:cNvPr id="6" name="Text 3"/>
          <p:cNvSpPr/>
          <p:nvPr/>
        </p:nvSpPr>
        <p:spPr>
          <a:xfrm>
            <a:off x="793790" y="2024896"/>
            <a:ext cx="13042821" cy="2714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Výběr jisticího prostředku se v podmínkách AČR řídí </a:t>
            </a: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předpisy a operační účelností</a:t>
            </a: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Prioritu má jednoduchost, spolehlivost a minimální materiálové nároky.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793790" y="2658070"/>
            <a:ext cx="6303526" cy="2735937"/>
          </a:xfrm>
          <a:prstGeom prst="roundRect">
            <a:avLst>
              <a:gd name="adj" fmla="val 4011"/>
            </a:avLst>
          </a:prstGeom>
          <a:solidFill>
            <a:srgbClr val="FFF9F5"/>
          </a:solidFill>
          <a:ln w="22860">
            <a:solidFill>
              <a:srgbClr val="E3BC9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8" name="Shape 5"/>
          <p:cNvSpPr/>
          <p:nvPr/>
        </p:nvSpPr>
        <p:spPr>
          <a:xfrm>
            <a:off x="770930" y="2658070"/>
            <a:ext cx="91440" cy="2735937"/>
          </a:xfrm>
          <a:prstGeom prst="roundRect">
            <a:avLst>
              <a:gd name="adj" fmla="val 293023"/>
            </a:avLst>
          </a:prstGeom>
          <a:solidFill>
            <a:srgbClr val="E3BC9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9" name="Text 6"/>
          <p:cNvSpPr/>
          <p:nvPr/>
        </p:nvSpPr>
        <p:spPr>
          <a:xfrm>
            <a:off x="1063823" y="2859524"/>
            <a:ext cx="5832038" cy="557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🔵</a:t>
            </a:r>
            <a:r>
              <a:rPr lang="en-US" sz="17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 Půllodní uzel (HMS) – prioritní prostředek AČR</a:t>
            </a: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1063823" y="3578185"/>
            <a:ext cx="5832038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Pro jištění druholezce se </a:t>
            </a: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zásadně upřednostňuje půllodní uzel</a:t>
            </a: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v karabině typu HMS.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1063823" y="4265771"/>
            <a:ext cx="5832038" cy="926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Jednoduchost</a:t>
            </a: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provedení bez speciálního vybavení</a:t>
            </a:r>
            <a:endParaRPr lang="en-US" sz="1400" dirty="0"/>
          </a:p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Minimální materiálové nároky</a:t>
            </a: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– stačí karabina HMS</a:t>
            </a:r>
            <a:endParaRPr lang="en-US" sz="1400" dirty="0"/>
          </a:p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Dostatečné tření</a:t>
            </a: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pro bezpečné zachycení pádu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793790" y="5554742"/>
            <a:ext cx="6303526" cy="1656993"/>
          </a:xfrm>
          <a:prstGeom prst="roundRect">
            <a:avLst>
              <a:gd name="adj" fmla="val 6622"/>
            </a:avLst>
          </a:prstGeom>
          <a:solidFill>
            <a:srgbClr val="FFF9F5"/>
          </a:solidFill>
          <a:ln w="22860">
            <a:solidFill>
              <a:srgbClr val="FFF9F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3" name="Shape 10"/>
          <p:cNvSpPr/>
          <p:nvPr/>
        </p:nvSpPr>
        <p:spPr>
          <a:xfrm>
            <a:off x="770930" y="5554742"/>
            <a:ext cx="91440" cy="1656993"/>
          </a:xfrm>
          <a:prstGeom prst="roundRect">
            <a:avLst>
              <a:gd name="adj" fmla="val 293023"/>
            </a:avLst>
          </a:prstGeom>
          <a:solidFill>
            <a:srgbClr val="FFF9F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4" name="Text 11"/>
          <p:cNvSpPr/>
          <p:nvPr/>
        </p:nvSpPr>
        <p:spPr>
          <a:xfrm>
            <a:off x="1063823" y="5756196"/>
            <a:ext cx="5187791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⭕</a:t>
            </a:r>
            <a:r>
              <a:rPr lang="en-US" sz="17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 Slaňovací osma – výjimka pro Top rope</a:t>
            </a:r>
            <a:endParaRPr lang="en-US" sz="1750" dirty="0"/>
          </a:p>
        </p:txBody>
      </p:sp>
      <p:sp>
        <p:nvSpPr>
          <p:cNvPr id="15" name="Text 12"/>
          <p:cNvSpPr/>
          <p:nvPr/>
        </p:nvSpPr>
        <p:spPr>
          <a:xfrm>
            <a:off x="1063823" y="6195893"/>
            <a:ext cx="5832038" cy="8143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Použití slaňovací osmy k jištění je v AČR </a:t>
            </a: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obecně zakázáno</a:t>
            </a: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kvůli malému tření. Tvoří však </a:t>
            </a: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výjimku právě u horního jištění (Top rope)</a:t>
            </a: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, kde je její použití povoleno.</a:t>
            </a:r>
            <a:endParaRPr lang="en-US" sz="1400" dirty="0"/>
          </a:p>
        </p:txBody>
      </p:sp>
      <p:sp>
        <p:nvSpPr>
          <p:cNvPr id="16" name="Shape 13"/>
          <p:cNvSpPr/>
          <p:nvPr/>
        </p:nvSpPr>
        <p:spPr>
          <a:xfrm>
            <a:off x="7540704" y="2658070"/>
            <a:ext cx="6303526" cy="2400776"/>
          </a:xfrm>
          <a:prstGeom prst="roundRect">
            <a:avLst>
              <a:gd name="adj" fmla="val 11161"/>
            </a:avLst>
          </a:prstGeom>
          <a:solidFill>
            <a:srgbClr val="FFF9F5"/>
          </a:solidFill>
          <a:ln w="22860">
            <a:solidFill>
              <a:srgbClr val="E3BC9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7" name="Text 14"/>
          <p:cNvSpPr/>
          <p:nvPr/>
        </p:nvSpPr>
        <p:spPr>
          <a:xfrm>
            <a:off x="7742158" y="2859524"/>
            <a:ext cx="4649391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🔧</a:t>
            </a:r>
            <a:r>
              <a:rPr lang="en-US" sz="17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 Speciální jistítka (Reverso, kyblík)</a:t>
            </a:r>
            <a:endParaRPr lang="en-US" sz="1750" dirty="0"/>
          </a:p>
        </p:txBody>
      </p:sp>
      <p:sp>
        <p:nvSpPr>
          <p:cNvPr id="18" name="Text 15"/>
          <p:cNvSpPr/>
          <p:nvPr/>
        </p:nvSpPr>
        <p:spPr>
          <a:xfrm>
            <a:off x="7742158" y="3299222"/>
            <a:ext cx="5900618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Tato zařízení se využívají </a:t>
            </a: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při lezení na dvojitých nebo polovičních lanech</a:t>
            </a: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, aby se předcházelo kroucení pramenů.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7742158" y="3986808"/>
            <a:ext cx="5900618" cy="8705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Reverso, kyblík a podobné pomůcky zajišťují </a:t>
            </a: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čisté vedení obou pramenů</a:t>
            </a:r>
            <a:endParaRPr lang="en-US" sz="1400" dirty="0"/>
          </a:p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Nasazení dle druhu lana a terénní situace</a:t>
            </a:r>
            <a:endParaRPr lang="en-US" sz="1400" dirty="0"/>
          </a:p>
        </p:txBody>
      </p:sp>
      <p:sp>
        <p:nvSpPr>
          <p:cNvPr id="20" name="Shape 17"/>
          <p:cNvSpPr/>
          <p:nvPr/>
        </p:nvSpPr>
        <p:spPr>
          <a:xfrm>
            <a:off x="7540704" y="5239703"/>
            <a:ext cx="6303526" cy="1421963"/>
          </a:xfrm>
          <a:prstGeom prst="roundRect">
            <a:avLst>
              <a:gd name="adj" fmla="val 18843"/>
            </a:avLst>
          </a:prstGeom>
          <a:solidFill>
            <a:srgbClr val="EED7C3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2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9298" y="5463064"/>
            <a:ext cx="279083" cy="223242"/>
          </a:xfrm>
          <a:prstGeom prst="rect">
            <a:avLst/>
          </a:prstGeom>
        </p:spPr>
      </p:pic>
      <p:sp>
        <p:nvSpPr>
          <p:cNvPr id="22" name="Text 18"/>
          <p:cNvSpPr/>
          <p:nvPr/>
        </p:nvSpPr>
        <p:spPr>
          <a:xfrm>
            <a:off x="8176974" y="5445085"/>
            <a:ext cx="2232779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⚠️ Zásada AČR</a:t>
            </a:r>
            <a:endParaRPr lang="en-US" sz="1750" dirty="0"/>
          </a:p>
        </p:txBody>
      </p:sp>
      <p:sp>
        <p:nvSpPr>
          <p:cNvPr id="23" name="Text 19"/>
          <p:cNvSpPr/>
          <p:nvPr/>
        </p:nvSpPr>
        <p:spPr>
          <a:xfrm>
            <a:off x="8176974" y="5884783"/>
            <a:ext cx="5488662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Půllodní uzel v karabině HMS je </a:t>
            </a:r>
            <a:r>
              <a:rPr lang="en-US" sz="1400" b="1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primárně doporučenou volbou</a:t>
            </a:r>
            <a:r>
              <a:rPr lang="en-US" sz="140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pro všechny standardní situace jištění druholezce.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3790" y="768191"/>
            <a:ext cx="1630911" cy="300990"/>
          </a:xfrm>
          <a:prstGeom prst="roundRect">
            <a:avLst>
              <a:gd name="adj" fmla="val 67259"/>
            </a:avLst>
          </a:prstGeom>
          <a:solidFill>
            <a:srgbClr val="F4E5D7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94993" y="851178"/>
            <a:ext cx="134898" cy="13489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7280" y="818793"/>
            <a:ext cx="1952506" cy="1997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0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TECHNIKA JIŠTĚNÍ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793790" y="1126450"/>
            <a:ext cx="8251150" cy="5270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150"/>
              </a:lnSpc>
              <a:buNone/>
            </a:pPr>
            <a:r>
              <a:rPr lang="en-US" sz="330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TECHNIKA JIŠTĚNÍ A „LOGIKA TŘÍ OPOR"</a:t>
            </a:r>
            <a:endParaRPr lang="en-US" sz="3300" dirty="0"/>
          </a:p>
        </p:txBody>
      </p:sp>
      <p:sp>
        <p:nvSpPr>
          <p:cNvPr id="6" name="Text 3"/>
          <p:cNvSpPr/>
          <p:nvPr/>
        </p:nvSpPr>
        <p:spPr>
          <a:xfrm>
            <a:off x="793790" y="1868567"/>
            <a:ext cx="13042821" cy="499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Bezpečnost jištění stojí na principu </a:t>
            </a:r>
            <a:r>
              <a:rPr lang="en-US" sz="13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„logiky tří opor"</a:t>
            </a: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, který tvoří vzájemně se doplňující systém: </a:t>
            </a:r>
            <a:r>
              <a:rPr lang="en-US" sz="13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brzdicí ruka – brzdná mechanika – reflexy</a:t>
            </a: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Selhání jediné složky ohrožuje celý systém.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793790" y="2690336"/>
            <a:ext cx="5642848" cy="1250990"/>
          </a:xfrm>
          <a:prstGeom prst="roundRect">
            <a:avLst>
              <a:gd name="adj" fmla="val 20228"/>
            </a:avLst>
          </a:prstGeom>
          <a:solidFill>
            <a:srgbClr val="E3BC9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8" name="Text 5"/>
          <p:cNvSpPr/>
          <p:nvPr/>
        </p:nvSpPr>
        <p:spPr>
          <a:xfrm>
            <a:off x="962382" y="2858929"/>
            <a:ext cx="2108716" cy="2711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✋ Brzdicí ruka</a:t>
            </a:r>
            <a:endParaRPr lang="en-US" sz="1650" dirty="0"/>
          </a:p>
        </p:txBody>
      </p:sp>
      <p:sp>
        <p:nvSpPr>
          <p:cNvPr id="9" name="Text 6"/>
          <p:cNvSpPr/>
          <p:nvPr/>
        </p:nvSpPr>
        <p:spPr>
          <a:xfrm>
            <a:off x="962382" y="3273385"/>
            <a:ext cx="5305663" cy="499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Alespoň jedna ruka musí </a:t>
            </a:r>
            <a:r>
              <a:rPr lang="en-US" sz="1300" b="1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neustále a pevně svírat lano pod jisticí pomůckou</a:t>
            </a:r>
            <a:r>
              <a:rPr lang="en-US" sz="130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Toto pravidlo platí bez výjimky po celou dobu jištění.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793790" y="4084677"/>
            <a:ext cx="5642848" cy="1500664"/>
          </a:xfrm>
          <a:prstGeom prst="roundRect">
            <a:avLst>
              <a:gd name="adj" fmla="val 16863"/>
            </a:avLst>
          </a:prstGeom>
          <a:solidFill>
            <a:srgbClr val="FFF9F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1" name="Text 8"/>
          <p:cNvSpPr/>
          <p:nvPr/>
        </p:nvSpPr>
        <p:spPr>
          <a:xfrm>
            <a:off x="962382" y="4253270"/>
            <a:ext cx="2508528" cy="2711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⚙️ Brzdná mechanika</a:t>
            </a:r>
            <a:endParaRPr lang="en-US" sz="1650" dirty="0"/>
          </a:p>
        </p:txBody>
      </p:sp>
      <p:sp>
        <p:nvSpPr>
          <p:cNvPr id="12" name="Text 9"/>
          <p:cNvSpPr/>
          <p:nvPr/>
        </p:nvSpPr>
        <p:spPr>
          <a:xfrm>
            <a:off x="962382" y="4667726"/>
            <a:ext cx="5305663" cy="7490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Jisticí pomůcka (HMS, osma nebo speciální jistítko) tvoří mechanickou brzdu. Její správné nastavení a orientace jsou podmínkou funkčnosti celého systému.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793790" y="5728692"/>
            <a:ext cx="5642848" cy="1250990"/>
          </a:xfrm>
          <a:prstGeom prst="roundRect">
            <a:avLst>
              <a:gd name="adj" fmla="val 20228"/>
            </a:avLst>
          </a:prstGeom>
          <a:solidFill>
            <a:srgbClr val="A0622C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4" name="Text 11"/>
          <p:cNvSpPr/>
          <p:nvPr/>
        </p:nvSpPr>
        <p:spPr>
          <a:xfrm>
            <a:off x="962382" y="5897285"/>
            <a:ext cx="2108716" cy="2711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🧠</a:t>
            </a:r>
            <a:r>
              <a:rPr lang="en-US" sz="1650" dirty="0">
                <a:solidFill>
                  <a:srgbClr val="FFFFFF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 Reflexy</a:t>
            </a:r>
            <a:endParaRPr lang="en-US" sz="1650" dirty="0"/>
          </a:p>
        </p:txBody>
      </p:sp>
      <p:sp>
        <p:nvSpPr>
          <p:cNvPr id="15" name="Text 12"/>
          <p:cNvSpPr/>
          <p:nvPr/>
        </p:nvSpPr>
        <p:spPr>
          <a:xfrm>
            <a:off x="962382" y="6311741"/>
            <a:ext cx="5305663" cy="499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Automatická reakce jistícího na pohyb lezce, případný pád nebo náhlou změnu situace. Reflexy se budují pravidelným výcvikem.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6855738" y="2672477"/>
            <a:ext cx="3780711" cy="2711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⚠️</a:t>
            </a:r>
            <a:r>
              <a:rPr lang="en-US" sz="165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 Klíčové bezpečnostní detaily</a:t>
            </a:r>
            <a:endParaRPr lang="en-US" sz="1650" dirty="0"/>
          </a:p>
        </p:txBody>
      </p:sp>
      <p:sp>
        <p:nvSpPr>
          <p:cNvPr id="17" name="Shape 14"/>
          <p:cNvSpPr/>
          <p:nvPr/>
        </p:nvSpPr>
        <p:spPr>
          <a:xfrm>
            <a:off x="6855738" y="3104793"/>
            <a:ext cx="6988373" cy="1289090"/>
          </a:xfrm>
          <a:prstGeom prst="roundRect">
            <a:avLst>
              <a:gd name="adj" fmla="val 8512"/>
            </a:avLst>
          </a:prstGeom>
          <a:solidFill>
            <a:srgbClr val="FFF9F5"/>
          </a:solidFill>
          <a:ln w="22860">
            <a:solidFill>
              <a:srgbClr val="E3BC9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8" name="Shape 15"/>
          <p:cNvSpPr/>
          <p:nvPr/>
        </p:nvSpPr>
        <p:spPr>
          <a:xfrm>
            <a:off x="6832878" y="3104793"/>
            <a:ext cx="91440" cy="1289090"/>
          </a:xfrm>
          <a:prstGeom prst="roundRect">
            <a:avLst>
              <a:gd name="adj" fmla="val 276744"/>
            </a:avLst>
          </a:prstGeom>
          <a:solidFill>
            <a:srgbClr val="E3BC9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9" name="Text 16"/>
          <p:cNvSpPr/>
          <p:nvPr/>
        </p:nvSpPr>
        <p:spPr>
          <a:xfrm>
            <a:off x="7115770" y="3296245"/>
            <a:ext cx="5248513" cy="263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NAPNUTÍ LANA MEZI POMŮCKOU A BRZDICÍ RUKOU</a:t>
            </a:r>
            <a:endParaRPr lang="en-US" sz="1650" dirty="0"/>
          </a:p>
        </p:txBody>
      </p:sp>
      <p:sp>
        <p:nvSpPr>
          <p:cNvPr id="20" name="Text 17"/>
          <p:cNvSpPr/>
          <p:nvPr/>
        </p:nvSpPr>
        <p:spPr>
          <a:xfrm>
            <a:off x="7115770" y="3703082"/>
            <a:ext cx="6536888" cy="499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Lano mezi jisticí pomůckou a brzdicí rukou musí být </a:t>
            </a:r>
            <a:r>
              <a:rPr lang="en-US" sz="13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vždy napnuté</a:t>
            </a: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Jakákoli volnost snižuje schopnost okamžitého zachycení pádu.</a:t>
            </a:r>
            <a:endParaRPr lang="en-US" sz="1300" dirty="0"/>
          </a:p>
        </p:txBody>
      </p:sp>
      <p:sp>
        <p:nvSpPr>
          <p:cNvPr id="21" name="Shape 18"/>
          <p:cNvSpPr/>
          <p:nvPr/>
        </p:nvSpPr>
        <p:spPr>
          <a:xfrm>
            <a:off x="6855738" y="4537234"/>
            <a:ext cx="6988373" cy="1289090"/>
          </a:xfrm>
          <a:prstGeom prst="roundRect">
            <a:avLst>
              <a:gd name="adj" fmla="val 8512"/>
            </a:avLst>
          </a:prstGeom>
          <a:solidFill>
            <a:srgbClr val="FFF9F5"/>
          </a:solidFill>
          <a:ln w="22860">
            <a:solidFill>
              <a:srgbClr val="FFF9F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2" name="Shape 19"/>
          <p:cNvSpPr/>
          <p:nvPr/>
        </p:nvSpPr>
        <p:spPr>
          <a:xfrm>
            <a:off x="6832878" y="4537234"/>
            <a:ext cx="91440" cy="1289090"/>
          </a:xfrm>
          <a:prstGeom prst="roundRect">
            <a:avLst>
              <a:gd name="adj" fmla="val 276744"/>
            </a:avLst>
          </a:prstGeom>
          <a:solidFill>
            <a:srgbClr val="FFF9F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3" name="Text 20"/>
          <p:cNvSpPr/>
          <p:nvPr/>
        </p:nvSpPr>
        <p:spPr>
          <a:xfrm>
            <a:off x="7115770" y="4728686"/>
            <a:ext cx="4564499" cy="263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POLOHA BRZDICÍ RUKY VŮČI KARABINĚ HMS</a:t>
            </a:r>
            <a:endParaRPr lang="en-US" sz="1650" dirty="0"/>
          </a:p>
        </p:txBody>
      </p:sp>
      <p:sp>
        <p:nvSpPr>
          <p:cNvPr id="24" name="Text 21"/>
          <p:cNvSpPr/>
          <p:nvPr/>
        </p:nvSpPr>
        <p:spPr>
          <a:xfrm>
            <a:off x="7115770" y="5135523"/>
            <a:ext cx="6536888" cy="499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Poloha brzdicí ruky vůči karabině HMS má </a:t>
            </a:r>
            <a:r>
              <a:rPr lang="en-US" sz="13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zásadní vliv na bezpečnou funkci celého jištění</a:t>
            </a: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Nesprávná poloha ruky může výrazně snížit brzdnou sílu půllodního uzlu.</a:t>
            </a:r>
            <a:endParaRPr lang="en-US" sz="1300" dirty="0"/>
          </a:p>
        </p:txBody>
      </p:sp>
      <p:sp>
        <p:nvSpPr>
          <p:cNvPr id="25" name="Shape 22"/>
          <p:cNvSpPr/>
          <p:nvPr/>
        </p:nvSpPr>
        <p:spPr>
          <a:xfrm>
            <a:off x="6855738" y="5987534"/>
            <a:ext cx="6988373" cy="1312545"/>
          </a:xfrm>
          <a:prstGeom prst="roundRect">
            <a:avLst>
              <a:gd name="adj" fmla="val 19280"/>
            </a:avLst>
          </a:prstGeom>
          <a:solidFill>
            <a:srgbClr val="EED7C3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2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4330" y="6194227"/>
            <a:ext cx="263485" cy="210860"/>
          </a:xfrm>
          <a:prstGeom prst="rect">
            <a:avLst/>
          </a:prstGeom>
        </p:spPr>
      </p:pic>
      <p:sp>
        <p:nvSpPr>
          <p:cNvPr id="27" name="Text 23"/>
          <p:cNvSpPr/>
          <p:nvPr/>
        </p:nvSpPr>
        <p:spPr>
          <a:xfrm>
            <a:off x="7456408" y="6173033"/>
            <a:ext cx="2594134" cy="2711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⚠️ Absolutní pravidlo</a:t>
            </a:r>
            <a:endParaRPr lang="en-US" sz="1650" dirty="0"/>
          </a:p>
        </p:txBody>
      </p:sp>
      <p:sp>
        <p:nvSpPr>
          <p:cNvPr id="28" name="Text 24"/>
          <p:cNvSpPr/>
          <p:nvPr/>
        </p:nvSpPr>
        <p:spPr>
          <a:xfrm>
            <a:off x="7456408" y="6587490"/>
            <a:ext cx="6219111" cy="499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Brzdicí ruka nesmí být nikdy odtržena od lana</a:t>
            </a:r>
            <a:r>
              <a:rPr lang="en-US" sz="130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– ani při přehmatech, ani při povolování. Každé uvolnění brzdicí ruky je smrtelně nebezpečné.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1685806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41045" y="2038350"/>
            <a:ext cx="1693930" cy="223719"/>
          </a:xfrm>
          <a:prstGeom prst="roundRect">
            <a:avLst>
              <a:gd name="adj" fmla="val 73782"/>
            </a:avLst>
          </a:prstGeom>
          <a:solidFill>
            <a:srgbClr val="F4E5D7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3197" y="2115979"/>
            <a:ext cx="96322" cy="96322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957620" y="2102287"/>
            <a:ext cx="1620798" cy="123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50"/>
              </a:lnSpc>
              <a:buNone/>
            </a:pPr>
            <a:r>
              <a:rPr lang="en-US" sz="10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MANIPULACE S LANEM</a:t>
            </a:r>
            <a:endParaRPr lang="en-US" sz="1000" dirty="0"/>
          </a:p>
        </p:txBody>
      </p:sp>
      <p:sp>
        <p:nvSpPr>
          <p:cNvPr id="6" name="Text 2"/>
          <p:cNvSpPr/>
          <p:nvPr/>
        </p:nvSpPr>
        <p:spPr>
          <a:xfrm>
            <a:off x="741045" y="2291239"/>
            <a:ext cx="7414379" cy="3763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MANIPULACE S LANEM – DOBÍRÁNÍ A POVOLOVÁNÍ</a:t>
            </a:r>
            <a:endParaRPr lang="en-US" sz="2350" dirty="0"/>
          </a:p>
        </p:txBody>
      </p:sp>
      <p:sp>
        <p:nvSpPr>
          <p:cNvPr id="7" name="Text 3"/>
          <p:cNvSpPr/>
          <p:nvPr/>
        </p:nvSpPr>
        <p:spPr>
          <a:xfrm>
            <a:off x="741045" y="2734388"/>
            <a:ext cx="5700852" cy="1974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12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Správná manipulace s lanem je podmínkou plynulého a </a:t>
            </a:r>
            <a:r>
              <a:rPr lang="en-US" sz="1200" dirty="0" err="1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bezpečného</a:t>
            </a:r>
            <a:r>
              <a:rPr lang="en-US" sz="12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</a:t>
            </a:r>
            <a:r>
              <a:rPr lang="en-US" sz="1200" dirty="0" err="1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jištění</a:t>
            </a:r>
            <a:r>
              <a:rPr lang="cs-CZ" sz="12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</a:t>
            </a:r>
          </a:p>
          <a:p>
            <a:pPr marL="0" indent="0" algn="l">
              <a:lnSpc>
                <a:spcPct val="150000"/>
              </a:lnSpc>
              <a:buNone/>
            </a:pPr>
            <a:r>
              <a:rPr lang="en-US" sz="12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Při každém pohybu musí být </a:t>
            </a:r>
            <a:r>
              <a:rPr lang="en-US" sz="12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brzdicí ruka v neustálém pevném kontaktu s lanem</a:t>
            </a:r>
            <a:r>
              <a:rPr lang="en-US" sz="12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</a:t>
            </a:r>
            <a:endParaRPr lang="en-US" sz="1200" dirty="0"/>
          </a:p>
        </p:txBody>
      </p:sp>
      <p:sp>
        <p:nvSpPr>
          <p:cNvPr id="8" name="Text 4"/>
          <p:cNvSpPr/>
          <p:nvPr/>
        </p:nvSpPr>
        <p:spPr>
          <a:xfrm>
            <a:off x="741045" y="3365658"/>
            <a:ext cx="2185749" cy="1957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🔼</a:t>
            </a:r>
            <a:r>
              <a:rPr lang="en-US" sz="115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 Dobírání lana – 5 kroků</a:t>
            </a:r>
            <a:endParaRPr lang="en-US" sz="1150" dirty="0"/>
          </a:p>
        </p:txBody>
      </p:sp>
      <p:sp>
        <p:nvSpPr>
          <p:cNvPr id="9" name="Text 5"/>
          <p:cNvSpPr/>
          <p:nvPr/>
        </p:nvSpPr>
        <p:spPr>
          <a:xfrm>
            <a:off x="741045" y="3643550"/>
            <a:ext cx="120372" cy="150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00" dirty="0">
                <a:solidFill>
                  <a:srgbClr val="3F3D3B"/>
                </a:solidFill>
                <a:latin typeface="Instrument Sans" panose="020B0604020202020204" charset="0"/>
                <a:ea typeface="Instrument Sans Light" pitchFamily="34" charset="-122"/>
                <a:cs typeface="Instrument Sans Light" pitchFamily="34" charset="-120"/>
              </a:rPr>
              <a:t>01</a:t>
            </a:r>
            <a:endParaRPr lang="en-US" sz="900" dirty="0">
              <a:latin typeface="Instrument Sans" panose="020B0604020202020204" charset="0"/>
            </a:endParaRPr>
          </a:p>
        </p:txBody>
      </p:sp>
      <p:sp>
        <p:nvSpPr>
          <p:cNvPr id="10" name="Shape 6"/>
          <p:cNvSpPr/>
          <p:nvPr/>
        </p:nvSpPr>
        <p:spPr>
          <a:xfrm>
            <a:off x="741045" y="3832860"/>
            <a:ext cx="5083135" cy="15240"/>
          </a:xfrm>
          <a:prstGeom prst="rect">
            <a:avLst/>
          </a:prstGeom>
          <a:solidFill>
            <a:srgbClr val="E3BC9A"/>
          </a:solidFill>
          <a:ln/>
        </p:spPr>
        <p:txBody>
          <a:bodyPr/>
          <a:lstStyle/>
          <a:p>
            <a:endParaRPr lang="cs-CZ" dirty="0"/>
          </a:p>
        </p:txBody>
      </p:sp>
      <p:sp>
        <p:nvSpPr>
          <p:cNvPr id="11" name="Text 7"/>
          <p:cNvSpPr/>
          <p:nvPr/>
        </p:nvSpPr>
        <p:spPr>
          <a:xfrm>
            <a:off x="741045" y="3923466"/>
            <a:ext cx="1505188" cy="1881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40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VÝCHOZÍ POLOHA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741045" y="4184570"/>
            <a:ext cx="5083135" cy="1546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12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Pevná brzdicí ruka drží lano pod pomůckou.</a:t>
            </a:r>
            <a:endParaRPr lang="en-US" sz="1200" dirty="0"/>
          </a:p>
        </p:txBody>
      </p:sp>
      <p:sp>
        <p:nvSpPr>
          <p:cNvPr id="13" name="Text 9"/>
          <p:cNvSpPr/>
          <p:nvPr/>
        </p:nvSpPr>
        <p:spPr>
          <a:xfrm>
            <a:off x="741045" y="4502467"/>
            <a:ext cx="120372" cy="150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00" dirty="0">
                <a:solidFill>
                  <a:srgbClr val="3F3D3B"/>
                </a:solidFill>
                <a:latin typeface="Instrument Sans" panose="020B0604020202020204" charset="0"/>
                <a:ea typeface="Instrument Sans Light" pitchFamily="34" charset="-122"/>
                <a:cs typeface="Instrument Sans Light" pitchFamily="34" charset="-120"/>
              </a:rPr>
              <a:t>02</a:t>
            </a:r>
            <a:endParaRPr lang="en-US" sz="900" dirty="0">
              <a:latin typeface="Instrument Sans" panose="020B0604020202020204" charset="0"/>
            </a:endParaRPr>
          </a:p>
        </p:txBody>
      </p:sp>
      <p:sp>
        <p:nvSpPr>
          <p:cNvPr id="14" name="Shape 10"/>
          <p:cNvSpPr/>
          <p:nvPr/>
        </p:nvSpPr>
        <p:spPr>
          <a:xfrm>
            <a:off x="741045" y="4691777"/>
            <a:ext cx="5083135" cy="1524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/>
          <a:lstStyle/>
          <a:p>
            <a:endParaRPr lang="cs-CZ"/>
          </a:p>
        </p:txBody>
      </p:sp>
      <p:sp>
        <p:nvSpPr>
          <p:cNvPr id="15" name="Text 11"/>
          <p:cNvSpPr/>
          <p:nvPr/>
        </p:nvSpPr>
        <p:spPr>
          <a:xfrm>
            <a:off x="741045" y="4782383"/>
            <a:ext cx="1505188" cy="1881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40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DOBRÁNÍ LANA</a:t>
            </a:r>
            <a:endParaRPr lang="en-US" sz="1400" dirty="0"/>
          </a:p>
        </p:txBody>
      </p:sp>
      <p:sp>
        <p:nvSpPr>
          <p:cNvPr id="16" name="Text 12"/>
          <p:cNvSpPr/>
          <p:nvPr/>
        </p:nvSpPr>
        <p:spPr>
          <a:xfrm>
            <a:off x="741045" y="5043487"/>
            <a:ext cx="5083135" cy="1546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12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Jednou rukou stahujeme, druhou vytahujeme lano skrze pomůcku.</a:t>
            </a:r>
            <a:endParaRPr lang="en-US" sz="1200" dirty="0"/>
          </a:p>
        </p:txBody>
      </p:sp>
      <p:sp>
        <p:nvSpPr>
          <p:cNvPr id="17" name="Text 13"/>
          <p:cNvSpPr/>
          <p:nvPr/>
        </p:nvSpPr>
        <p:spPr>
          <a:xfrm>
            <a:off x="741045" y="5361384"/>
            <a:ext cx="120372" cy="150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00" dirty="0">
                <a:solidFill>
                  <a:srgbClr val="3F3D3B"/>
                </a:solidFill>
                <a:latin typeface="Instrument Sans" panose="020B0604020202020204" charset="0"/>
                <a:ea typeface="Instrument Sans Light" pitchFamily="34" charset="-122"/>
                <a:cs typeface="Instrument Sans Light" pitchFamily="34" charset="-120"/>
              </a:rPr>
              <a:t>03</a:t>
            </a:r>
            <a:endParaRPr lang="en-US" sz="900" dirty="0">
              <a:latin typeface="Instrument Sans" panose="020B0604020202020204" charset="0"/>
            </a:endParaRPr>
          </a:p>
        </p:txBody>
      </p:sp>
      <p:sp>
        <p:nvSpPr>
          <p:cNvPr id="18" name="Shape 14"/>
          <p:cNvSpPr/>
          <p:nvPr/>
        </p:nvSpPr>
        <p:spPr>
          <a:xfrm>
            <a:off x="741045" y="5550693"/>
            <a:ext cx="5083135" cy="15240"/>
          </a:xfrm>
          <a:prstGeom prst="rect">
            <a:avLst/>
          </a:prstGeom>
          <a:solidFill>
            <a:srgbClr val="A0622C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9" name="Text 15"/>
          <p:cNvSpPr/>
          <p:nvPr/>
        </p:nvSpPr>
        <p:spPr>
          <a:xfrm>
            <a:off x="741045" y="5641300"/>
            <a:ext cx="1588651" cy="1881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40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PŘEHMAT LEVÉ RUKY</a:t>
            </a:r>
            <a:endParaRPr lang="en-US" sz="1400" dirty="0"/>
          </a:p>
        </p:txBody>
      </p:sp>
      <p:sp>
        <p:nvSpPr>
          <p:cNvPr id="20" name="Text 16"/>
          <p:cNvSpPr/>
          <p:nvPr/>
        </p:nvSpPr>
        <p:spPr>
          <a:xfrm>
            <a:off x="741045" y="5902404"/>
            <a:ext cx="5083135" cy="1546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12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Levá ruka přechmatí lano blíže k pomůcce, brzdicí ruka stále drží.</a:t>
            </a:r>
            <a:endParaRPr lang="en-US" sz="1200" dirty="0"/>
          </a:p>
        </p:txBody>
      </p:sp>
      <p:sp>
        <p:nvSpPr>
          <p:cNvPr id="21" name="Text 17"/>
          <p:cNvSpPr/>
          <p:nvPr/>
        </p:nvSpPr>
        <p:spPr>
          <a:xfrm>
            <a:off x="741045" y="6220301"/>
            <a:ext cx="120372" cy="150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00" dirty="0">
                <a:solidFill>
                  <a:srgbClr val="3F3D3B"/>
                </a:solidFill>
                <a:latin typeface="Instrument Sans" panose="020B0604020202020204" charset="0"/>
                <a:ea typeface="Instrument Sans Light" pitchFamily="34" charset="-122"/>
                <a:cs typeface="Instrument Sans Light" pitchFamily="34" charset="-120"/>
              </a:rPr>
              <a:t>04</a:t>
            </a:r>
            <a:endParaRPr lang="en-US" sz="900" dirty="0">
              <a:latin typeface="Instrument Sans" panose="020B0604020202020204" charset="0"/>
            </a:endParaRPr>
          </a:p>
        </p:txBody>
      </p:sp>
      <p:sp>
        <p:nvSpPr>
          <p:cNvPr id="22" name="Shape 18"/>
          <p:cNvSpPr/>
          <p:nvPr/>
        </p:nvSpPr>
        <p:spPr>
          <a:xfrm>
            <a:off x="741045" y="6409610"/>
            <a:ext cx="5083135" cy="1524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/>
          <a:lstStyle/>
          <a:p>
            <a:endParaRPr lang="cs-CZ"/>
          </a:p>
        </p:txBody>
      </p:sp>
      <p:sp>
        <p:nvSpPr>
          <p:cNvPr id="23" name="Text 19"/>
          <p:cNvSpPr/>
          <p:nvPr/>
        </p:nvSpPr>
        <p:spPr>
          <a:xfrm>
            <a:off x="741045" y="6500217"/>
            <a:ext cx="2013823" cy="1881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40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POSUN BRZDICÍ RUKY ZPĚT</a:t>
            </a:r>
            <a:endParaRPr lang="en-US" sz="1400" dirty="0"/>
          </a:p>
        </p:txBody>
      </p:sp>
      <p:sp>
        <p:nvSpPr>
          <p:cNvPr id="24" name="Text 20"/>
          <p:cNvSpPr/>
          <p:nvPr/>
        </p:nvSpPr>
        <p:spPr>
          <a:xfrm>
            <a:off x="741045" y="6761321"/>
            <a:ext cx="5083135" cy="1546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12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Pravá (brzdicí) ruka se posune zpět k jisticí pomůcce.</a:t>
            </a:r>
            <a:endParaRPr lang="en-US" sz="1200" dirty="0"/>
          </a:p>
        </p:txBody>
      </p:sp>
      <p:sp>
        <p:nvSpPr>
          <p:cNvPr id="25" name="Text 21"/>
          <p:cNvSpPr/>
          <p:nvPr/>
        </p:nvSpPr>
        <p:spPr>
          <a:xfrm>
            <a:off x="741045" y="7079218"/>
            <a:ext cx="120372" cy="150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00" dirty="0">
                <a:solidFill>
                  <a:srgbClr val="3F3D3B"/>
                </a:solidFill>
                <a:latin typeface="Instrument Sans" panose="020B0604020202020204" charset="0"/>
                <a:ea typeface="Instrument Sans Light" pitchFamily="34" charset="-122"/>
                <a:cs typeface="Instrument Sans Light" pitchFamily="34" charset="-120"/>
              </a:rPr>
              <a:t>05</a:t>
            </a:r>
            <a:endParaRPr lang="en-US" sz="900" dirty="0">
              <a:latin typeface="Instrument Sans" panose="020B0604020202020204" charset="0"/>
            </a:endParaRPr>
          </a:p>
        </p:txBody>
      </p:sp>
      <p:sp>
        <p:nvSpPr>
          <p:cNvPr id="26" name="Shape 22"/>
          <p:cNvSpPr/>
          <p:nvPr/>
        </p:nvSpPr>
        <p:spPr>
          <a:xfrm>
            <a:off x="741045" y="7268527"/>
            <a:ext cx="5083135" cy="1524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/>
          <a:lstStyle/>
          <a:p>
            <a:endParaRPr lang="cs-CZ"/>
          </a:p>
        </p:txBody>
      </p:sp>
      <p:sp>
        <p:nvSpPr>
          <p:cNvPr id="27" name="Text 23"/>
          <p:cNvSpPr/>
          <p:nvPr/>
        </p:nvSpPr>
        <p:spPr>
          <a:xfrm>
            <a:off x="741045" y="7359134"/>
            <a:ext cx="1505188" cy="1881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40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NÁVRAT LEVÉ RUKY</a:t>
            </a:r>
            <a:endParaRPr lang="en-US" sz="1400" dirty="0"/>
          </a:p>
        </p:txBody>
      </p:sp>
      <p:sp>
        <p:nvSpPr>
          <p:cNvPr id="28" name="Text 24"/>
          <p:cNvSpPr/>
          <p:nvPr/>
        </p:nvSpPr>
        <p:spPr>
          <a:xfrm>
            <a:off x="741045" y="7620238"/>
            <a:ext cx="5083135" cy="1546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12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Levá ruka se vrátí do výchozí polohy – připravena k dalšímu cyklu.</a:t>
            </a:r>
            <a:endParaRPr lang="en-US" sz="1200" dirty="0"/>
          </a:p>
        </p:txBody>
      </p:sp>
      <p:sp>
        <p:nvSpPr>
          <p:cNvPr id="29" name="Text 25"/>
          <p:cNvSpPr/>
          <p:nvPr/>
        </p:nvSpPr>
        <p:spPr>
          <a:xfrm>
            <a:off x="6125408" y="3365658"/>
            <a:ext cx="2444591" cy="1957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🔽</a:t>
            </a:r>
            <a:r>
              <a:rPr lang="en-US" sz="115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 Povolování lana – 4 kroky</a:t>
            </a:r>
            <a:endParaRPr lang="en-US" sz="1150" dirty="0"/>
          </a:p>
        </p:txBody>
      </p:sp>
      <p:sp>
        <p:nvSpPr>
          <p:cNvPr id="30" name="Text 26"/>
          <p:cNvSpPr/>
          <p:nvPr/>
        </p:nvSpPr>
        <p:spPr>
          <a:xfrm>
            <a:off x="6125408" y="3643550"/>
            <a:ext cx="120372" cy="150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00" dirty="0">
                <a:solidFill>
                  <a:srgbClr val="3F3D3B"/>
                </a:solidFill>
                <a:latin typeface="Instrument Sans" panose="020B0604020202020204" charset="0"/>
                <a:ea typeface="Instrument Sans Light" pitchFamily="34" charset="-122"/>
                <a:cs typeface="Instrument Sans Light" pitchFamily="34" charset="-120"/>
              </a:rPr>
              <a:t>01</a:t>
            </a:r>
            <a:endParaRPr lang="en-US" sz="900" dirty="0">
              <a:latin typeface="Instrument Sans" panose="020B0604020202020204" charset="0"/>
            </a:endParaRPr>
          </a:p>
        </p:txBody>
      </p:sp>
      <p:sp>
        <p:nvSpPr>
          <p:cNvPr id="31" name="Shape 27"/>
          <p:cNvSpPr/>
          <p:nvPr/>
        </p:nvSpPr>
        <p:spPr>
          <a:xfrm>
            <a:off x="6125408" y="3832860"/>
            <a:ext cx="4411028" cy="15240"/>
          </a:xfrm>
          <a:prstGeom prst="rect">
            <a:avLst/>
          </a:prstGeom>
          <a:solidFill>
            <a:srgbClr val="E3BC9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2" name="Text 28"/>
          <p:cNvSpPr/>
          <p:nvPr/>
        </p:nvSpPr>
        <p:spPr>
          <a:xfrm>
            <a:off x="6125408" y="3923466"/>
            <a:ext cx="1505188" cy="1881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40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VÝCHOZÍ POLOHA</a:t>
            </a:r>
            <a:endParaRPr lang="en-US" sz="1400" dirty="0"/>
          </a:p>
        </p:txBody>
      </p:sp>
      <p:sp>
        <p:nvSpPr>
          <p:cNvPr id="33" name="Text 29"/>
          <p:cNvSpPr/>
          <p:nvPr/>
        </p:nvSpPr>
        <p:spPr>
          <a:xfrm>
            <a:off x="6125408" y="4184570"/>
            <a:ext cx="4411028" cy="1546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12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Obě ruce drží lano, brzdicí ruka pod pomůckou.</a:t>
            </a:r>
            <a:endParaRPr lang="en-US" sz="1200" dirty="0"/>
          </a:p>
        </p:txBody>
      </p:sp>
      <p:sp>
        <p:nvSpPr>
          <p:cNvPr id="34" name="Text 30"/>
          <p:cNvSpPr/>
          <p:nvPr/>
        </p:nvSpPr>
        <p:spPr>
          <a:xfrm>
            <a:off x="6125408" y="4502467"/>
            <a:ext cx="120372" cy="150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00" dirty="0">
                <a:solidFill>
                  <a:srgbClr val="3F3D3B"/>
                </a:solidFill>
                <a:latin typeface="Instrument Sans" panose="020B0604020202020204" charset="0"/>
                <a:ea typeface="Instrument Sans Light" pitchFamily="34" charset="-122"/>
                <a:cs typeface="Instrument Sans Light" pitchFamily="34" charset="-120"/>
              </a:rPr>
              <a:t>02</a:t>
            </a:r>
            <a:endParaRPr lang="en-US" sz="900" dirty="0">
              <a:latin typeface="Instrument Sans" panose="020B0604020202020204" charset="0"/>
            </a:endParaRPr>
          </a:p>
        </p:txBody>
      </p:sp>
      <p:sp>
        <p:nvSpPr>
          <p:cNvPr id="35" name="Shape 31"/>
          <p:cNvSpPr/>
          <p:nvPr/>
        </p:nvSpPr>
        <p:spPr>
          <a:xfrm>
            <a:off x="6125408" y="4691777"/>
            <a:ext cx="4411028" cy="1524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/>
          <a:lstStyle/>
          <a:p>
            <a:endParaRPr lang="cs-CZ"/>
          </a:p>
        </p:txBody>
      </p:sp>
      <p:sp>
        <p:nvSpPr>
          <p:cNvPr id="36" name="Text 32"/>
          <p:cNvSpPr/>
          <p:nvPr/>
        </p:nvSpPr>
        <p:spPr>
          <a:xfrm>
            <a:off x="6125408" y="4782383"/>
            <a:ext cx="2094548" cy="1881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40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PODÁNÍ LANA DO KARABINY</a:t>
            </a:r>
            <a:endParaRPr lang="en-US" sz="1400" dirty="0"/>
          </a:p>
        </p:txBody>
      </p:sp>
      <p:sp>
        <p:nvSpPr>
          <p:cNvPr id="37" name="Text 33"/>
          <p:cNvSpPr/>
          <p:nvPr/>
        </p:nvSpPr>
        <p:spPr>
          <a:xfrm>
            <a:off x="6125408" y="5043487"/>
            <a:ext cx="4411028" cy="1546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12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Levá ruka podává lano skrze karabinu HMS ve </a:t>
            </a:r>
            <a:r>
              <a:rPr lang="en-US" sz="1200" dirty="0" err="1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směru</a:t>
            </a:r>
            <a:r>
              <a:rPr lang="en-US" sz="12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</a:t>
            </a:r>
            <a:r>
              <a:rPr lang="en-US" sz="1200" dirty="0" err="1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pohybu</a:t>
            </a:r>
            <a:endParaRPr lang="cs-CZ" sz="1200" dirty="0">
              <a:solidFill>
                <a:srgbClr val="3F3D3B"/>
              </a:solidFill>
              <a:latin typeface="Instrument Sans" pitchFamily="34" charset="0"/>
              <a:ea typeface="Instrument Sans" pitchFamily="34" charset="-122"/>
              <a:cs typeface="Instrument Sans" pitchFamily="34" charset="-120"/>
            </a:endParaRPr>
          </a:p>
          <a:p>
            <a:pPr marL="0" indent="0" algn="l">
              <a:lnSpc>
                <a:spcPts val="1200"/>
              </a:lnSpc>
              <a:buNone/>
            </a:pPr>
            <a:r>
              <a:rPr lang="en-US" sz="1200" dirty="0" err="1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lezce</a:t>
            </a:r>
            <a:r>
              <a:rPr lang="en-US" sz="12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dolů.</a:t>
            </a:r>
            <a:endParaRPr lang="en-US" sz="1200" dirty="0"/>
          </a:p>
        </p:txBody>
      </p:sp>
      <p:sp>
        <p:nvSpPr>
          <p:cNvPr id="38" name="Text 34"/>
          <p:cNvSpPr/>
          <p:nvPr/>
        </p:nvSpPr>
        <p:spPr>
          <a:xfrm>
            <a:off x="6125408" y="5436751"/>
            <a:ext cx="120372" cy="150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00" dirty="0">
                <a:solidFill>
                  <a:srgbClr val="3F3D3B"/>
                </a:solidFill>
                <a:latin typeface="Instrument Sans" panose="020B0604020202020204" charset="0"/>
                <a:ea typeface="Instrument Sans Light" pitchFamily="34" charset="-122"/>
                <a:cs typeface="Instrument Sans Light" pitchFamily="34" charset="-120"/>
              </a:rPr>
              <a:t>03</a:t>
            </a:r>
            <a:endParaRPr lang="en-US" sz="900" dirty="0">
              <a:latin typeface="Instrument Sans" panose="020B0604020202020204" charset="0"/>
            </a:endParaRPr>
          </a:p>
        </p:txBody>
      </p:sp>
      <p:sp>
        <p:nvSpPr>
          <p:cNvPr id="39" name="Shape 35"/>
          <p:cNvSpPr/>
          <p:nvPr/>
        </p:nvSpPr>
        <p:spPr>
          <a:xfrm>
            <a:off x="6125408" y="5626060"/>
            <a:ext cx="4411028" cy="15240"/>
          </a:xfrm>
          <a:prstGeom prst="rect">
            <a:avLst/>
          </a:prstGeom>
          <a:solidFill>
            <a:srgbClr val="A0622C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40" name="Text 36"/>
          <p:cNvSpPr/>
          <p:nvPr/>
        </p:nvSpPr>
        <p:spPr>
          <a:xfrm>
            <a:off x="6125408" y="5716667"/>
            <a:ext cx="1596271" cy="1881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40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POSUN BRZDICÍ RUKY</a:t>
            </a:r>
            <a:endParaRPr lang="en-US" sz="1400" dirty="0"/>
          </a:p>
        </p:txBody>
      </p:sp>
      <p:sp>
        <p:nvSpPr>
          <p:cNvPr id="41" name="Text 37"/>
          <p:cNvSpPr/>
          <p:nvPr/>
        </p:nvSpPr>
        <p:spPr>
          <a:xfrm>
            <a:off x="6125408" y="5977771"/>
            <a:ext cx="4411028" cy="1546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12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Pravá (brzdicí) ruka se posouvá po laně se </a:t>
            </a:r>
            <a:r>
              <a:rPr lang="en-US" sz="1200" b="1" dirty="0" err="1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stálým</a:t>
            </a:r>
            <a:r>
              <a:rPr lang="en-US" sz="12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</a:t>
            </a:r>
            <a:r>
              <a:rPr lang="en-US" sz="1200" b="1" dirty="0" err="1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kontaktem</a:t>
            </a:r>
            <a:endParaRPr lang="cs-CZ" sz="1200" b="1" dirty="0">
              <a:solidFill>
                <a:srgbClr val="3F3D3B"/>
              </a:solidFill>
              <a:latin typeface="Instrument Sans" pitchFamily="34" charset="0"/>
              <a:ea typeface="Instrument Sans" pitchFamily="34" charset="-122"/>
              <a:cs typeface="Instrument Sans" pitchFamily="34" charset="-120"/>
            </a:endParaRPr>
          </a:p>
          <a:p>
            <a:pPr marL="0" indent="0" algn="l">
              <a:lnSpc>
                <a:spcPts val="1200"/>
              </a:lnSpc>
              <a:buNone/>
            </a:pPr>
            <a:r>
              <a:rPr lang="en-US" sz="12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– nikdy nepustit.</a:t>
            </a:r>
            <a:endParaRPr lang="en-US" sz="1200" dirty="0"/>
          </a:p>
        </p:txBody>
      </p:sp>
      <p:sp>
        <p:nvSpPr>
          <p:cNvPr id="42" name="Text 38"/>
          <p:cNvSpPr/>
          <p:nvPr/>
        </p:nvSpPr>
        <p:spPr>
          <a:xfrm>
            <a:off x="6125408" y="6371035"/>
            <a:ext cx="120372" cy="150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00" dirty="0">
                <a:solidFill>
                  <a:srgbClr val="3F3D3B"/>
                </a:solidFill>
                <a:latin typeface="Instrument Sans" panose="020B0604020202020204" charset="0"/>
                <a:ea typeface="Instrument Sans Light" pitchFamily="34" charset="-122"/>
                <a:cs typeface="Instrument Sans Light" pitchFamily="34" charset="-120"/>
              </a:rPr>
              <a:t>04</a:t>
            </a:r>
            <a:endParaRPr lang="en-US" sz="900" dirty="0">
              <a:latin typeface="Instrument Sans" panose="020B0604020202020204" charset="0"/>
            </a:endParaRPr>
          </a:p>
        </p:txBody>
      </p:sp>
      <p:sp>
        <p:nvSpPr>
          <p:cNvPr id="43" name="Shape 39"/>
          <p:cNvSpPr/>
          <p:nvPr/>
        </p:nvSpPr>
        <p:spPr>
          <a:xfrm>
            <a:off x="6125408" y="6560344"/>
            <a:ext cx="4411028" cy="1524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/>
          <a:lstStyle/>
          <a:p>
            <a:endParaRPr lang="cs-CZ"/>
          </a:p>
        </p:txBody>
      </p:sp>
      <p:sp>
        <p:nvSpPr>
          <p:cNvPr id="44" name="Text 40"/>
          <p:cNvSpPr/>
          <p:nvPr/>
        </p:nvSpPr>
        <p:spPr>
          <a:xfrm>
            <a:off x="6125408" y="6650951"/>
            <a:ext cx="1505188" cy="1881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40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NÁVRAT LEVÉ RUKY</a:t>
            </a:r>
            <a:endParaRPr lang="en-US" sz="1400" dirty="0"/>
          </a:p>
        </p:txBody>
      </p:sp>
      <p:sp>
        <p:nvSpPr>
          <p:cNvPr id="45" name="Text 41"/>
          <p:cNvSpPr/>
          <p:nvPr/>
        </p:nvSpPr>
        <p:spPr>
          <a:xfrm>
            <a:off x="6125408" y="6912055"/>
            <a:ext cx="4411028" cy="1546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12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Levá ruka se vrátí do výchozí polohy připravena k dalšímu cyklu.</a:t>
            </a:r>
            <a:endParaRPr lang="en-US" sz="1200" dirty="0"/>
          </a:p>
        </p:txBody>
      </p:sp>
      <p:sp>
        <p:nvSpPr>
          <p:cNvPr id="46" name="Shape 42"/>
          <p:cNvSpPr/>
          <p:nvPr/>
        </p:nvSpPr>
        <p:spPr>
          <a:xfrm>
            <a:off x="11033754" y="2148631"/>
            <a:ext cx="3240167" cy="3368457"/>
          </a:xfrm>
          <a:prstGeom prst="roundRect">
            <a:avLst>
              <a:gd name="adj" fmla="val 8920"/>
            </a:avLst>
          </a:prstGeom>
          <a:solidFill>
            <a:srgbClr val="E3BC9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47" name="Text 43"/>
          <p:cNvSpPr/>
          <p:nvPr/>
        </p:nvSpPr>
        <p:spPr>
          <a:xfrm>
            <a:off x="11154126" y="2221616"/>
            <a:ext cx="2123837" cy="1957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⬇️ Spouštění druholezce</a:t>
            </a:r>
            <a:endParaRPr lang="en-US" sz="1150" dirty="0"/>
          </a:p>
        </p:txBody>
      </p:sp>
      <p:sp>
        <p:nvSpPr>
          <p:cNvPr id="48" name="Text 44"/>
          <p:cNvSpPr/>
          <p:nvPr/>
        </p:nvSpPr>
        <p:spPr>
          <a:xfrm>
            <a:off x="11154126" y="2490341"/>
            <a:ext cx="2999422" cy="309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2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Při spouštění druholezce dolů musí </a:t>
            </a:r>
            <a:r>
              <a:rPr lang="en-US" sz="12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obě ruce svírat brzdicí lano</a:t>
            </a:r>
            <a:r>
              <a:rPr lang="en-US" sz="12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</a:t>
            </a:r>
            <a:endParaRPr lang="en-US" sz="1200" dirty="0"/>
          </a:p>
        </p:txBody>
      </p:sp>
      <p:sp>
        <p:nvSpPr>
          <p:cNvPr id="49" name="Text 45"/>
          <p:cNvSpPr/>
          <p:nvPr/>
        </p:nvSpPr>
        <p:spPr>
          <a:xfrm>
            <a:off x="11154126" y="3082976"/>
            <a:ext cx="2999422" cy="309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2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Lano se nechává </a:t>
            </a:r>
            <a:r>
              <a:rPr lang="en-US" sz="12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jen pomalu prokluzovat dlaněmi</a:t>
            </a:r>
            <a:r>
              <a:rPr lang="en-US" sz="12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– nikdy nesmí být puštěno volně.</a:t>
            </a:r>
            <a:endParaRPr lang="en-US" sz="1200" dirty="0"/>
          </a:p>
        </p:txBody>
      </p:sp>
      <p:sp>
        <p:nvSpPr>
          <p:cNvPr id="50" name="Shape 46"/>
          <p:cNvSpPr/>
          <p:nvPr/>
        </p:nvSpPr>
        <p:spPr>
          <a:xfrm>
            <a:off x="11158625" y="3762003"/>
            <a:ext cx="2999422" cy="1584845"/>
          </a:xfrm>
          <a:prstGeom prst="roundRect">
            <a:avLst>
              <a:gd name="adj" fmla="val 18786"/>
            </a:avLst>
          </a:prstGeom>
          <a:solidFill>
            <a:srgbClr val="EED7C3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5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78997" y="3878089"/>
            <a:ext cx="188119" cy="150495"/>
          </a:xfrm>
          <a:prstGeom prst="rect">
            <a:avLst/>
          </a:prstGeom>
        </p:spPr>
      </p:pic>
      <p:sp>
        <p:nvSpPr>
          <p:cNvPr id="52" name="Text 47"/>
          <p:cNvSpPr/>
          <p:nvPr/>
        </p:nvSpPr>
        <p:spPr>
          <a:xfrm>
            <a:off x="11587488" y="3864992"/>
            <a:ext cx="2108121" cy="1957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⚠️ Bezpečnost spouštění</a:t>
            </a:r>
            <a:endParaRPr lang="en-US" sz="1150" dirty="0"/>
          </a:p>
        </p:txBody>
      </p:sp>
      <p:sp>
        <p:nvSpPr>
          <p:cNvPr id="53" name="Text 48"/>
          <p:cNvSpPr/>
          <p:nvPr/>
        </p:nvSpPr>
        <p:spPr>
          <a:xfrm>
            <a:off x="11587488" y="4133716"/>
            <a:ext cx="2450187" cy="13474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Ztráta kontroly nad lanem při spouštění může způsobit </a:t>
            </a:r>
            <a:r>
              <a:rPr lang="en-US" sz="1200" b="1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nekontrolovaný pád lezce</a:t>
            </a:r>
            <a:r>
              <a:rPr lang="en-US" sz="120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s fatálními následky.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830</Words>
  <Application>Microsoft Office PowerPoint</Application>
  <PresentationFormat>Custom</PresentationFormat>
  <Paragraphs>93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Instrument Sans Semi Bold</vt:lpstr>
      <vt:lpstr>Instrument Sans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Jáchym Šimsa</cp:lastModifiedBy>
  <cp:revision>1</cp:revision>
  <dcterms:created xsi:type="dcterms:W3CDTF">2026-03-30T12:37:54Z</dcterms:created>
  <dcterms:modified xsi:type="dcterms:W3CDTF">2026-03-30T13:36:21Z</dcterms:modified>
</cp:coreProperties>
</file>