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4630400" cy="8229600"/>
  <p:notesSz cx="8229600" cy="14630400"/>
  <p:embeddedFontLst>
    <p:embeddedFont>
      <p:font typeface="Barlow" pitchFamily="2" charset="0"/>
      <p:regular r:id="rId14"/>
      <p:bold r:id="rId15"/>
    </p:embeddedFont>
    <p:embeddedFont>
      <p:font typeface="Barlow Medium" panose="00000600000000000000"/>
      <p:regular r:id="rId16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003"/>
    <p:restoredTop sz="94610"/>
  </p:normalViewPr>
  <p:slideViewPr>
    <p:cSldViewPr snapToGrid="0" snapToObjects="1">
      <p:cViewPr varScale="1">
        <p:scale>
          <a:sx n="128" d="100"/>
          <a:sy n="128" d="100"/>
        </p:scale>
        <p:origin x="77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12923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F6ECE-4F97-C863-DC8B-E089DDAAA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6F9BF9-4388-0FDE-677A-007BD8E4EC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2188CD-33A7-A19D-5BCC-A7528CFFA5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4312A1-00A5-8898-88E0-CF875DD43C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361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50437" y="2272784"/>
            <a:ext cx="7415927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Biomechanika a didaktika boje na zemi</a:t>
            </a:r>
            <a:endParaRPr lang="en-US" sz="4300" dirty="0"/>
          </a:p>
        </p:txBody>
      </p:sp>
      <p:sp>
        <p:nvSpPr>
          <p:cNvPr id="4" name="Text 1"/>
          <p:cNvSpPr/>
          <p:nvPr/>
        </p:nvSpPr>
        <p:spPr>
          <a:xfrm>
            <a:off x="6350437" y="4014668"/>
            <a:ext cx="7415927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Odborný modul pro instruktory bojových umění a profesní trenéry v sebeobraně. Systematický přehled biomechanických principů, neurofyziologie stresu a progresivní didaktiky pozemního boje.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861655" y="1118949"/>
            <a:ext cx="5471160" cy="6837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35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Co se naučíte</a:t>
            </a:r>
            <a:endParaRPr lang="en-US" sz="4300" dirty="0"/>
          </a:p>
        </p:txBody>
      </p:sp>
      <p:sp>
        <p:nvSpPr>
          <p:cNvPr id="4" name="Shape 2"/>
          <p:cNvSpPr/>
          <p:nvPr/>
        </p:nvSpPr>
        <p:spPr>
          <a:xfrm>
            <a:off x="861655" y="2170986"/>
            <a:ext cx="6330791" cy="2567107"/>
          </a:xfrm>
          <a:prstGeom prst="roundRect">
            <a:avLst>
              <a:gd name="adj" fmla="val 4028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" name="Shape 3"/>
          <p:cNvSpPr/>
          <p:nvPr/>
        </p:nvSpPr>
        <p:spPr>
          <a:xfrm>
            <a:off x="892135" y="2201466"/>
            <a:ext cx="6269831" cy="738545"/>
          </a:xfrm>
          <a:prstGeom prst="roundRect">
            <a:avLst>
              <a:gd name="adj" fmla="val 9049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3842385" y="2332315"/>
            <a:ext cx="369213" cy="461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1</a:t>
            </a:r>
            <a:endParaRPr lang="en-US" sz="2900" dirty="0"/>
          </a:p>
        </p:txBody>
      </p:sp>
      <p:sp>
        <p:nvSpPr>
          <p:cNvPr id="7" name="Text 5"/>
          <p:cNvSpPr/>
          <p:nvPr/>
        </p:nvSpPr>
        <p:spPr>
          <a:xfrm>
            <a:off x="1138238" y="3185517"/>
            <a:ext cx="2781181" cy="3419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Biomechanická analýza</a:t>
            </a:r>
            <a:endParaRPr lang="en-US" sz="2150" dirty="0"/>
          </a:p>
        </p:txBody>
      </p:sp>
      <p:sp>
        <p:nvSpPr>
          <p:cNvPr id="8" name="Text 6"/>
          <p:cNvSpPr/>
          <p:nvPr/>
        </p:nvSpPr>
        <p:spPr>
          <a:xfrm>
            <a:off x="1138238" y="3674745"/>
            <a:ext cx="5777627" cy="7867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Analyzovat principy stability a páky v horizontální poloze s důrazem na praktickou aplikaci.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7437953" y="2170986"/>
            <a:ext cx="6330791" cy="2567107"/>
          </a:xfrm>
          <a:prstGeom prst="roundRect">
            <a:avLst>
              <a:gd name="adj" fmla="val 4028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Shape 8"/>
          <p:cNvSpPr/>
          <p:nvPr/>
        </p:nvSpPr>
        <p:spPr>
          <a:xfrm>
            <a:off x="7468433" y="2201466"/>
            <a:ext cx="6269831" cy="738545"/>
          </a:xfrm>
          <a:prstGeom prst="roundRect">
            <a:avLst>
              <a:gd name="adj" fmla="val 9049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10418683" y="2332315"/>
            <a:ext cx="369213" cy="461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2</a:t>
            </a:r>
            <a:endParaRPr lang="en-US" sz="2900" dirty="0"/>
          </a:p>
        </p:txBody>
      </p:sp>
      <p:sp>
        <p:nvSpPr>
          <p:cNvPr id="12" name="Text 10"/>
          <p:cNvSpPr/>
          <p:nvPr/>
        </p:nvSpPr>
        <p:spPr>
          <a:xfrm>
            <a:off x="7714536" y="3185517"/>
            <a:ext cx="2735580" cy="3419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Neurofyziologie stresu</a:t>
            </a:r>
            <a:endParaRPr lang="en-US" sz="2150" dirty="0"/>
          </a:p>
        </p:txBody>
      </p:sp>
      <p:sp>
        <p:nvSpPr>
          <p:cNvPr id="13" name="Text 11"/>
          <p:cNvSpPr/>
          <p:nvPr/>
        </p:nvSpPr>
        <p:spPr>
          <a:xfrm>
            <a:off x="7714536" y="3674745"/>
            <a:ext cx="5777627" cy="7867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Interpretovat vliv stresu na jemnou motoriku a propriocepci při těsném kontaktu na zemi.</a:t>
            </a:r>
            <a:endParaRPr lang="en-US" sz="1900" dirty="0"/>
          </a:p>
        </p:txBody>
      </p:sp>
      <p:sp>
        <p:nvSpPr>
          <p:cNvPr id="14" name="Shape 12"/>
          <p:cNvSpPr/>
          <p:nvPr/>
        </p:nvSpPr>
        <p:spPr>
          <a:xfrm>
            <a:off x="861655" y="4983599"/>
            <a:ext cx="6330791" cy="2567107"/>
          </a:xfrm>
          <a:prstGeom prst="roundRect">
            <a:avLst>
              <a:gd name="adj" fmla="val 4028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Shape 13"/>
          <p:cNvSpPr/>
          <p:nvPr/>
        </p:nvSpPr>
        <p:spPr>
          <a:xfrm>
            <a:off x="892135" y="5014079"/>
            <a:ext cx="6269831" cy="738545"/>
          </a:xfrm>
          <a:prstGeom prst="roundRect">
            <a:avLst>
              <a:gd name="adj" fmla="val 9049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6" name="Text 14"/>
          <p:cNvSpPr/>
          <p:nvPr/>
        </p:nvSpPr>
        <p:spPr>
          <a:xfrm>
            <a:off x="3842385" y="5144929"/>
            <a:ext cx="369213" cy="461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3</a:t>
            </a:r>
            <a:endParaRPr lang="en-US" sz="2900" dirty="0"/>
          </a:p>
        </p:txBody>
      </p:sp>
      <p:sp>
        <p:nvSpPr>
          <p:cNvPr id="17" name="Text 15"/>
          <p:cNvSpPr/>
          <p:nvPr/>
        </p:nvSpPr>
        <p:spPr>
          <a:xfrm>
            <a:off x="1138238" y="5998131"/>
            <a:ext cx="2735580" cy="3419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Progresivní plánování</a:t>
            </a:r>
            <a:endParaRPr lang="en-US" sz="2150" dirty="0"/>
          </a:p>
        </p:txBody>
      </p:sp>
      <p:sp>
        <p:nvSpPr>
          <p:cNvPr id="18" name="Text 16"/>
          <p:cNvSpPr/>
          <p:nvPr/>
        </p:nvSpPr>
        <p:spPr>
          <a:xfrm>
            <a:off x="1138238" y="6487358"/>
            <a:ext cx="5777627" cy="7867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Navrhnout tréninkový plán integrující bezpečnostní protokoly a reálné podmínky prostředí.</a:t>
            </a:r>
            <a:endParaRPr lang="en-US" sz="1900" dirty="0"/>
          </a:p>
        </p:txBody>
      </p:sp>
      <p:sp>
        <p:nvSpPr>
          <p:cNvPr id="19" name="Shape 17"/>
          <p:cNvSpPr/>
          <p:nvPr/>
        </p:nvSpPr>
        <p:spPr>
          <a:xfrm>
            <a:off x="7437953" y="4983599"/>
            <a:ext cx="6330791" cy="2567107"/>
          </a:xfrm>
          <a:prstGeom prst="roundRect">
            <a:avLst>
              <a:gd name="adj" fmla="val 4028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0" name="Shape 18"/>
          <p:cNvSpPr/>
          <p:nvPr/>
        </p:nvSpPr>
        <p:spPr>
          <a:xfrm>
            <a:off x="7468433" y="5014079"/>
            <a:ext cx="6269831" cy="738545"/>
          </a:xfrm>
          <a:prstGeom prst="roundRect">
            <a:avLst>
              <a:gd name="adj" fmla="val 9049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1" name="Text 19"/>
          <p:cNvSpPr/>
          <p:nvPr/>
        </p:nvSpPr>
        <p:spPr>
          <a:xfrm>
            <a:off x="10418683" y="5144929"/>
            <a:ext cx="369213" cy="461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4</a:t>
            </a:r>
            <a:endParaRPr lang="en-US" sz="2900" dirty="0"/>
          </a:p>
        </p:txBody>
      </p:sp>
      <p:sp>
        <p:nvSpPr>
          <p:cNvPr id="22" name="Text 20"/>
          <p:cNvSpPr/>
          <p:nvPr/>
        </p:nvSpPr>
        <p:spPr>
          <a:xfrm>
            <a:off x="7714536" y="5998131"/>
            <a:ext cx="2735580" cy="3419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Kritická evaluace</a:t>
            </a:r>
            <a:endParaRPr lang="en-US" sz="2150" dirty="0"/>
          </a:p>
        </p:txBody>
      </p:sp>
      <p:sp>
        <p:nvSpPr>
          <p:cNvPr id="23" name="Text 21"/>
          <p:cNvSpPr/>
          <p:nvPr/>
        </p:nvSpPr>
        <p:spPr>
          <a:xfrm>
            <a:off x="7714536" y="6487358"/>
            <a:ext cx="5777627" cy="7867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Identifikovat a vyhodnotit nejčastější metodické chyby instruktorů při výuce pozemního boje.</a:t>
            </a:r>
            <a:endParaRPr lang="en-US" sz="1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35303" y="1601867"/>
            <a:ext cx="7613333" cy="594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7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Teoretický základ: Definice a kontext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6235303" y="2659737"/>
            <a:ext cx="2377678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Definice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6235303" y="3142298"/>
            <a:ext cx="3562112" cy="15972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Kontaktní boj na zemi je situace s </a:t>
            </a:r>
            <a:r>
              <a:rPr lang="en-US" sz="165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vysokou mírou frikce a omezenou mobilitou</a:t>
            </a: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. Ztráta vertikálního pohybu zásadně mění způsob generování síly i taktické možnosti bojovníka.</a:t>
            </a:r>
            <a:endParaRPr lang="en-US" sz="1650" dirty="0"/>
          </a:p>
        </p:txBody>
      </p:sp>
      <p:sp>
        <p:nvSpPr>
          <p:cNvPr id="6" name="Shape 3"/>
          <p:cNvSpPr/>
          <p:nvPr/>
        </p:nvSpPr>
        <p:spPr>
          <a:xfrm>
            <a:off x="6235303" y="4948118"/>
            <a:ext cx="3562112" cy="1471017"/>
          </a:xfrm>
          <a:prstGeom prst="roundRect">
            <a:avLst>
              <a:gd name="adj" fmla="val 6110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9258" y="5264467"/>
            <a:ext cx="267414" cy="213955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930628" y="5186958"/>
            <a:ext cx="2652832" cy="9583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Zem jako třetí bod opory zvyšuje energetický výdej a omezuje dynamiku pohybu.</a:t>
            </a:r>
            <a:endParaRPr lang="en-US" sz="1650" dirty="0"/>
          </a:p>
        </p:txBody>
      </p:sp>
      <p:sp>
        <p:nvSpPr>
          <p:cNvPr id="9" name="Text 5"/>
          <p:cNvSpPr/>
          <p:nvPr/>
        </p:nvSpPr>
        <p:spPr>
          <a:xfrm>
            <a:off x="10327005" y="2659737"/>
            <a:ext cx="2377678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Historický kontext</a:t>
            </a:r>
            <a:endParaRPr lang="en-US" sz="18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407253" y="3172182"/>
            <a:ext cx="320993" cy="320992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1022449" y="3165515"/>
            <a:ext cx="2377678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Sportovní systémy</a:t>
            </a:r>
            <a:endParaRPr lang="en-US" sz="1850" dirty="0"/>
          </a:p>
        </p:txBody>
      </p:sp>
      <p:sp>
        <p:nvSpPr>
          <p:cNvPr id="12" name="Text 7"/>
          <p:cNvSpPr/>
          <p:nvPr/>
        </p:nvSpPr>
        <p:spPr>
          <a:xfrm>
            <a:off x="11022449" y="3648075"/>
            <a:ext cx="2866668" cy="9583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Judo a BJJ – základ technického repertoáru a principů páky.</a:t>
            </a:r>
            <a:endParaRPr lang="en-US" sz="16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407253" y="4983956"/>
            <a:ext cx="320993" cy="320992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1022449" y="4977289"/>
            <a:ext cx="2377678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Profesní aplikace</a:t>
            </a:r>
            <a:endParaRPr lang="en-US" sz="1850" dirty="0"/>
          </a:p>
        </p:txBody>
      </p:sp>
      <p:sp>
        <p:nvSpPr>
          <p:cNvPr id="15" name="Text 9"/>
          <p:cNvSpPr/>
          <p:nvPr/>
        </p:nvSpPr>
        <p:spPr>
          <a:xfrm>
            <a:off x="11022449" y="5459849"/>
            <a:ext cx="2866668" cy="9583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Přechod k reálnému kontextu: retence výstroje, omezené prostředí, zbraně.</a:t>
            </a:r>
            <a:endParaRPr lang="en-US" sz="16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714613"/>
            <a:ext cx="2863691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Biomechanické principy</a:t>
            </a:r>
            <a:endParaRPr lang="en-US" sz="2150" dirty="0"/>
          </a:p>
        </p:txBody>
      </p:sp>
      <p:sp>
        <p:nvSpPr>
          <p:cNvPr id="3" name="Text 1"/>
          <p:cNvSpPr/>
          <p:nvPr/>
        </p:nvSpPr>
        <p:spPr>
          <a:xfrm>
            <a:off x="864037" y="1156216"/>
            <a:ext cx="6726436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Stabilita vs. Mobilita na zemi</a:t>
            </a:r>
            <a:endParaRPr lang="en-US" sz="43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4037" y="2212300"/>
            <a:ext cx="617220" cy="6172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4037" y="3138130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Těžiště (CoM)</a:t>
            </a:r>
            <a:endParaRPr lang="en-US" sz="2150" dirty="0"/>
          </a:p>
        </p:txBody>
      </p:sp>
      <p:sp>
        <p:nvSpPr>
          <p:cNvPr id="6" name="Text 3"/>
          <p:cNvSpPr/>
          <p:nvPr/>
        </p:nvSpPr>
        <p:spPr>
          <a:xfrm>
            <a:off x="864037" y="3629144"/>
            <a:ext cx="6296858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Snížení těžiště zvyšuje stabilitu. Rozhodující je projekce CoM do základny opory – klíčový princip každé polohy na zemi.</a:t>
            </a:r>
            <a:endParaRPr lang="en-US" sz="19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69505" y="2212300"/>
            <a:ext cx="617220" cy="61722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7469505" y="3138130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Kinetický řetězec</a:t>
            </a:r>
            <a:endParaRPr lang="en-US" sz="2150" dirty="0"/>
          </a:p>
        </p:txBody>
      </p:sp>
      <p:sp>
        <p:nvSpPr>
          <p:cNvPr id="9" name="Text 5"/>
          <p:cNvSpPr/>
          <p:nvPr/>
        </p:nvSpPr>
        <p:spPr>
          <a:xfrm>
            <a:off x="7469505" y="3629144"/>
            <a:ext cx="6296858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Síla se generuje primárně z kyčlí a dolních končetin. Izolované pohyby paží jsou na zemi neefektivní a energeticky nákladné.</a:t>
            </a:r>
            <a:endParaRPr lang="en-US" sz="19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64037" y="5308044"/>
            <a:ext cx="617220" cy="61722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64037" y="6233874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Princip páky</a:t>
            </a:r>
            <a:endParaRPr lang="en-US" sz="2150" dirty="0"/>
          </a:p>
        </p:txBody>
      </p:sp>
      <p:sp>
        <p:nvSpPr>
          <p:cNvPr id="12" name="Text 7"/>
          <p:cNvSpPr/>
          <p:nvPr/>
        </p:nvSpPr>
        <p:spPr>
          <a:xfrm>
            <a:off x="864037" y="6724888"/>
            <a:ext cx="6296858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Využití momentu síly umožňuje kontrolu končetin a krku soupeře s minimálním silovým výdajem.</a:t>
            </a:r>
            <a:endParaRPr lang="en-US" sz="19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469505" y="5308044"/>
            <a:ext cx="617220" cy="61722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7469505" y="6233874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Strukturální integrita</a:t>
            </a:r>
            <a:endParaRPr lang="en-US" sz="2150" dirty="0"/>
          </a:p>
        </p:txBody>
      </p:sp>
      <p:sp>
        <p:nvSpPr>
          <p:cNvPr id="15" name="Text 9"/>
          <p:cNvSpPr/>
          <p:nvPr/>
        </p:nvSpPr>
        <p:spPr>
          <a:xfrm>
            <a:off x="7469505" y="6724888"/>
            <a:ext cx="6296858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Udržení osy páteře zajišťuje efektivní přenos silové kapacity celým tělem bez energetických úniků.</a:t>
            </a:r>
            <a:endParaRPr lang="en-US" sz="1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1460421"/>
            <a:ext cx="356866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Neurofyziologie a psychologie</a:t>
            </a:r>
            <a:endParaRPr lang="en-US" sz="2150" dirty="0"/>
          </a:p>
        </p:txBody>
      </p:sp>
      <p:sp>
        <p:nvSpPr>
          <p:cNvPr id="3" name="Text 1"/>
          <p:cNvSpPr/>
          <p:nvPr/>
        </p:nvSpPr>
        <p:spPr>
          <a:xfrm>
            <a:off x="864037" y="1902023"/>
            <a:ext cx="5486400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Mozek pod tlakem</a:t>
            </a:r>
            <a:endParaRPr lang="en-US" sz="4300" dirty="0"/>
          </a:p>
        </p:txBody>
      </p:sp>
      <p:sp>
        <p:nvSpPr>
          <p:cNvPr id="4" name="Shape 2"/>
          <p:cNvSpPr/>
          <p:nvPr/>
        </p:nvSpPr>
        <p:spPr>
          <a:xfrm>
            <a:off x="864037" y="2958108"/>
            <a:ext cx="3040380" cy="3810953"/>
          </a:xfrm>
          <a:prstGeom prst="roundRect">
            <a:avLst>
              <a:gd name="adj" fmla="val 4812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" name="Shape 3"/>
          <p:cNvSpPr/>
          <p:nvPr/>
        </p:nvSpPr>
        <p:spPr>
          <a:xfrm>
            <a:off x="833557" y="2958108"/>
            <a:ext cx="121920" cy="3810953"/>
          </a:xfrm>
          <a:prstGeom prst="roundRect">
            <a:avLst>
              <a:gd name="adj" fmla="val 85050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1232773" y="3235404"/>
            <a:ext cx="2394347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Stresová reakce</a:t>
            </a:r>
            <a:endParaRPr lang="en-US" sz="2150" dirty="0"/>
          </a:p>
        </p:txBody>
      </p:sp>
      <p:sp>
        <p:nvSpPr>
          <p:cNvPr id="7" name="Text 5"/>
          <p:cNvSpPr/>
          <p:nvPr/>
        </p:nvSpPr>
        <p:spPr>
          <a:xfrm>
            <a:off x="1232773" y="3726418"/>
            <a:ext cx="2394347" cy="27653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Aktivace sympatiku degraduje propriocepci – přesnost pohybu v těsném kontaktu klesá s intenzitou stresu.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4151233" y="2958108"/>
            <a:ext cx="3040499" cy="3810953"/>
          </a:xfrm>
          <a:prstGeom prst="roundRect">
            <a:avLst>
              <a:gd name="adj" fmla="val 4812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Shape 7"/>
          <p:cNvSpPr/>
          <p:nvPr/>
        </p:nvSpPr>
        <p:spPr>
          <a:xfrm>
            <a:off x="4120753" y="2958108"/>
            <a:ext cx="121920" cy="3810953"/>
          </a:xfrm>
          <a:prstGeom prst="roundRect">
            <a:avLst>
              <a:gd name="adj" fmla="val 85050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0" name="Text 8"/>
          <p:cNvSpPr/>
          <p:nvPr/>
        </p:nvSpPr>
        <p:spPr>
          <a:xfrm>
            <a:off x="4519970" y="3235404"/>
            <a:ext cx="2394466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Tunnelové vidění</a:t>
            </a:r>
            <a:endParaRPr lang="en-US" sz="2150" dirty="0"/>
          </a:p>
        </p:txBody>
      </p:sp>
      <p:sp>
        <p:nvSpPr>
          <p:cNvPr id="11" name="Text 9"/>
          <p:cNvSpPr/>
          <p:nvPr/>
        </p:nvSpPr>
        <p:spPr>
          <a:xfrm>
            <a:off x="4519970" y="3726418"/>
            <a:ext cx="2394466" cy="1975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Kognitivní zatížení eliminuje Situational Awareness – bojovník ztrácí přehled o okolí a dalších hrozbách.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7438549" y="2958108"/>
            <a:ext cx="3040499" cy="3810953"/>
          </a:xfrm>
          <a:prstGeom prst="roundRect">
            <a:avLst>
              <a:gd name="adj" fmla="val 4812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3" name="Shape 11"/>
          <p:cNvSpPr/>
          <p:nvPr/>
        </p:nvSpPr>
        <p:spPr>
          <a:xfrm>
            <a:off x="7408069" y="2958108"/>
            <a:ext cx="121920" cy="3810953"/>
          </a:xfrm>
          <a:prstGeom prst="roundRect">
            <a:avLst>
              <a:gd name="adj" fmla="val 85050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4" name="Text 12"/>
          <p:cNvSpPr/>
          <p:nvPr/>
        </p:nvSpPr>
        <p:spPr>
          <a:xfrm>
            <a:off x="7807285" y="3235404"/>
            <a:ext cx="2394466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Hickův zákon</a:t>
            </a:r>
            <a:endParaRPr lang="en-US" sz="2150" dirty="0"/>
          </a:p>
        </p:txBody>
      </p:sp>
      <p:sp>
        <p:nvSpPr>
          <p:cNvPr id="15" name="Text 13"/>
          <p:cNvSpPr/>
          <p:nvPr/>
        </p:nvSpPr>
        <p:spPr>
          <a:xfrm>
            <a:off x="7807285" y="3726418"/>
            <a:ext cx="2394466" cy="1975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Více technických řešení = pomalejší reakce. Na zemi platí zásada: méně variant, rychlejší rozhodnutí.</a:t>
            </a:r>
            <a:endParaRPr lang="en-US" sz="1900" dirty="0"/>
          </a:p>
        </p:txBody>
      </p:sp>
      <p:sp>
        <p:nvSpPr>
          <p:cNvPr id="16" name="Shape 14"/>
          <p:cNvSpPr/>
          <p:nvPr/>
        </p:nvSpPr>
        <p:spPr>
          <a:xfrm>
            <a:off x="10725864" y="2958108"/>
            <a:ext cx="3040499" cy="3810953"/>
          </a:xfrm>
          <a:prstGeom prst="roundRect">
            <a:avLst>
              <a:gd name="adj" fmla="val 4812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7" name="Shape 15"/>
          <p:cNvSpPr/>
          <p:nvPr/>
        </p:nvSpPr>
        <p:spPr>
          <a:xfrm>
            <a:off x="10695384" y="2958108"/>
            <a:ext cx="121920" cy="3810953"/>
          </a:xfrm>
          <a:prstGeom prst="roundRect">
            <a:avLst>
              <a:gd name="adj" fmla="val 85050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8" name="Text 16"/>
          <p:cNvSpPr/>
          <p:nvPr/>
        </p:nvSpPr>
        <p:spPr>
          <a:xfrm>
            <a:off x="11094601" y="3235404"/>
            <a:ext cx="239446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Barostatická reflexe</a:t>
            </a:r>
            <a:endParaRPr lang="en-US" sz="2150" dirty="0"/>
          </a:p>
        </p:txBody>
      </p:sp>
      <p:sp>
        <p:nvSpPr>
          <p:cNvPr id="19" name="Text 17"/>
          <p:cNvSpPr/>
          <p:nvPr/>
        </p:nvSpPr>
        <p:spPr>
          <a:xfrm>
            <a:off x="11094601" y="4069318"/>
            <a:ext cx="2394466" cy="2370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Tlak na hrudník ovlivňuje srdeční frekvenci a kognitivní výkon – kritický faktor při práci ze spodní pozice.</a:t>
            </a:r>
            <a:endParaRPr lang="en-US" sz="1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88150" y="552688"/>
            <a:ext cx="2147411" cy="2684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Profesní specifika</a:t>
            </a:r>
            <a:endParaRPr lang="en-US" sz="1650" dirty="0"/>
          </a:p>
        </p:txBody>
      </p:sp>
      <p:sp>
        <p:nvSpPr>
          <p:cNvPr id="3" name="Text 1"/>
          <p:cNvSpPr/>
          <p:nvPr/>
        </p:nvSpPr>
        <p:spPr>
          <a:xfrm>
            <a:off x="1388150" y="881658"/>
            <a:ext cx="6994208" cy="5367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Vliv výstroje na biomechaniku pohybu</a:t>
            </a:r>
            <a:endParaRPr lang="en-US" sz="33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8150" y="1815465"/>
            <a:ext cx="5691307" cy="5691307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8150" y="1815465"/>
            <a:ext cx="5691307" cy="5691307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558564" y="2959298"/>
            <a:ext cx="2767370" cy="2684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Klíčové závěry pro instruktory</a:t>
            </a:r>
            <a:endParaRPr lang="en-US" sz="1650" dirty="0"/>
          </a:p>
        </p:txBody>
      </p:sp>
      <p:sp>
        <p:nvSpPr>
          <p:cNvPr id="7" name="Text 3"/>
          <p:cNvSpPr/>
          <p:nvPr/>
        </p:nvSpPr>
        <p:spPr>
          <a:xfrm>
            <a:off x="7558564" y="3378994"/>
            <a:ext cx="5691307" cy="8265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5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Taktická výstroj není jen estetický doplněk – zásadně mění </a:t>
            </a:r>
            <a:r>
              <a:rPr lang="en-US" sz="15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biomechanické parametry pohybu</a:t>
            </a:r>
            <a:r>
              <a:rPr lang="en-US" sz="15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. Instruktoři musí výuku přizpůsobit skutečné konfiguraci výbavy svých studentů.</a:t>
            </a:r>
            <a:endParaRPr lang="en-US" sz="1500" dirty="0"/>
          </a:p>
        </p:txBody>
      </p:sp>
      <p:sp>
        <p:nvSpPr>
          <p:cNvPr id="8" name="Shape 4"/>
          <p:cNvSpPr/>
          <p:nvPr/>
        </p:nvSpPr>
        <p:spPr>
          <a:xfrm>
            <a:off x="7558564" y="4375666"/>
            <a:ext cx="5691307" cy="983099"/>
          </a:xfrm>
          <a:prstGeom prst="roundRect">
            <a:avLst>
              <a:gd name="adj" fmla="val 8257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1802" y="4661297"/>
            <a:ext cx="241578" cy="19323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186618" y="4575096"/>
            <a:ext cx="4870013" cy="551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Výcvik bez výstroje vytváří falešný transfer dovedností do reálného nasazení.</a:t>
            </a:r>
            <a:endParaRPr lang="en-US" sz="1500" dirty="0"/>
          </a:p>
        </p:txBody>
      </p:sp>
      <p:sp>
        <p:nvSpPr>
          <p:cNvPr id="11" name="Text 6"/>
          <p:cNvSpPr/>
          <p:nvPr/>
        </p:nvSpPr>
        <p:spPr>
          <a:xfrm>
            <a:off x="7558564" y="5528905"/>
            <a:ext cx="5691307" cy="9322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5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Testujte techniky vždy v plné výstroji před zařazením do curricula</a:t>
            </a:r>
            <a:endParaRPr lang="en-US" sz="1500" dirty="0"/>
          </a:p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5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Sledujte posun těžiště při různých konfiguracích vybavení</a:t>
            </a:r>
            <a:endParaRPr lang="en-US" sz="1500" dirty="0"/>
          </a:p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5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Upravte základní polohy s ohledem na omezení rozsahu pohybu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1063347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Didaktická aplikace</a:t>
            </a:r>
            <a:endParaRPr lang="en-US" sz="2150" dirty="0"/>
          </a:p>
        </p:txBody>
      </p:sp>
      <p:sp>
        <p:nvSpPr>
          <p:cNvPr id="3" name="Text 1"/>
          <p:cNvSpPr/>
          <p:nvPr/>
        </p:nvSpPr>
        <p:spPr>
          <a:xfrm>
            <a:off x="864037" y="1504950"/>
            <a:ext cx="6828949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Progresivní výuka ve 4 fázích</a:t>
            </a:r>
            <a:endParaRPr lang="en-US" sz="43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037" y="2561034"/>
            <a:ext cx="12902327" cy="353734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419293" y="3839261"/>
            <a:ext cx="1949761" cy="3103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Izolace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2419293" y="4248880"/>
            <a:ext cx="1949761" cy="837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17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Práce s vlastním těžištěm bez odporu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5050783" y="3696515"/>
            <a:ext cx="1949761" cy="3103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Kooperace</a:t>
            </a:r>
            <a:endParaRPr lang="en-US" sz="1950" dirty="0"/>
          </a:p>
        </p:txBody>
      </p:sp>
      <p:sp>
        <p:nvSpPr>
          <p:cNvPr id="8" name="Text 5"/>
          <p:cNvSpPr/>
          <p:nvPr/>
        </p:nvSpPr>
        <p:spPr>
          <a:xfrm>
            <a:off x="5050783" y="4106134"/>
            <a:ext cx="1949761" cy="837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17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Statické drily s partnerem, páky a tlaky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7731923" y="3839261"/>
            <a:ext cx="1949761" cy="3103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Rezistence</a:t>
            </a:r>
            <a:endParaRPr lang="en-US" sz="1950" dirty="0"/>
          </a:p>
        </p:txBody>
      </p:sp>
      <p:sp>
        <p:nvSpPr>
          <p:cNvPr id="10" name="Text 7"/>
          <p:cNvSpPr/>
          <p:nvPr/>
        </p:nvSpPr>
        <p:spPr>
          <a:xfrm>
            <a:off x="7731923" y="4248880"/>
            <a:ext cx="1949761" cy="837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17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Progresivní zvyšování intenzity odporu</a:t>
            </a: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10388238" y="3975801"/>
            <a:ext cx="1949761" cy="3103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Integrace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10388238" y="4385419"/>
            <a:ext cx="1949761" cy="5585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17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Boj s výstrojí a trenažéry zbraní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864037" y="6376035"/>
            <a:ext cx="1290232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Každá fáze buduje na předchozí. Přeskočení fáze vede k technickým deficitům, zraněním a falešné sebedůvěře studenta. Instruktoři musí odolat tlaku na urychlení progrese.</a:t>
            </a:r>
            <a:endParaRPr lang="en-US" sz="1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1263015"/>
            <a:ext cx="7510939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Bezpečnost a kontrola intenzity</a:t>
            </a:r>
            <a:endParaRPr lang="en-US" sz="4300" dirty="0"/>
          </a:p>
        </p:txBody>
      </p:sp>
      <p:sp>
        <p:nvSpPr>
          <p:cNvPr id="3" name="Shape 1"/>
          <p:cNvSpPr/>
          <p:nvPr/>
        </p:nvSpPr>
        <p:spPr>
          <a:xfrm>
            <a:off x="864037" y="2319099"/>
            <a:ext cx="6327696" cy="2200275"/>
          </a:xfrm>
          <a:prstGeom prst="roundRect">
            <a:avLst>
              <a:gd name="adj" fmla="val 4713"/>
            </a:avLst>
          </a:prstGeom>
          <a:solidFill>
            <a:srgbClr val="790709"/>
          </a:solidFill>
          <a:ln w="1524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1126093" y="2581156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Tap-out kultura</a:t>
            </a:r>
            <a:endParaRPr lang="en-US" sz="2150" dirty="0"/>
          </a:p>
        </p:txBody>
      </p:sp>
      <p:sp>
        <p:nvSpPr>
          <p:cNvPr id="5" name="Text 3"/>
          <p:cNvSpPr/>
          <p:nvPr/>
        </p:nvSpPr>
        <p:spPr>
          <a:xfrm>
            <a:off x="1126093" y="3072170"/>
            <a:ext cx="5803583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Standardizovaný signál pro okamžité ukončení interakce. Dodržování je nenegociabilní – formuje bezpečnou tréninkovou kulturu.</a:t>
            </a:r>
            <a:endParaRPr lang="en-US" sz="1900" dirty="0"/>
          </a:p>
        </p:txBody>
      </p:sp>
      <p:sp>
        <p:nvSpPr>
          <p:cNvPr id="6" name="Shape 4"/>
          <p:cNvSpPr/>
          <p:nvPr/>
        </p:nvSpPr>
        <p:spPr>
          <a:xfrm>
            <a:off x="7438549" y="2319099"/>
            <a:ext cx="6327815" cy="2200275"/>
          </a:xfrm>
          <a:prstGeom prst="roundRect">
            <a:avLst>
              <a:gd name="adj" fmla="val 4713"/>
            </a:avLst>
          </a:prstGeom>
          <a:solidFill>
            <a:srgbClr val="790709"/>
          </a:solidFill>
          <a:ln w="1524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7700605" y="2581156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Hygiena výcviku</a:t>
            </a:r>
            <a:endParaRPr lang="en-US" sz="2150" dirty="0"/>
          </a:p>
        </p:txBody>
      </p:sp>
      <p:sp>
        <p:nvSpPr>
          <p:cNvPr id="8" name="Text 6"/>
          <p:cNvSpPr/>
          <p:nvPr/>
        </p:nvSpPr>
        <p:spPr>
          <a:xfrm>
            <a:off x="7700605" y="3072170"/>
            <a:ext cx="5803702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Prevence kožních infekcí, ochrana kloubů. Zohledněte rozdíl mezi tréninkovými žíněnkami a reálným povrchem nasazení.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864037" y="4766191"/>
            <a:ext cx="6327696" cy="2200275"/>
          </a:xfrm>
          <a:prstGeom prst="roundRect">
            <a:avLst>
              <a:gd name="adj" fmla="val 4713"/>
            </a:avLst>
          </a:prstGeom>
          <a:solidFill>
            <a:srgbClr val="790709"/>
          </a:solidFill>
          <a:ln w="1524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Text 8"/>
          <p:cNvSpPr/>
          <p:nvPr/>
        </p:nvSpPr>
        <p:spPr>
          <a:xfrm>
            <a:off x="1126093" y="5028248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Dávkování intenzity</a:t>
            </a:r>
            <a:endParaRPr lang="en-US" sz="2150" dirty="0"/>
          </a:p>
        </p:txBody>
      </p:sp>
      <p:sp>
        <p:nvSpPr>
          <p:cNvPr id="11" name="Text 9"/>
          <p:cNvSpPr/>
          <p:nvPr/>
        </p:nvSpPr>
        <p:spPr>
          <a:xfrm>
            <a:off x="1126093" y="5519261"/>
            <a:ext cx="5803583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Monitoring srdeční frekvence udržuje studenta v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učební zóně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– mezi nudou a panikou. Mimo tuto zónu učení neprobíhá.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7438549" y="4766191"/>
            <a:ext cx="6327815" cy="2200275"/>
          </a:xfrm>
          <a:prstGeom prst="roundRect">
            <a:avLst>
              <a:gd name="adj" fmla="val 4713"/>
            </a:avLst>
          </a:prstGeom>
          <a:solidFill>
            <a:srgbClr val="790709"/>
          </a:solidFill>
          <a:ln w="1524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3" name="Text 11"/>
          <p:cNvSpPr/>
          <p:nvPr/>
        </p:nvSpPr>
        <p:spPr>
          <a:xfrm>
            <a:off x="7700605" y="5028248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Ochranné pomůcky</a:t>
            </a:r>
            <a:endParaRPr lang="en-US" sz="2150" dirty="0"/>
          </a:p>
        </p:txBody>
      </p:sp>
      <p:sp>
        <p:nvSpPr>
          <p:cNvPr id="14" name="Text 12"/>
          <p:cNvSpPr/>
          <p:nvPr/>
        </p:nvSpPr>
        <p:spPr>
          <a:xfrm>
            <a:off x="7700605" y="5519261"/>
            <a:ext cx="5803702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Správná volba chráničů zachovává biomechanickou věrnost pohybu. Nevhodné chrániče deformují nacvičené vzorce.</a:t>
            </a:r>
            <a:endParaRPr lang="en-US" sz="1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695331" y="1149667"/>
            <a:ext cx="2036088" cy="2544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Kvalita výuky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1695331" y="1458397"/>
            <a:ext cx="5182433" cy="508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Metodické chyby a hodnocení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1695331" y="2307312"/>
            <a:ext cx="2582108" cy="2544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Nejčastější chyby instruktorů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695331" y="2714744"/>
            <a:ext cx="5396389" cy="1313378"/>
          </a:xfrm>
          <a:prstGeom prst="roundRect">
            <a:avLst>
              <a:gd name="adj" fmla="val 8355"/>
            </a:avLst>
          </a:prstGeom>
          <a:solidFill>
            <a:srgbClr val="191718">
              <a:alpha val="95000"/>
            </a:srgbClr>
          </a:solidFill>
          <a:ln w="2286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Shape 4"/>
          <p:cNvSpPr/>
          <p:nvPr/>
        </p:nvSpPr>
        <p:spPr>
          <a:xfrm>
            <a:off x="1672471" y="2714744"/>
            <a:ext cx="91440" cy="1313378"/>
          </a:xfrm>
          <a:prstGeom prst="roundRect">
            <a:avLst>
              <a:gd name="adj" fmla="val 84173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1970008" y="2920841"/>
            <a:ext cx="2036088" cy="2544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Technocentrismus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970008" y="3311247"/>
            <a:ext cx="4915614" cy="5107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Složité techniky bez pochopení biomechanického základu – student si zapamatuje pohyby, nikoli principy.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1695331" y="4164092"/>
            <a:ext cx="5396389" cy="1313378"/>
          </a:xfrm>
          <a:prstGeom prst="roundRect">
            <a:avLst>
              <a:gd name="adj" fmla="val 8355"/>
            </a:avLst>
          </a:prstGeom>
          <a:solidFill>
            <a:srgbClr val="191718">
              <a:alpha val="95000"/>
            </a:srgbClr>
          </a:solidFill>
          <a:ln w="2286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Shape 8"/>
          <p:cNvSpPr/>
          <p:nvPr/>
        </p:nvSpPr>
        <p:spPr>
          <a:xfrm>
            <a:off x="1672471" y="4164092"/>
            <a:ext cx="91440" cy="1313378"/>
          </a:xfrm>
          <a:prstGeom prst="roundRect">
            <a:avLst>
              <a:gd name="adj" fmla="val 84173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1970008" y="4370189"/>
            <a:ext cx="2036088" cy="2544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Zanedbání kontextu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970008" y="4760595"/>
            <a:ext cx="4915614" cy="5107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Výuka sportovního boje bez reflexe profesního vybavení a prostředí vytváří nebezpečný falešný transfer.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1695331" y="5613440"/>
            <a:ext cx="5396389" cy="1313378"/>
          </a:xfrm>
          <a:prstGeom prst="roundRect">
            <a:avLst>
              <a:gd name="adj" fmla="val 8355"/>
            </a:avLst>
          </a:prstGeom>
          <a:solidFill>
            <a:srgbClr val="191718">
              <a:alpha val="95000"/>
            </a:srgbClr>
          </a:solidFill>
          <a:ln w="2286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Shape 12"/>
          <p:cNvSpPr/>
          <p:nvPr/>
        </p:nvSpPr>
        <p:spPr>
          <a:xfrm>
            <a:off x="1672471" y="5613440"/>
            <a:ext cx="91440" cy="1313378"/>
          </a:xfrm>
          <a:prstGeom prst="roundRect">
            <a:avLst>
              <a:gd name="adj" fmla="val 84173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5" name="Text 13"/>
          <p:cNvSpPr/>
          <p:nvPr/>
        </p:nvSpPr>
        <p:spPr>
          <a:xfrm>
            <a:off x="1970008" y="5819537"/>
            <a:ext cx="2163485" cy="2544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Nízká variabilita povrchů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970008" y="6209943"/>
            <a:ext cx="4915614" cy="5107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Trénink výhradně na měkkém povrchu bez transferu do reálných podmínek (asfalt, schodiště, terén).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546300" y="2307312"/>
            <a:ext cx="2036088" cy="2544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Systém hodnocení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7546300" y="2714744"/>
            <a:ext cx="2630210" cy="2049066"/>
          </a:xfrm>
          <a:prstGeom prst="roundRect">
            <a:avLst>
              <a:gd name="adj" fmla="val 3756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9" name="Text 17"/>
          <p:cNvSpPr/>
          <p:nvPr/>
        </p:nvSpPr>
        <p:spPr>
          <a:xfrm>
            <a:off x="7737158" y="2905601"/>
            <a:ext cx="2036088" cy="2544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Formativní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737158" y="3296007"/>
            <a:ext cx="2248495" cy="12769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Okamžitá korekce biomechanických chyb přímo během drilu. Využijte videoanalýzu kinetického řetězce.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10312479" y="2714744"/>
            <a:ext cx="2630210" cy="2049066"/>
          </a:xfrm>
          <a:prstGeom prst="roundRect">
            <a:avLst>
              <a:gd name="adj" fmla="val 3756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2" name="Text 20"/>
          <p:cNvSpPr/>
          <p:nvPr/>
        </p:nvSpPr>
        <p:spPr>
          <a:xfrm>
            <a:off x="10503337" y="2905601"/>
            <a:ext cx="2036088" cy="2544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Sumativní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0503337" y="3296007"/>
            <a:ext cx="2248495" cy="10215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Modelová situace s měřením úspěšnosti udržení kontroly – efektivita pohybu, CoM, bezpečnostní protokoly.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7546300" y="4916805"/>
            <a:ext cx="5396389" cy="906423"/>
          </a:xfrm>
          <a:prstGeom prst="roundRect">
            <a:avLst>
              <a:gd name="adj" fmla="val 8491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2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9538" y="5183505"/>
            <a:ext cx="228957" cy="183237"/>
          </a:xfrm>
          <a:prstGeom prst="rect">
            <a:avLst/>
          </a:prstGeom>
        </p:spPr>
      </p:pic>
      <p:sp>
        <p:nvSpPr>
          <p:cNvPr id="26" name="Text 23"/>
          <p:cNvSpPr/>
          <p:nvPr/>
        </p:nvSpPr>
        <p:spPr>
          <a:xfrm>
            <a:off x="8141732" y="5098494"/>
            <a:ext cx="4617720" cy="5107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Subjektivní pocit instruktora není hodnocení. Definujte měřitelná kritéria předem.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1819989" y="1436727"/>
            <a:ext cx="3982045" cy="497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Shrnutí a diskuse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1819989" y="2259568"/>
            <a:ext cx="1990963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Klíčová myšlenka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2088713" y="2654617"/>
            <a:ext cx="5007888" cy="741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Boj na zemi je biomechanická hra o prostor a páky. Instruktorovou misí je vytvářet bezpečné, ale stresově věrné prostředí pro učení.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1819989" y="2654617"/>
            <a:ext cx="22860" cy="741878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Shape 5"/>
          <p:cNvSpPr/>
          <p:nvPr/>
        </p:nvSpPr>
        <p:spPr>
          <a:xfrm>
            <a:off x="7412355" y="2129552"/>
            <a:ext cx="5534739" cy="3996333"/>
          </a:xfrm>
          <a:prstGeom prst="roundRect">
            <a:avLst>
              <a:gd name="adj" fmla="val 3228"/>
            </a:avLst>
          </a:prstGeom>
          <a:solidFill>
            <a:srgbClr val="F65F62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7591544" y="2259568"/>
            <a:ext cx="1990963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Otázky k diskusi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7591544" y="2654617"/>
            <a:ext cx="403146" cy="403146"/>
          </a:xfrm>
          <a:prstGeom prst="roundRect">
            <a:avLst>
              <a:gd name="adj" fmla="val 18668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Text 8"/>
          <p:cNvSpPr/>
          <p:nvPr/>
        </p:nvSpPr>
        <p:spPr>
          <a:xfrm>
            <a:off x="7673697" y="2706886"/>
            <a:ext cx="238839" cy="298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1</a:t>
            </a:r>
            <a:endParaRPr lang="en-US" sz="1850" dirty="0"/>
          </a:p>
        </p:txBody>
      </p:sp>
      <p:sp>
        <p:nvSpPr>
          <p:cNvPr id="11" name="Text 9"/>
          <p:cNvSpPr/>
          <p:nvPr/>
        </p:nvSpPr>
        <p:spPr>
          <a:xfrm>
            <a:off x="8124706" y="2716173"/>
            <a:ext cx="1990963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Balistický plát a kyčle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8124706" y="3095030"/>
            <a:ext cx="4643199" cy="4945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Jak balistický plát ovlivňuje vaši schopnost generovat sílu z boků při přechodu na zemi?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7591544" y="3849648"/>
            <a:ext cx="403146" cy="403146"/>
          </a:xfrm>
          <a:prstGeom prst="roundRect">
            <a:avLst>
              <a:gd name="adj" fmla="val 18668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Text 12"/>
          <p:cNvSpPr/>
          <p:nvPr/>
        </p:nvSpPr>
        <p:spPr>
          <a:xfrm>
            <a:off x="7673697" y="3901916"/>
            <a:ext cx="238839" cy="298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2</a:t>
            </a:r>
            <a:endParaRPr lang="en-US" sz="1850" dirty="0"/>
          </a:p>
        </p:txBody>
      </p:sp>
      <p:sp>
        <p:nvSpPr>
          <p:cNvPr id="15" name="Text 13"/>
          <p:cNvSpPr/>
          <p:nvPr/>
        </p:nvSpPr>
        <p:spPr>
          <a:xfrm>
            <a:off x="8124706" y="3911203"/>
            <a:ext cx="1990963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Dril vs. volný zápas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8124706" y="4290060"/>
            <a:ext cx="4643199" cy="4945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Jaký je optimální poměr mezi technickým drilem a volným zápasem v profesním kontextu?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7591544" y="5044678"/>
            <a:ext cx="403146" cy="403146"/>
          </a:xfrm>
          <a:prstGeom prst="roundRect">
            <a:avLst>
              <a:gd name="adj" fmla="val 18668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8" name="Text 16"/>
          <p:cNvSpPr/>
          <p:nvPr/>
        </p:nvSpPr>
        <p:spPr>
          <a:xfrm>
            <a:off x="7673697" y="5096947"/>
            <a:ext cx="238839" cy="298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3</a:t>
            </a:r>
            <a:endParaRPr lang="en-US" sz="1850" dirty="0"/>
          </a:p>
        </p:txBody>
      </p:sp>
      <p:sp>
        <p:nvSpPr>
          <p:cNvPr id="19" name="Text 17"/>
          <p:cNvSpPr/>
          <p:nvPr/>
        </p:nvSpPr>
        <p:spPr>
          <a:xfrm>
            <a:off x="8124706" y="5106233"/>
            <a:ext cx="1990963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Kognitivní přetížení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8124706" y="5485090"/>
            <a:ext cx="4643199" cy="4945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Jak jako instruktor rozpoznáte, že je student v kognitivním přetížení – a co s tím uděláte?</a:t>
            </a:r>
            <a:endParaRPr lang="en-US" sz="1400" dirty="0"/>
          </a:p>
        </p:txBody>
      </p:sp>
      <p:pic>
        <p:nvPicPr>
          <p:cNvPr id="21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87141" y="6277570"/>
            <a:ext cx="268724" cy="268724"/>
          </a:xfrm>
          <a:prstGeom prst="rect">
            <a:avLst/>
          </a:prstGeom>
        </p:spPr>
      </p:pic>
      <p:sp>
        <p:nvSpPr>
          <p:cNvPr id="22" name="Text 19"/>
          <p:cNvSpPr/>
          <p:nvPr/>
        </p:nvSpPr>
        <p:spPr>
          <a:xfrm>
            <a:off x="2402324" y="6272093"/>
            <a:ext cx="1990963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Princip před technikou</a:t>
            </a:r>
            <a:endParaRPr lang="en-US" sz="1550" dirty="0"/>
          </a:p>
        </p:txBody>
      </p:sp>
      <p:sp>
        <p:nvSpPr>
          <p:cNvPr id="23" name="Text 20"/>
          <p:cNvSpPr/>
          <p:nvPr/>
        </p:nvSpPr>
        <p:spPr>
          <a:xfrm>
            <a:off x="2402324" y="6598920"/>
            <a:ext cx="2972753" cy="4945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Biomechanické porozumění generuje adaptabilitu v reálné situaci.</a:t>
            </a:r>
            <a:endParaRPr lang="en-US" sz="1400" dirty="0"/>
          </a:p>
        </p:txBody>
      </p:sp>
      <p:pic>
        <p:nvPicPr>
          <p:cNvPr id="24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04748" y="6277570"/>
            <a:ext cx="268724" cy="268724"/>
          </a:xfrm>
          <a:prstGeom prst="rect">
            <a:avLst/>
          </a:prstGeom>
        </p:spPr>
      </p:pic>
      <p:sp>
        <p:nvSpPr>
          <p:cNvPr id="25" name="Text 21"/>
          <p:cNvSpPr/>
          <p:nvPr/>
        </p:nvSpPr>
        <p:spPr>
          <a:xfrm>
            <a:off x="6119932" y="6272093"/>
            <a:ext cx="1990963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Kontext výstroje</a:t>
            </a:r>
            <a:endParaRPr lang="en-US" sz="1550" dirty="0"/>
          </a:p>
        </p:txBody>
      </p:sp>
      <p:sp>
        <p:nvSpPr>
          <p:cNvPr id="26" name="Text 22"/>
          <p:cNvSpPr/>
          <p:nvPr/>
        </p:nvSpPr>
        <p:spPr>
          <a:xfrm>
            <a:off x="6119932" y="6598920"/>
            <a:ext cx="2972753" cy="4945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Každá dovednost musí být ověřena v podmínkách reálného nasazení.</a:t>
            </a:r>
            <a:endParaRPr lang="en-US" sz="1400" dirty="0"/>
          </a:p>
        </p:txBody>
      </p:sp>
      <p:pic>
        <p:nvPicPr>
          <p:cNvPr id="27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22356" y="6277570"/>
            <a:ext cx="268724" cy="268724"/>
          </a:xfrm>
          <a:prstGeom prst="rect">
            <a:avLst/>
          </a:prstGeom>
        </p:spPr>
      </p:pic>
      <p:sp>
        <p:nvSpPr>
          <p:cNvPr id="28" name="Text 23"/>
          <p:cNvSpPr/>
          <p:nvPr/>
        </p:nvSpPr>
        <p:spPr>
          <a:xfrm>
            <a:off x="9837539" y="6272093"/>
            <a:ext cx="1990963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Měřitelná progrese</a:t>
            </a:r>
            <a:endParaRPr lang="en-US" sz="1550" dirty="0"/>
          </a:p>
        </p:txBody>
      </p:sp>
      <p:sp>
        <p:nvSpPr>
          <p:cNvPr id="29" name="Text 24"/>
          <p:cNvSpPr/>
          <p:nvPr/>
        </p:nvSpPr>
        <p:spPr>
          <a:xfrm>
            <a:off x="9837539" y="6598920"/>
            <a:ext cx="2972872" cy="4945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Objektivní evaluace chrání studenta i instruktora před iluzí kompetence.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DA68E-4647-05C2-7110-6813F27F4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3E33CE01-B174-DE88-5703-AC22D200BDFC}"/>
              </a:ext>
            </a:extLst>
          </p:cNvPr>
          <p:cNvSpPr/>
          <p:nvPr/>
        </p:nvSpPr>
        <p:spPr>
          <a:xfrm>
            <a:off x="806198" y="1041385"/>
            <a:ext cx="12333333" cy="614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 err="1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Seznam</a:t>
            </a:r>
            <a:r>
              <a:rPr lang="en-US" sz="31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 </a:t>
            </a:r>
            <a:r>
              <a:rPr lang="en-US" sz="3100" dirty="0" err="1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literatury</a:t>
            </a:r>
            <a:endParaRPr lang="en-US" sz="3100" dirty="0">
              <a:solidFill>
                <a:srgbClr val="FFFFFF"/>
              </a:solidFill>
              <a:latin typeface="Barlow Medium" pitchFamily="34" charset="0"/>
              <a:ea typeface="Barlow Medium" pitchFamily="34" charset="-122"/>
              <a:cs typeface="Barlow Medium" pitchFamily="34" charset="-120"/>
            </a:endParaRPr>
          </a:p>
          <a:p>
            <a:pPr algn="l">
              <a:lnSpc>
                <a:spcPts val="3900"/>
              </a:lnSpc>
            </a:pPr>
            <a:endParaRPr lang="en-US" sz="3100" dirty="0">
              <a:solidFill>
                <a:schemeClr val="bg1"/>
              </a:solidFill>
              <a:latin typeface="Barlow Medium" pitchFamily="34" charset="0"/>
              <a:ea typeface="Barlow Medium" pitchFamily="34" charset="-122"/>
              <a:cs typeface="Barlow Medium" pitchFamily="34" charset="-120"/>
            </a:endParaRPr>
          </a:p>
          <a:p>
            <a:pPr marL="457200" indent="-457200" algn="l">
              <a:lnSpc>
                <a:spcPts val="3900"/>
              </a:lnSpc>
              <a:buFont typeface="Arial" panose="020B0604020202020204" pitchFamily="34" charset="0"/>
              <a:buChar char="•"/>
            </a:pPr>
            <a:endParaRPr lang="en-US" sz="3100" dirty="0">
              <a:solidFill>
                <a:schemeClr val="bg1"/>
              </a:solidFill>
              <a:latin typeface="Barlow Medium" pitchFamily="34" charset="0"/>
              <a:ea typeface="Barlow Medium" pitchFamily="34" charset="-122"/>
              <a:cs typeface="Barlow Medium" pitchFamily="34" charset="-12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FFFFFF"/>
                </a:solidFill>
                <a:latin typeface="Barlow Medium" pitchFamily="34" charset="0"/>
              </a:rPr>
              <a:t>VÁGNER, Michal. K teorii boje zblízka. Praha: Karolinum, 2008. ISBN 978-80-2461-476-2.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000" dirty="0">
              <a:solidFill>
                <a:srgbClr val="FFFFFF"/>
              </a:solidFill>
              <a:latin typeface="Barlow Medium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FFFFFF"/>
                </a:solidFill>
                <a:latin typeface="Barlow Medium" pitchFamily="34" charset="0"/>
              </a:rPr>
              <a:t>VÁGNER, Michal. 1. stupeň boje zblízka. Praha: 2008.</a:t>
            </a:r>
          </a:p>
          <a:p>
            <a:pPr marL="0" indent="0" algn="l">
              <a:lnSpc>
                <a:spcPts val="3900"/>
              </a:lnSpc>
              <a:buNone/>
            </a:pPr>
            <a:endParaRPr lang="en-US" sz="3100" dirty="0">
              <a:solidFill>
                <a:schemeClr val="bg1"/>
              </a:solidFill>
              <a:latin typeface="Barlow Medium" pitchFamily="34" charset="0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FA3454BE-E814-65A9-CCC3-27C0C9128120}"/>
              </a:ext>
            </a:extLst>
          </p:cNvPr>
          <p:cNvSpPr/>
          <p:nvPr/>
        </p:nvSpPr>
        <p:spPr>
          <a:xfrm>
            <a:off x="7591544" y="2259568"/>
            <a:ext cx="1990963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Otázky k diskusi</a:t>
            </a:r>
            <a:endParaRPr lang="en-US" sz="155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A4AB16F8-3345-25BF-313C-F46F54F2CC96}"/>
              </a:ext>
            </a:extLst>
          </p:cNvPr>
          <p:cNvSpPr/>
          <p:nvPr/>
        </p:nvSpPr>
        <p:spPr>
          <a:xfrm>
            <a:off x="7673697" y="2706886"/>
            <a:ext cx="238839" cy="298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endParaRPr lang="en-US" sz="1850" dirty="0"/>
          </a:p>
        </p:txBody>
      </p:sp>
    </p:spTree>
    <p:extLst>
      <p:ext uri="{BB962C8B-B14F-4D97-AF65-F5344CB8AC3E}">
        <p14:creationId xmlns:p14="http://schemas.microsoft.com/office/powerpoint/2010/main" val="37451782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834</Words>
  <Application>Microsoft Macintosh PowerPoint</Application>
  <PresentationFormat>Vlastní</PresentationFormat>
  <Paragraphs>124</Paragraphs>
  <Slides>11</Slides>
  <Notes>11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5" baseType="lpstr">
      <vt:lpstr>Barlow</vt:lpstr>
      <vt:lpstr>Arial</vt:lpstr>
      <vt:lpstr>Barlow Medium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Vladan Oláh</cp:lastModifiedBy>
  <cp:revision>2</cp:revision>
  <dcterms:created xsi:type="dcterms:W3CDTF">2026-02-25T10:41:47Z</dcterms:created>
  <dcterms:modified xsi:type="dcterms:W3CDTF">2026-02-25T12:32:05Z</dcterms:modified>
</cp:coreProperties>
</file>