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4630400" cy="8229600"/>
  <p:notesSz cx="8229600" cy="14630400"/>
  <p:embeddedFontLst>
    <p:embeddedFont>
      <p:font typeface="Barlow" pitchFamily="2" charset="0"/>
      <p:regular r:id="rId13"/>
      <p:bold r:id="rId14"/>
      <p:italic r:id="rId15"/>
      <p:boldItalic r:id="rId16"/>
    </p:embeddedFont>
    <p:embeddedFont>
      <p:font typeface="Barlow Medium" panose="00000600000000000000"/>
      <p:regular r:id="rId17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4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75652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813209"/>
            <a:ext cx="11232952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Pády a bezpečná mobilita v armádním prostředí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3869293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Výukový modul pro vojenský personál a instruktory — metodika, biomechanika a progresivní nácvik pádových technik v bojových podmínkách.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4037" y="4944666"/>
            <a:ext cx="2068354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012150" y="5018723"/>
            <a:ext cx="1772126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TAKTICKÁ PŘÍPRAVA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3055739" y="4937046"/>
            <a:ext cx="2448639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3211473" y="5018723"/>
            <a:ext cx="2137172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INSTRUKTORSKÝ MODUL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1655" y="678894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Modul 1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1655" y="1118949"/>
            <a:ext cx="5471160" cy="68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Výukové cíle modulu</a:t>
            </a:r>
            <a:endParaRPr lang="en-US" sz="4300" dirty="0"/>
          </a:p>
        </p:txBody>
      </p:sp>
      <p:sp>
        <p:nvSpPr>
          <p:cNvPr id="4" name="Shape 2"/>
          <p:cNvSpPr/>
          <p:nvPr/>
        </p:nvSpPr>
        <p:spPr>
          <a:xfrm>
            <a:off x="861655" y="2170986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92135" y="2201466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3842385" y="2332315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1138238" y="3185517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Kinetická absorpce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138238" y="3674745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Definovat principy absorpce a distribuce energie při pádu — přeměna vertikální síly na horizontální pohyb.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437953" y="2170986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468433" y="2201466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0418683" y="2332315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7714536" y="3185517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Výstroj a riziko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7714536" y="3674745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vliv plné bojové výstroje na mechanismy pádu a míru rizika zranění.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861655" y="4983599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92135" y="5014079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3842385" y="5144929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900" dirty="0"/>
          </a:p>
        </p:txBody>
      </p:sp>
      <p:sp>
        <p:nvSpPr>
          <p:cNvPr id="17" name="Text 15"/>
          <p:cNvSpPr/>
          <p:nvPr/>
        </p:nvSpPr>
        <p:spPr>
          <a:xfrm>
            <a:off x="1138238" y="5998131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</a:t>
            </a:r>
            <a:endParaRPr lang="en-US" sz="2150" dirty="0"/>
          </a:p>
        </p:txBody>
      </p:sp>
      <p:sp>
        <p:nvSpPr>
          <p:cNvPr id="18" name="Text 16"/>
          <p:cNvSpPr/>
          <p:nvPr/>
        </p:nvSpPr>
        <p:spPr>
          <a:xfrm>
            <a:off x="1138238" y="6487358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Vysvětlit odezvu těla na nekontrolovaný pád a reakce „volného pádu" pod stresem.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7437953" y="4983599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7468433" y="5014079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10418683" y="5144929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7714536" y="5998131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Metodika nácviku</a:t>
            </a:r>
            <a:endParaRPr lang="en-US" sz="2150" dirty="0"/>
          </a:p>
        </p:txBody>
      </p:sp>
      <p:sp>
        <p:nvSpPr>
          <p:cNvPr id="23" name="Text 21"/>
          <p:cNvSpPr/>
          <p:nvPr/>
        </p:nvSpPr>
        <p:spPr>
          <a:xfrm>
            <a:off x="7714536" y="6487358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Navrhnout progresivní metodiku nácviku pádových technik na různých površích a v různé výstroji.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1053" y="941546"/>
            <a:ext cx="2542937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Modul 2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801053" y="1344216"/>
            <a:ext cx="9260681" cy="635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Teoretický základ: Pád jako taktický prvek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636270" y="2298263"/>
            <a:ext cx="6564511" cy="3823692"/>
          </a:xfrm>
          <a:prstGeom prst="roundRect">
            <a:avLst>
              <a:gd name="adj" fmla="val 4310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865108" y="2510433"/>
            <a:ext cx="2542937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Definice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65108" y="3040499"/>
            <a:ext cx="6106835" cy="1058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Pád v bojové zóně je nekontrolovaný pohyb směrem k zemi, který musí být aktivně řízen za účelem minimalizace poškození těla a výstroje.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602022" y="2510433"/>
            <a:ext cx="2542937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Taktická relevance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602022" y="3040499"/>
            <a:ext cx="6234946" cy="1058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Pád není pouze obrannou reakcí na poraz. Může být </a:t>
            </a:r>
            <a:r>
              <a:rPr lang="en-US" sz="18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taktickou volbou</a:t>
            </a: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snížení profilu pod přímou palbou, krytí za terén, rychlá změna polohy.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602022" y="4311015"/>
            <a:ext cx="261651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Kritické oblasti ochrany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602022" y="4841081"/>
            <a:ext cx="6234946" cy="1206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Hlava a krční páteř</a:t>
            </a:r>
            <a:endParaRPr lang="en-US" sz="18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Bederní páteř a kostrč</a:t>
            </a:r>
            <a:endParaRPr lang="en-US" sz="18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Vnitřní orgány — tlumení nárazu hrudním košem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01053" y="6360557"/>
            <a:ext cx="13028295" cy="927378"/>
          </a:xfrm>
          <a:prstGeom prst="roundRect">
            <a:avLst>
              <a:gd name="adj" fmla="val 1036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891" y="6712982"/>
            <a:ext cx="285988" cy="22883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544717" y="6629876"/>
            <a:ext cx="12055793" cy="352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Terén jako rizikový faktor:</a:t>
            </a:r>
            <a:r>
              <a:rPr lang="en-US" sz="18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Asymetrie a nerovnosti povrchu dramaticky zvyšují pravděpodobnost zranění — každý pád je jiný.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01961" y="561856"/>
            <a:ext cx="2142411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Modul 3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401961" y="889635"/>
            <a:ext cx="9490591" cy="535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pádu: Absorpce a distribuce energie</a:t>
            </a:r>
            <a:endParaRPr lang="en-US" sz="3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961" y="1820347"/>
            <a:ext cx="5677972" cy="567797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961" y="1820347"/>
            <a:ext cx="5677972" cy="567797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557849" y="3486388"/>
            <a:ext cx="2142411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bojové výstroje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7557849" y="3904536"/>
            <a:ext cx="5677972" cy="824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Balistická vesta a přilba zásadně mění </a:t>
            </a: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těžiště těla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i jeho absorpční kapacitu. Voják se musí naučit kompenzovat tento posun při každém provedení pádu.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7557849" y="4879419"/>
            <a:ext cx="2142411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Klíčový princip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7557849" y="5297567"/>
            <a:ext cx="5677972" cy="54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Čím větší je kontaktní plocha při dopadu a čím déle trvá fáze absorpce, tím nižší je výsledný tlak na kostní struktury a orgány.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3979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Modul 4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4037" y="1681401"/>
            <a:ext cx="9171623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Neurofyziologie: Stres a reakce na pád</a:t>
            </a:r>
            <a:endParaRPr lang="en-US" sz="4300" dirty="0"/>
          </a:p>
        </p:txBody>
      </p:sp>
      <p:sp>
        <p:nvSpPr>
          <p:cNvPr id="4" name="Shape 2"/>
          <p:cNvSpPr/>
          <p:nvPr/>
        </p:nvSpPr>
        <p:spPr>
          <a:xfrm>
            <a:off x="864037" y="2737485"/>
            <a:ext cx="6327696" cy="2200275"/>
          </a:xfrm>
          <a:prstGeom prst="roundRect">
            <a:avLst>
              <a:gd name="adj" fmla="val 4713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126093" y="2999542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Reakce „volného pádu"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1126093" y="3490555"/>
            <a:ext cx="580358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Instinktivní ztuhnutí svalů a snaha chránit hlavu — méně efektivní než nacvičený řízený pád.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438549" y="2737485"/>
            <a:ext cx="6327815" cy="2200275"/>
          </a:xfrm>
          <a:prstGeom prst="roundRect">
            <a:avLst>
              <a:gd name="adj" fmla="val 4713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700605" y="2999542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Motorická amnézie</a:t>
            </a:r>
            <a:endParaRPr lang="en-US" sz="2150" dirty="0"/>
          </a:p>
        </p:txBody>
      </p:sp>
      <p:sp>
        <p:nvSpPr>
          <p:cNvPr id="9" name="Text 7"/>
          <p:cNvSpPr/>
          <p:nvPr/>
        </p:nvSpPr>
        <p:spPr>
          <a:xfrm>
            <a:off x="7700605" y="3490555"/>
            <a:ext cx="580370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Pod extrémním stresem krátkodobě selhává schopnost provést naučenou techniku — kritický argument pro automatizaci nácviku.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864037" y="5184577"/>
            <a:ext cx="6327696" cy="1805226"/>
          </a:xfrm>
          <a:prstGeom prst="roundRect">
            <a:avLst>
              <a:gd name="adj" fmla="val 5744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126093" y="544663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Propriocepce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1126093" y="5937647"/>
            <a:ext cx="580358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Narušené vnímání polohy těla při rychlém pádu — zejména v noci nebo při ztrátě vizuální orientace.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7438549" y="5184577"/>
            <a:ext cx="6327815" cy="1805226"/>
          </a:xfrm>
          <a:prstGeom prst="roundRect">
            <a:avLst>
              <a:gd name="adj" fmla="val 5744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7700605" y="544663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Adrenalin</a:t>
            </a:r>
            <a:endParaRPr lang="en-US" sz="2150" dirty="0"/>
          </a:p>
        </p:txBody>
      </p:sp>
      <p:sp>
        <p:nvSpPr>
          <p:cNvPr id="15" name="Text 13"/>
          <p:cNvSpPr/>
          <p:nvPr/>
        </p:nvSpPr>
        <p:spPr>
          <a:xfrm>
            <a:off x="7700605" y="5937647"/>
            <a:ext cx="580370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Tlumí bolest bezprostředně po pádu — voják může podcenit závažnost zranění a pokračovat v akci.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58315" y="523161"/>
            <a:ext cx="2013228" cy="25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Modul 5</a:t>
            </a:r>
            <a:endParaRPr lang="en-US" sz="1550" dirty="0"/>
          </a:p>
        </p:txBody>
      </p:sp>
      <p:sp>
        <p:nvSpPr>
          <p:cNvPr id="3" name="Text 1"/>
          <p:cNvSpPr/>
          <p:nvPr/>
        </p:nvSpPr>
        <p:spPr>
          <a:xfrm>
            <a:off x="1758315" y="827842"/>
            <a:ext cx="7018496" cy="503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Didaktika: Progresivní metodika nácviku</a:t>
            </a:r>
            <a:endParaRPr lang="en-US" sz="3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45" y="1530548"/>
            <a:ext cx="8118872" cy="5523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496938" y="5693757"/>
            <a:ext cx="1678125" cy="277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Statika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61986" y="3881576"/>
            <a:ext cx="555671" cy="5556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486412" y="5171426"/>
            <a:ext cx="1678125" cy="277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Dynamika</a:t>
            </a:r>
            <a:endParaRPr lang="en-US" sz="17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40173" y="3359246"/>
            <a:ext cx="555670" cy="55567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464599" y="4649096"/>
            <a:ext cx="1678125" cy="277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Aplikace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18360" y="2836916"/>
            <a:ext cx="555670" cy="55567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431499" y="4126766"/>
            <a:ext cx="1678125" cy="277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Integrace</a:t>
            </a:r>
            <a:endParaRPr lang="en-US" sz="17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96547" y="2314585"/>
            <a:ext cx="555670" cy="555671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758315" y="7203638"/>
            <a:ext cx="11113651" cy="5026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Každá fáze musí být zvládnuta na automatické úrovni před přechodem na vyšší stupeň obtížnosti. Přeskočení fáze zvyšuje riziko zranění a upevňuje chybné pohybové vzorce.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83796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Modul 6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4037" y="2279571"/>
            <a:ext cx="802397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Výstroj a prostředí jako proměnné</a:t>
            </a:r>
            <a:endParaRPr lang="en-US" sz="4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548" y="3343335"/>
            <a:ext cx="370284" cy="3702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66280" y="333565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Přilba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666280" y="3826669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 nesprávném provedení pádu hrozí náraz do krční páteře nebo sklouznutí přilby přes obličej.</a:t>
            </a:r>
            <a:endParaRPr lang="en-US" sz="1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2017" y="3343335"/>
            <a:ext cx="370284" cy="37028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271748" y="333565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Zbraň</a:t>
            </a:r>
            <a:endParaRPr lang="en-US" sz="2150" dirty="0"/>
          </a:p>
        </p:txBody>
      </p:sp>
      <p:sp>
        <p:nvSpPr>
          <p:cNvPr id="9" name="Text 5"/>
          <p:cNvSpPr/>
          <p:nvPr/>
        </p:nvSpPr>
        <p:spPr>
          <a:xfrm>
            <a:off x="8271748" y="3826669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Nutnost aktivně chránit zbraň před poškozením a zabránit její ztrátě — technicky náročný prvek pádu.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548" y="5118199"/>
            <a:ext cx="370284" cy="37028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666280" y="511052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Taktická vesta</a:t>
            </a:r>
            <a:endParaRPr lang="en-US" sz="2150" dirty="0"/>
          </a:p>
        </p:txBody>
      </p:sp>
      <p:sp>
        <p:nvSpPr>
          <p:cNvPr id="12" name="Text 7"/>
          <p:cNvSpPr/>
          <p:nvPr/>
        </p:nvSpPr>
        <p:spPr>
          <a:xfrm>
            <a:off x="1666280" y="5601533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Posouvá centrum gravitace nahoru a dozadu, omezuje rotační pohyb při pádu na záda.</a:t>
            </a:r>
            <a:endParaRPr lang="en-US" sz="1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2017" y="5118199"/>
            <a:ext cx="370284" cy="37028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71748" y="511052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Asfalt a kámen</a:t>
            </a:r>
            <a:endParaRPr lang="en-US" sz="2150" dirty="0"/>
          </a:p>
        </p:txBody>
      </p:sp>
      <p:sp>
        <p:nvSpPr>
          <p:cNvPr id="15" name="Text 9"/>
          <p:cNvSpPr/>
          <p:nvPr/>
        </p:nvSpPr>
        <p:spPr>
          <a:xfrm>
            <a:off x="8271748" y="5601533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Tvrdé povrchy vyžadují dokonalé zvládnutí techniky skluzu a maximální rozložení nárazu.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62658" y="842248"/>
            <a:ext cx="2192893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Modul 7–8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1262658" y="1179433"/>
            <a:ext cx="7381042" cy="548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Metodické chyby a bezpečnost nácviku</a:t>
            </a:r>
            <a:endParaRPr lang="en-US" sz="3450" dirty="0"/>
          </a:p>
        </p:txBody>
      </p:sp>
      <p:sp>
        <p:nvSpPr>
          <p:cNvPr id="4" name="Text 2"/>
          <p:cNvSpPr/>
          <p:nvPr/>
        </p:nvSpPr>
        <p:spPr>
          <a:xfrm>
            <a:off x="1262658" y="2122051"/>
            <a:ext cx="2779871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65F62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chyby instruktorů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1262658" y="2573536"/>
            <a:ext cx="5811679" cy="1440299"/>
          </a:xfrm>
          <a:prstGeom prst="roundRect">
            <a:avLst>
              <a:gd name="adj" fmla="val 7618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1239798" y="2573536"/>
            <a:ext cx="91440" cy="1440299"/>
          </a:xfrm>
          <a:prstGeom prst="roundRect">
            <a:avLst>
              <a:gd name="adj" fmla="val 9065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551384" y="2793683"/>
            <a:ext cx="2256234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Nedostatečná progrese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551384" y="3225522"/>
            <a:ext cx="5302806" cy="568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Přímý nácvik z výšky bez zvládnutí základních forem — nejčastější příčina zranění.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1262658" y="4171593"/>
            <a:ext cx="5811679" cy="1440299"/>
          </a:xfrm>
          <a:prstGeom prst="roundRect">
            <a:avLst>
              <a:gd name="adj" fmla="val 7618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1239798" y="4171593"/>
            <a:ext cx="91440" cy="1440299"/>
          </a:xfrm>
          <a:prstGeom prst="roundRect">
            <a:avLst>
              <a:gd name="adj" fmla="val 9065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551384" y="4391739"/>
            <a:ext cx="2192893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Ignorování výstroje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551384" y="4823579"/>
            <a:ext cx="5302806" cy="568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Nácvik v cvičebním úboru bez ohledu na realitu plné polní výstroje.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1262658" y="5769650"/>
            <a:ext cx="5811679" cy="1440299"/>
          </a:xfrm>
          <a:prstGeom prst="roundRect">
            <a:avLst>
              <a:gd name="adj" fmla="val 7618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1239798" y="5769650"/>
            <a:ext cx="91440" cy="1440299"/>
          </a:xfrm>
          <a:prstGeom prst="roundRect">
            <a:avLst>
              <a:gd name="adj" fmla="val 9065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1551384" y="5989796"/>
            <a:ext cx="2192893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Chybějící diagnostika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551384" y="6421636"/>
            <a:ext cx="5302806" cy="568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Instruktor nekontroluje stav cvičence po pádu — hlava, krk, orientace.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563445" y="2122051"/>
            <a:ext cx="2196584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Standardy bezpečnosti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7563445" y="2573536"/>
            <a:ext cx="2826901" cy="1693902"/>
          </a:xfrm>
          <a:prstGeom prst="roundRect">
            <a:avLst>
              <a:gd name="adj" fmla="val 4894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7768352" y="2778443"/>
            <a:ext cx="2192893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Kontrola povrchu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768352" y="3210282"/>
            <a:ext cx="2417088" cy="852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Bezpečný, rovný povrch pro počáteční fáze — žíněnky, tatami, tráva.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10548104" y="2573536"/>
            <a:ext cx="2827020" cy="1693902"/>
          </a:xfrm>
          <a:prstGeom prst="roundRect">
            <a:avLst>
              <a:gd name="adj" fmla="val 4894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10753011" y="2778443"/>
            <a:ext cx="2192893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Ochranné pomůcky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0753011" y="3210282"/>
            <a:ext cx="2417207" cy="852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Chrániče kolen a loktů v pokročilých fázích; přilba při nácviku na tvrdém povrchu.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7563445" y="4425196"/>
            <a:ext cx="5811679" cy="1409819"/>
          </a:xfrm>
          <a:prstGeom prst="roundRect">
            <a:avLst>
              <a:gd name="adj" fmla="val 5880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Text 23"/>
          <p:cNvSpPr/>
          <p:nvPr/>
        </p:nvSpPr>
        <p:spPr>
          <a:xfrm>
            <a:off x="7768352" y="4630103"/>
            <a:ext cx="2192893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Evaluace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7768352" y="5061942"/>
            <a:ext cx="5401866" cy="568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Kritérium: okamžité zaujmutí palebného postoje nebo rotace 360° po dopadu.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80188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Modul 9 — Závěr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4037" y="1243489"/>
            <a:ext cx="7783116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 pro instruktory</a:t>
            </a:r>
            <a:endParaRPr lang="en-US" sz="4300" dirty="0"/>
          </a:p>
        </p:txBody>
      </p:sp>
      <p:sp>
        <p:nvSpPr>
          <p:cNvPr id="4" name="Text 2"/>
          <p:cNvSpPr/>
          <p:nvPr/>
        </p:nvSpPr>
        <p:spPr>
          <a:xfrm>
            <a:off x="1234321" y="2577227"/>
            <a:ext cx="1253204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Pády nejsou selháním. Jsou integrální součástí boje, kterou je nutné zvládnout na instinktivní, automatické úrovni.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64037" y="2299573"/>
            <a:ext cx="30480" cy="950357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64037" y="352758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977146" y="3599497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1666280" y="361235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pro diskusi</a:t>
            </a:r>
            <a:endParaRPr lang="en-US" sz="2150" dirty="0"/>
          </a:p>
        </p:txBody>
      </p:sp>
      <p:sp>
        <p:nvSpPr>
          <p:cNvPr id="9" name="Text 7"/>
          <p:cNvSpPr/>
          <p:nvPr/>
        </p:nvSpPr>
        <p:spPr>
          <a:xfrm>
            <a:off x="1666280" y="4103370"/>
            <a:ext cx="121000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metodicky naučíte vojáka chránit dlouhou zbraň při pádu dozadu — jaký je sled pohybů?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864037" y="4992172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977146" y="5064085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1666280" y="5076944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pro diskusi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1666280" y="5567958"/>
            <a:ext cx="121000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Jaký je biomechanický rozdíl pádu s plným bojovým batohem oproti pádu bez zátěže?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864037" y="6456759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977146" y="6528673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550" dirty="0"/>
          </a:p>
        </p:txBody>
      </p:sp>
      <p:sp>
        <p:nvSpPr>
          <p:cNvPr id="16" name="Text 14"/>
          <p:cNvSpPr/>
          <p:nvPr/>
        </p:nvSpPr>
        <p:spPr>
          <a:xfrm>
            <a:off x="1666280" y="6541532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pro diskusi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1666280" y="7032546"/>
            <a:ext cx="121000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Který typ povrchu je nejnebezpečnější pro nácvik pádů — a jak jej metodicky zohlednit?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696</Words>
  <Application>Microsoft Macintosh PowerPoint</Application>
  <PresentationFormat>Vlastní</PresentationFormat>
  <Paragraphs>107</Paragraphs>
  <Slides>10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2026-02-25T10:59:05Z</dcterms:created>
  <dcterms:modified xsi:type="dcterms:W3CDTF">2026-02-25T12:32:51Z</dcterms:modified>
</cp:coreProperties>
</file>