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5" r:id="rId8"/>
    <p:sldId id="295" r:id="rId9"/>
    <p:sldId id="266" r:id="rId10"/>
    <p:sldId id="261" r:id="rId11"/>
    <p:sldId id="296" r:id="rId12"/>
    <p:sldId id="263" r:id="rId13"/>
    <p:sldId id="262" r:id="rId14"/>
    <p:sldId id="267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27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E2474B-3F31-5696-211D-C803A1420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1F04FB3-6E44-EF5C-F3FE-478D42628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223E34-3964-2331-1DF6-56021A6D8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D83677-2695-21D4-82EF-4AC36B1D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1A07C4-CADC-6DCF-E3F6-38674C4B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5337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E34E63-47FD-1BA8-80DF-4351E56AE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1C012E-CB6D-FB79-AC4C-2C43A71BB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FCEB84-375C-A266-C32A-503BFA07F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461594-4325-184D-EF33-7C9FBDDE4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DD42AD-2F05-DA9C-87D6-11DC66A54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853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C9E09A-5E58-B7F3-A44B-FC8F6CE37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DE29A0-282B-0B62-AA5D-1AAFB0132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DBCBED-9278-A2B2-42BF-31C27D67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8DA964-C5DA-B374-725C-AADA25CF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D3424C-8853-93EA-E8B6-9BF3BF57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97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293E55-4A2C-CE3C-7E08-FFA4A567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32DB97-0B05-E7A6-BE92-0BE31D08A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511A97B-9768-EFC8-2078-1F3BAB207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E4C3E0-63B1-6D67-8956-F94D60DA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63D9193-F789-6ACF-0E31-D57E2BAE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4DC6F8E-B7E7-CF0A-7817-F949390F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433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B352B3-2DF5-A104-B5CC-82673222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B406870-6B4B-3C1E-9CD9-E099493E9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B8173FE-8AE0-3655-7B0A-E7C31CA02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7A597-197F-3270-2052-0292B065F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5B21C23-C72F-AB02-E06A-CE43E9C89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B2DFA0B-044C-9C93-A3BE-CAC90A87B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6FD541A-2710-E933-D451-BC17ACB5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468E3E6-87A0-00FD-B105-D1060D09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027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68CDE-27D0-E5C9-5861-9DBDDD9C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F2A30DD-D827-0FFA-F320-A79E28F8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7345E44-3175-D539-DC37-29BE1CC2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87AAEEA-01F6-44E9-AB0C-5E61DC90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5814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DE4235D-CD45-A7BD-312E-01506327D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979CBFF-7339-DF1E-BABF-669B300B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F32FA1-EE89-347D-C841-4202FB76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414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2DC79D-3459-3AF7-790C-3D3963299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677D11-A587-1713-8EF3-00BA1425A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0F129D2-5CED-A55D-C19B-9004FB128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111E289-3296-B8D2-6B12-496A59ED5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704DB5F-095C-77E5-8F3E-B2341B1D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740662D-E343-2F05-3595-BD58C40C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35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A968DE-6078-1857-BEC3-AF02FC9AB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DD1F3B0-40E3-94AF-656A-2D1724DBB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4661E8F-EAD2-7D96-8B3B-3A434F297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D60DCA-8627-E19F-878D-F216EB58D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E600236-6B9F-5F98-16DC-A72BD637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E6D5785-681E-BB21-5D52-2B40C43E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411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56B0A-56F0-BD32-B94F-DEF97D6BB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EADCB72-5064-8FFA-7150-A45FE6320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2FD21A-7D8F-EC6B-7FA9-D12339AB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644B65-0041-BD62-B14F-427EA129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F428C13-3B96-96EE-1E90-A1E3625B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44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E8D1AB3-1F2A-48ED-FF66-24FC652E1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9ED546-600D-16F2-8862-2B49C8AA2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1781E2-4770-39BE-9133-2F75F35E6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3F9E-58CD-423D-8FE0-6851F2B52CCE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88DF0D-1A33-761B-9255-3D3EC446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E2DE79-0D21-15B3-EC07-163629E99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803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6C710A0-B4D3-BE4E-7E28-1612ACAF5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E674DB-C9EF-55EB-26FB-766F05914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8AFB79-163E-6BF9-5FB9-373FE6EFE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A3F9E-58CD-423D-8FE0-6851F2B52CCE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148EF8-11EC-2AEF-23C4-066CD30C2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6D2C77-D569-B07B-B69C-8C1844ABE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A88D3-3BDA-469D-B2DD-9C08E6AAE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672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1FD68F-00A0-894A-BFE7-F362E35ADE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JCI 3 </a:t>
            </a:r>
            <a:br>
              <a:rPr lang="cs-CZ" dirty="0"/>
            </a:br>
            <a:r>
              <a:rPr lang="ru-RU" dirty="0"/>
              <a:t>Мой день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836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2264C84-77BA-9BB2-15CA-53E753045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251" y="40067"/>
            <a:ext cx="9127374" cy="681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6AA5726-793C-1293-1367-616B19C75C12}"/>
              </a:ext>
            </a:extLst>
          </p:cNvPr>
          <p:cNvSpPr txBox="1"/>
          <p:nvPr/>
        </p:nvSpPr>
        <p:spPr>
          <a:xfrm>
            <a:off x="146858" y="189651"/>
            <a:ext cx="11898284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0" u="none" strike="noStrike" noProof="0">
                <a:effectLst/>
                <a:latin typeface="+mn-lt"/>
              </a:rPr>
              <a:t>Обычно мой день начинается довольно рано, так как я учусь в консерватории и мне нужно много заниматься. </a:t>
            </a:r>
            <a:r>
              <a:rPr lang="ru-RU" sz="2000" b="0" u="none" strike="noStrike" noProof="0" dirty="0">
                <a:effectLst/>
                <a:latin typeface="+mn-lt"/>
              </a:rPr>
              <a:t>Я встаю в семь часов утра, быстро умываюсь, одеваюсь и иду на кухню. На завтрак я предпочитаю пить крепкий кофе и есть бутерброды с сыром, а вот мои братья-близнецы обычно едят мюсли с молоком и пьют сок. Мы завтракаем вместе, обсуждаем планы на день, а затем каждый собирается по своим делам. Близнецы уходят в гимназию, которая находится недалеко от нашего дома, а я еду на трамвае в центр города, где располагается моя консерватория.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0" u="none" strike="noStrike" noProof="0" dirty="0">
                <a:effectLst/>
                <a:latin typeface="+mn-lt"/>
              </a:rPr>
              <a:t>Занятия начинаются в девять часов утра. Сначала у нас идут теоретические лекции, а после обеда — практические занятия и репетиции. Обычно я обедаю в студенческой столовой вместе со своими однокурсниками. Мы берём суп, горячее блюдо и долго разговариваем о музыке. После обеда я провожу ещё несколько часов в репетиционном зале, где играю на инструменте. Домой я возвращаюсь ближе к шести часам вечера, уставший, но довольный. В это же время с работы возвращаются наши родители, а сестра Бланка приезжает из университета.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0" u="none" strike="noStrike" noProof="0" dirty="0">
                <a:effectLst/>
                <a:latin typeface="+mn-lt"/>
              </a:rPr>
              <a:t>Вечер — это наше любимое семейное время, когда все снова собираются вместе. Мы ужинаем, делимся новостями и отдыхаем. Два раза в неделю после ужина Бланка и мама уходят на свои занятия танцами, а близнецы трижды в неделю по вечерам ходят в бассейн на тренировки. Если у папы нет дежурства в больнице, он может немного поиграть в покер онлайн или почитать медицинские журналы. Я же в свободные вечера люблю слушать музыку двадцатого века или готовиться к занятиям на следующий день. Обычно я ложусь спать около одиннадцати часов вечера, чтобы хорошо отдохнуть перед новым насыщенным днём.</a:t>
            </a:r>
            <a:endParaRPr lang="ru-RU" sz="14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95149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8666CC2-DE1B-CF93-2D02-0AC145A2BD7D}"/>
              </a:ext>
            </a:extLst>
          </p:cNvPr>
          <p:cNvSpPr txBox="1"/>
          <p:nvPr/>
        </p:nvSpPr>
        <p:spPr>
          <a:xfrm>
            <a:off x="166254" y="233356"/>
            <a:ext cx="12025745" cy="6209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 обычно начинается ваше идеальное утро?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Что вы предпочитаете на завтрак и как, по-вашему, завтрак влияет на настроение?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Какой вид транспорта вы чаще всего выбираете, чтобы добраться до работы или учёбы, и почему?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 вы думаете, сколько часов в день должен учиться или работать человек, чтобы не чувствовать себя уставшим?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Где вы обычно обедаете и важен ли для вас совместный обед с коллегами или однокурсниками?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Какое время суток для вас самое продуктивное: утро, день или вечер, и почему?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Что для вас лучший способ восстановить силы после тяжёлого рабочего или учебного дня?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 в вашей семье принято проводить совместные вечера?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Если бы в сутках появился двадцать пятый час, на что бы вы его потратили?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 хобби и увлечения помогают человеку после рутинных дневных обязанностей?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 вы относитесь к планированию своего дня: любите чёткие графики или предпочитаете спонтанность?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Что вас больше всего раздражает в вашем расписании?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Какое ваше любимое время недели и как меняется ваш распорядок дня в выходные дни?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ru-RU" sz="2000" b="0" u="none" strike="noStrike" noProof="0" dirty="0">
                <a:effectLst/>
                <a:latin typeface="+mn-lt"/>
              </a:rPr>
              <a:t>Во сколько, по вашему мнению, должен ложиться спать человек, чтобы оставаться бодрым?</a:t>
            </a:r>
            <a:endParaRPr lang="ru-RU" sz="14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535900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5A0A842-C0FA-4BBD-A86C-F0E81E35091D}"/>
              </a:ext>
            </a:extLst>
          </p:cNvPr>
          <p:cNvSpPr/>
          <p:nvPr/>
        </p:nvSpPr>
        <p:spPr>
          <a:xfrm>
            <a:off x="1168967" y="111466"/>
            <a:ext cx="10687664" cy="1952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Дни недели: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понедельник, вторник, среда, четверг, пятница, суббота, воскресенье</a:t>
            </a: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Мой самый любимый день это… потому что…</a:t>
            </a:r>
            <a:endParaRPr lang="cs-CZ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Мой самый нелюбимый день это… потому что…</a:t>
            </a:r>
            <a:endParaRPr lang="cs-CZ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F878830-017A-4493-3AA5-7594CB647837}"/>
              </a:ext>
            </a:extLst>
          </p:cNvPr>
          <p:cNvSpPr txBox="1"/>
          <p:nvPr/>
        </p:nvSpPr>
        <p:spPr>
          <a:xfrm>
            <a:off x="232577" y="2171481"/>
            <a:ext cx="1172684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В понедельник: </a:t>
            </a:r>
            <a:r>
              <a:rPr lang="ru-RU" sz="2000" dirty="0"/>
              <a:t>играть в футбол с нашим другом Марком, пить холодное пиво в баре и обсуждать результаты матча</a:t>
            </a:r>
          </a:p>
          <a:p>
            <a:r>
              <a:rPr lang="ru-RU" sz="2000" b="1" dirty="0"/>
              <a:t>Во вторник: </a:t>
            </a:r>
            <a:r>
              <a:rPr lang="ru-RU" sz="2000" dirty="0"/>
              <a:t>утром гулять с собакой, после обеда работать в офисе, а поздно вечером смотреть новый детективный сериал на </a:t>
            </a:r>
            <a:r>
              <a:rPr lang="ru-RU" sz="2000" dirty="0" err="1"/>
              <a:t>Нетфликсе</a:t>
            </a:r>
            <a:r>
              <a:rPr lang="ru-RU" sz="2000" dirty="0"/>
              <a:t>.</a:t>
            </a:r>
          </a:p>
          <a:p>
            <a:r>
              <a:rPr lang="ru-RU" sz="2000" b="1" dirty="0"/>
              <a:t>В среду: </a:t>
            </a:r>
            <a:r>
              <a:rPr lang="ru-RU" sz="2000" dirty="0"/>
              <a:t>повторять грамматику и читать поэму Пушкина, пытаться перевести любимую русскую песню на родной язык</a:t>
            </a:r>
          </a:p>
          <a:p>
            <a:r>
              <a:rPr lang="ru-RU" sz="2000" b="1" dirty="0"/>
              <a:t>В четверг: </a:t>
            </a:r>
            <a:r>
              <a:rPr lang="ru-RU" sz="2000" dirty="0"/>
              <a:t>играть в хоккей, играть в бейсбол, после тяжелых тренировок заказывать огромную пиццу с грибами</a:t>
            </a:r>
          </a:p>
          <a:p>
            <a:r>
              <a:rPr lang="ru-RU" sz="2000" b="1" dirty="0"/>
              <a:t>В пятницу: </a:t>
            </a:r>
            <a:r>
              <a:rPr lang="ru-RU" sz="2000" dirty="0"/>
              <a:t>делать уроки, вечером ужинать в ресторане, ночью танцевать с друзьями в клубе до самого утра</a:t>
            </a:r>
          </a:p>
          <a:p>
            <a:r>
              <a:rPr lang="ru-RU" sz="2000" b="1" dirty="0"/>
              <a:t>В субботу: </a:t>
            </a:r>
            <a:r>
              <a:rPr lang="ru-RU" sz="2000" dirty="0"/>
              <a:t>весь день отдыхать, ходить на выставку современного искусства, искать интересные вещи на блошином рынке</a:t>
            </a:r>
          </a:p>
          <a:p>
            <a:r>
              <a:rPr lang="ru-RU" sz="2000" b="1" dirty="0"/>
              <a:t>В воскресенье: </a:t>
            </a:r>
            <a:r>
              <a:rPr lang="ru-RU" sz="2000" dirty="0"/>
              <a:t>думать о школе и работе, готовить вкусные обеды на всю неделю, морально готовиться к понедельнику</a:t>
            </a:r>
          </a:p>
        </p:txBody>
      </p:sp>
    </p:spTree>
    <p:extLst>
      <p:ext uri="{BB962C8B-B14F-4D97-AF65-F5344CB8AC3E}">
        <p14:creationId xmlns:p14="http://schemas.microsoft.com/office/powerpoint/2010/main" val="509619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véPole 12">
            <a:extLst>
              <a:ext uri="{FF2B5EF4-FFF2-40B4-BE49-F238E27FC236}">
                <a16:creationId xmlns:a16="http://schemas.microsoft.com/office/drawing/2014/main" id="{5AEE36EA-3EA4-FBAD-B451-589AA0F85F04}"/>
              </a:ext>
            </a:extLst>
          </p:cNvPr>
          <p:cNvSpPr txBox="1"/>
          <p:nvPr/>
        </p:nvSpPr>
        <p:spPr>
          <a:xfrm>
            <a:off x="753686" y="1786060"/>
            <a:ext cx="9781309" cy="4503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0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«Обычный день Максима»</a:t>
            </a:r>
            <a:endParaRPr lang="cs-CZ" sz="2000" kern="100" dirty="0">
              <a:effectLst/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0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Меня зовут Максим. Я живу в Москве и работаю программистом. Обычно мой день начинается рано. Я встаю в семь часов утра. Сначала я иду в ванную, умываюсь и чищу зубы. Потом я делаю лёгкую зарядку и готовлю завтрак. На завтрак я обычно ем яичницу, тосты с сыром и пью чёрный кофе. В восемь пятнадцать я выхожу из дома. Я езжу на работу на метро. Дорога занимает около получаса. В метро я обычно читаю книгу или слушаю подкасты на испанском языке. Мой рабочий день начинается в 9. Я много работаю за компьютером, общаюсь с коллегами и пишу код. В час у нас обед. Мы с коллегами ходим в маленькое кафе рядом с офисом. Я заказываю суп и салат. Я заканчиваю работать в шесть вечера. После работы я два раза в неделю хожу в тренажёрный зал, а в другие дни  гуляю в парке или встречаюсь с друзьями. Домой я возвращаюсь около десяти. Я ужинаю, немного смотрю сериалы или читаю новости в интернете. Перед сном я обязательно принимаю душ. Я ложусь спать в одиннадцать, потому что люблю хорошо высыпаться.</a:t>
            </a:r>
            <a:endParaRPr lang="cs-CZ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ElevenLabs_2026-09-09T15_15_43_Roger - Laid-Back, Casual, Resonant_pre_sp100_s50_sb75_se0_b_m2">
            <a:hlinkClick r:id="" action="ppaction://media"/>
            <a:extLst>
              <a:ext uri="{FF2B5EF4-FFF2-40B4-BE49-F238E27FC236}">
                <a16:creationId xmlns:a16="http://schemas.microsoft.com/office/drawing/2014/main" id="{533EA562-6EED-E168-6497-E20898437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4058" y="504071"/>
            <a:ext cx="795886" cy="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8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evenLabs_2026-09-09T15_15_43_Roger - Laid-Back, Casual, Resonant_pre_sp100_s50_sb75_se0_b_m2">
            <a:hlinkClick r:id="" action="ppaction://media"/>
            <a:extLst>
              <a:ext uri="{FF2B5EF4-FFF2-40B4-BE49-F238E27FC236}">
                <a16:creationId xmlns:a16="http://schemas.microsoft.com/office/drawing/2014/main" id="{A76D926A-2A50-378A-73B6-8F1490331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4058" y="504071"/>
            <a:ext cx="795886" cy="79588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1BBB636-3912-1FDF-2B0D-574EB5066EDD}"/>
              </a:ext>
            </a:extLst>
          </p:cNvPr>
          <p:cNvSpPr txBox="1"/>
          <p:nvPr/>
        </p:nvSpPr>
        <p:spPr>
          <a:xfrm>
            <a:off x="338051" y="2484981"/>
            <a:ext cx="1115568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000" b="1" u="none" strike="noStrike" noProof="0">
                <a:effectLst/>
                <a:latin typeface="+mn-lt"/>
              </a:rPr>
              <a:t>Вопрос 1:</a:t>
            </a:r>
            <a:r>
              <a:rPr lang="ru-RU" sz="2000" b="0" u="none" strike="noStrike" noProof="0">
                <a:effectLst/>
                <a:latin typeface="+mn-lt"/>
              </a:rPr>
              <a:t> Опишите утренние привычки Максима, которые помогают ему вести здоровый образ жизни.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000" b="1" u="none" strike="noStrike" noProof="0" dirty="0">
                <a:effectLst/>
                <a:latin typeface="+mn-lt"/>
              </a:rPr>
              <a:t>Вопрос 2:</a:t>
            </a:r>
            <a:r>
              <a:rPr lang="ru-RU" sz="2000" b="0" u="none" strike="noStrike" noProof="0" dirty="0">
                <a:effectLst/>
                <a:latin typeface="+mn-lt"/>
              </a:rPr>
              <a:t> Как именно Максим использует время в пути до работы? Можно ли назвать это время полезным и почему?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000" b="1" u="none" strike="noStrike" noProof="0" dirty="0">
                <a:effectLst/>
                <a:latin typeface="+mn-lt"/>
              </a:rPr>
              <a:t>Вопрос 3:</a:t>
            </a:r>
            <a:r>
              <a:rPr lang="ru-RU" sz="2000" b="0" u="none" strike="noStrike" noProof="0" dirty="0">
                <a:effectLst/>
                <a:latin typeface="+mn-lt"/>
              </a:rPr>
              <a:t> Из чего состоит рацион (меню) Максима в течение дня? Опишите его завтрак и обед.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000" b="1" u="none" strike="noStrike" noProof="0" dirty="0">
                <a:effectLst/>
                <a:latin typeface="+mn-lt"/>
              </a:rPr>
              <a:t>Вопрос 4:</a:t>
            </a:r>
            <a:r>
              <a:rPr lang="ru-RU" sz="2000" b="0" u="none" strike="noStrike" noProof="0" dirty="0">
                <a:effectLst/>
                <a:latin typeface="+mn-lt"/>
              </a:rPr>
              <a:t> Каким образом Максим переключается с работы на отдых по вечерам? Какие у него есть хобби?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000" b="1" u="none" strike="noStrike" noProof="0" dirty="0">
                <a:effectLst/>
                <a:latin typeface="+mn-lt"/>
              </a:rPr>
              <a:t>Вопрос 5:</a:t>
            </a:r>
            <a:r>
              <a:rPr lang="ru-RU" sz="2000" b="0" u="none" strike="noStrike" noProof="0" dirty="0">
                <a:effectLst/>
                <a:latin typeface="+mn-lt"/>
              </a:rPr>
              <a:t> Почему Максиму удаётся хорошо высыпаться? Какого графика сна он придерживается?</a:t>
            </a:r>
            <a:endParaRPr lang="ru-RU" sz="14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37915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5C483FB-4E7A-4A82-AF6F-AB825B6D0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443" y="0"/>
            <a:ext cx="5207557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61F7392-39A9-437F-822B-C8A52688C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" y="1044927"/>
            <a:ext cx="6978151" cy="462029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3E6842F-7217-4857-82D2-C5BE00B0C05E}"/>
              </a:ext>
            </a:extLst>
          </p:cNvPr>
          <p:cNvSpPr txBox="1"/>
          <p:nvPr/>
        </p:nvSpPr>
        <p:spPr>
          <a:xfrm>
            <a:off x="7197213" y="216310"/>
            <a:ext cx="33528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ru-RU" sz="3600" b="1" dirty="0"/>
              <a:t>КОТОРЫЙ ЧАС?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3289368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D97332E2-E29A-6C77-0BB9-67771B05F0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75" t="25374" r="58845" b="23960"/>
          <a:stretch>
            <a:fillRect/>
          </a:stretch>
        </p:blipFill>
        <p:spPr>
          <a:xfrm>
            <a:off x="0" y="0"/>
            <a:ext cx="5120641" cy="688978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1B703DF-DA2A-CE14-674F-5D5C2C2F83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1634"/>
          <a:stretch>
            <a:fillRect/>
          </a:stretch>
        </p:blipFill>
        <p:spPr>
          <a:xfrm>
            <a:off x="7448264" y="57348"/>
            <a:ext cx="2244700" cy="687475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C09AE1C-3FAC-31FF-EB09-FE5A97C3AA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909" r="25638"/>
          <a:stretch>
            <a:fillRect/>
          </a:stretch>
        </p:blipFill>
        <p:spPr>
          <a:xfrm>
            <a:off x="9692964" y="57348"/>
            <a:ext cx="1989190" cy="6800652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A14F8C3-C2AD-E669-D025-80D717A6D727}"/>
              </a:ext>
            </a:extLst>
          </p:cNvPr>
          <p:cNvSpPr txBox="1"/>
          <p:nvPr/>
        </p:nvSpPr>
        <p:spPr>
          <a:xfrm>
            <a:off x="5347855" y="482138"/>
            <a:ext cx="1723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Который час?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442789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6CBB391-972E-41E9-8254-1CF036D19F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8" t="6394" r="2274" b="64283"/>
          <a:stretch>
            <a:fillRect/>
          </a:stretch>
        </p:blipFill>
        <p:spPr>
          <a:xfrm>
            <a:off x="0" y="0"/>
            <a:ext cx="7863840" cy="333063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49A19A6-1CC6-A9AB-07A5-BA15295AF8B0}"/>
              </a:ext>
            </a:extLst>
          </p:cNvPr>
          <p:cNvSpPr txBox="1"/>
          <p:nvPr/>
        </p:nvSpPr>
        <p:spPr>
          <a:xfrm>
            <a:off x="1268536" y="3840481"/>
            <a:ext cx="53256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Что и когда он делает на картинке 1, 2…?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Чего не хватает в его жизни?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Чем отличается Ваш день?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100" dirty="0"/>
              <a:t>Вы бы хотели так жить?</a:t>
            </a:r>
            <a:endParaRPr lang="cs-CZ" sz="21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9005076-A173-18D8-E5B2-26FA3E73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03"/>
          <a:stretch>
            <a:fillRect/>
          </a:stretch>
        </p:blipFill>
        <p:spPr>
          <a:xfrm>
            <a:off x="7862758" y="892624"/>
            <a:ext cx="4284907" cy="539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72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51B9A07-6F15-0492-8437-2BDEC9C52902}"/>
              </a:ext>
            </a:extLst>
          </p:cNvPr>
          <p:cNvSpPr txBox="1"/>
          <p:nvPr/>
        </p:nvSpPr>
        <p:spPr>
          <a:xfrm>
            <a:off x="737061" y="1540626"/>
            <a:ext cx="10147069" cy="2608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Aft>
                <a:spcPts val="900"/>
              </a:spcAft>
            </a:pPr>
            <a:r>
              <a:rPr lang="ru-RU" sz="2100" b="1" u="none" strike="noStrike" noProof="0" dirty="0">
                <a:effectLst/>
                <a:latin typeface="+mn-lt"/>
              </a:rPr>
              <a:t>Правда или ложь?</a:t>
            </a:r>
          </a:p>
          <a:p>
            <a:pPr marR="0" lvl="0">
              <a:spcAft>
                <a:spcPts val="900"/>
              </a:spcAft>
            </a:pPr>
            <a:r>
              <a:rPr lang="ru-RU" sz="2100" b="1" noProof="0" dirty="0"/>
              <a:t>Задание: скажите о себе три фразы, Ваш коллега должен угадать правда это или нет.</a:t>
            </a:r>
          </a:p>
          <a:p>
            <a:pPr marR="0" lvl="0">
              <a:spcAft>
                <a:spcPts val="900"/>
              </a:spcAft>
            </a:pPr>
            <a:endParaRPr lang="ru-RU" sz="2100" b="1" u="none" strike="noStrike" noProof="0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100" b="0" u="none" strike="noStrike" noProof="0" dirty="0">
                <a:effectLst/>
                <a:latin typeface="+mn-lt"/>
              </a:rPr>
              <a:t>Я обычно </a:t>
            </a:r>
            <a:r>
              <a:rPr lang="ru-RU" sz="2100" b="1" u="none" strike="noStrike" noProof="0" dirty="0">
                <a:effectLst/>
                <a:latin typeface="+mn-lt"/>
              </a:rPr>
              <a:t>встаю</a:t>
            </a:r>
            <a:r>
              <a:rPr lang="ru-RU" sz="2100" b="0" u="none" strike="noStrike" noProof="0" dirty="0">
                <a:effectLst/>
                <a:latin typeface="+mn-lt"/>
              </a:rPr>
              <a:t> в пять часов утра и сразу </a:t>
            </a:r>
            <a:r>
              <a:rPr lang="ru-RU" sz="2100" b="1" u="none" strike="noStrike" noProof="0" dirty="0">
                <a:effectLst/>
                <a:latin typeface="+mn-lt"/>
              </a:rPr>
              <a:t>делаю</a:t>
            </a:r>
            <a:r>
              <a:rPr lang="ru-RU" sz="2100" b="0" u="none" strike="noStrike" noProof="0" dirty="0">
                <a:effectLst/>
                <a:latin typeface="+mn-lt"/>
              </a:rPr>
              <a:t> зарядку.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100" b="0" u="none" strike="noStrike" noProof="0" dirty="0">
                <a:effectLst/>
                <a:latin typeface="+mn-lt"/>
              </a:rPr>
              <a:t>На завтрак я всегда </a:t>
            </a:r>
            <a:r>
              <a:rPr lang="ru-RU" sz="2100" b="1" u="none" strike="noStrike" noProof="0" dirty="0">
                <a:effectLst/>
                <a:latin typeface="+mn-lt"/>
              </a:rPr>
              <a:t>пью</a:t>
            </a:r>
            <a:r>
              <a:rPr lang="ru-RU" sz="2100" b="0" u="none" strike="noStrike" noProof="0" dirty="0">
                <a:effectLst/>
                <a:latin typeface="+mn-lt"/>
              </a:rPr>
              <a:t> кофе с лимоном и </a:t>
            </a:r>
            <a:r>
              <a:rPr lang="ru-RU" sz="2100" b="1" u="none" strike="noStrike" noProof="0" dirty="0">
                <a:effectLst/>
                <a:latin typeface="+mn-lt"/>
              </a:rPr>
              <a:t>ем</a:t>
            </a:r>
            <a:r>
              <a:rPr lang="ru-RU" sz="2100" b="0" u="none" strike="noStrike" noProof="0" dirty="0">
                <a:effectLst/>
                <a:latin typeface="+mn-lt"/>
              </a:rPr>
              <a:t> суп.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100" b="0" u="none" strike="noStrike" noProof="0" dirty="0">
                <a:effectLst/>
                <a:latin typeface="+mn-lt"/>
              </a:rPr>
              <a:t>Вечером я </a:t>
            </a:r>
            <a:r>
              <a:rPr lang="ru-RU" sz="2100" b="1" u="none" strike="noStrike" noProof="0" dirty="0">
                <a:effectLst/>
                <a:latin typeface="+mn-lt"/>
              </a:rPr>
              <a:t>играю </a:t>
            </a:r>
            <a:r>
              <a:rPr lang="ru-RU" sz="2100" u="none" strike="noStrike" noProof="0" dirty="0">
                <a:effectLst/>
                <a:latin typeface="+mn-lt"/>
              </a:rPr>
              <a:t>с кошкой </a:t>
            </a:r>
            <a:r>
              <a:rPr lang="ru-RU" sz="2100" b="0" u="none" strike="noStrike" noProof="0" dirty="0">
                <a:effectLst/>
                <a:latin typeface="+mn-lt"/>
              </a:rPr>
              <a:t>и </a:t>
            </a:r>
            <a:r>
              <a:rPr lang="ru-RU" sz="2100" b="1" u="none" strike="noStrike" noProof="0" dirty="0">
                <a:effectLst/>
                <a:latin typeface="+mn-lt"/>
              </a:rPr>
              <a:t>слушаю</a:t>
            </a:r>
            <a:r>
              <a:rPr lang="ru-RU" sz="2100" b="0" u="none" strike="noStrike" noProof="0" dirty="0">
                <a:effectLst/>
                <a:latin typeface="+mn-lt"/>
              </a:rPr>
              <a:t> рок-музыку.</a:t>
            </a:r>
            <a:endParaRPr lang="ru-RU" sz="21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14473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139A0830-9891-FD3D-EAB8-7C37B590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82"/>
          <a:stretch>
            <a:fillRect/>
          </a:stretch>
        </p:blipFill>
        <p:spPr>
          <a:xfrm>
            <a:off x="0" y="0"/>
            <a:ext cx="5940829" cy="689095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0E9B101-15F7-A414-6BF0-59E051B08E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13"/>
          <a:stretch>
            <a:fillRect/>
          </a:stretch>
        </p:blipFill>
        <p:spPr>
          <a:xfrm>
            <a:off x="6583680" y="0"/>
            <a:ext cx="5608320" cy="688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25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6905099-18FC-A0B6-25CA-FE6FD4702962}"/>
              </a:ext>
            </a:extLst>
          </p:cNvPr>
          <p:cNvSpPr txBox="1"/>
          <p:nvPr/>
        </p:nvSpPr>
        <p:spPr>
          <a:xfrm>
            <a:off x="243841" y="370470"/>
            <a:ext cx="11111345" cy="611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Můj den obvykle začíná poměrně brzy, protože musím toho hodně stihnout.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Vstávám v sedm hodin ráno, rychle se umyji, obléknu a jdu do kuchyně.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K snídani raději piju silnou kávu a jím chleba se sýrem a šunkou.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Snídáme společně, probíráme plány na den a pak se každý chystá do školy nebo do práce.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Moji bratři odcházejí do gymnázia, které se nachází nedaleko od našeho domu.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Jezdím tramvají do centra města, kde se nachází moje </a:t>
            </a:r>
            <a:r>
              <a:rPr lang="cs-CZ" sz="2100" dirty="0"/>
              <a:t>fakulta</a:t>
            </a:r>
            <a:r>
              <a:rPr lang="cs-CZ" sz="2100" b="0" u="none" strike="noStrike" dirty="0">
                <a:effectLst/>
                <a:latin typeface="+mn-lt"/>
              </a:rPr>
              <a:t>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Vyučování začíná v devět hodin ráno, máme teoretické přednášky.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Obvykle obědvám ve studentské menze společně se svými spolužáky.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Po obědě trávím ještě několik hodin v knihovně.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 Domů se vracím kolem šesté hodiny večer, unavený, ale spokojený.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 Ve stejnou dobu se z práce vracejí naši rodiče.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 Večer je náš oblíbený čas, kdy se všichni znovu scházejí u večeře.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 Dvakrát týdně po večeři chodí moje sestra a máma na lekce jógy.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100" b="0" u="none" strike="noStrike" dirty="0">
                <a:effectLst/>
                <a:latin typeface="+mn-lt"/>
              </a:rPr>
              <a:t> Obvykle chodím spát kolem jedenácté hodiny večer, abych si dobře odpočinul.</a:t>
            </a:r>
            <a:endParaRPr lang="cs-CZ" sz="21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19760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3156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ru-RU" noProof="0"/>
              <a:t>Тема: Мой день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347472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006699"/>
                </a:solidFill>
                <a:latin typeface="Arial"/>
              </a:defRPr>
            </a:pPr>
            <a:r>
              <a:rPr lang="ru-RU" sz="1600" noProof="0" dirty="0"/>
              <a:t>СУЩЕСТВИТЕЛЬНЫЕ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Время и Периоды: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будни, выходные, распорядок дня,   утро, день, вечер, ночь, полночь,   час, минута, половина, четверть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Повседневность: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будильник, душ, свободное время,   учёба, занятия, пара, лекция,   перерыв, работа, дела, рутина, отдых, хобби, привычка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Еда и Транспорт: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завтрак, обед, ужин, перекус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столовая, кафе, кухня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трамвай, метро, автобус, машина, дорога, пробка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7680" y="412789"/>
            <a:ext cx="347472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006699"/>
                </a:solidFill>
                <a:latin typeface="Arial"/>
              </a:defRPr>
            </a:pPr>
            <a:r>
              <a:rPr lang="ru-RU" sz="1600" noProof="0" dirty="0"/>
              <a:t>ГЛАГОЛЫ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Утро и сборы: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просыпаться / проснуться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вставать / встать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умываться / умыться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чистить зубы, принимать душ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одеваться, причёсываться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собираться / собраться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Еда и перемещение: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завтракать, обедать, ужинать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выходить из дома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опаздывать, успевать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ехать (на трамвае / метро)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идти пешком, добираться до...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День и вечер: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начинаться, заканчиваться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учиться, заниматься, работать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уставать / устать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возвращаться / вернуться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отдыхать, общаться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ложиться спать, засыпать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0" y="1280160"/>
            <a:ext cx="347472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600" b="1">
                <a:solidFill>
                  <a:srgbClr val="006699"/>
                </a:solidFill>
                <a:latin typeface="Arial"/>
              </a:defRPr>
            </a:pPr>
            <a:r>
              <a:rPr lang="ru-RU" sz="1600" noProof="0" dirty="0"/>
              <a:t>НАРЕЧИЯ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Когда и как часто: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рано, поздно, вовремя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ежедневно, каждый день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обычно, часто, редко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иногда, никогда, всегда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Порядок действий: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сначала, потом, затем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после этого, позже</a:t>
            </a:r>
          </a:p>
          <a:p>
            <a:pPr>
              <a:spcBef>
                <a:spcPts val="800"/>
              </a:spcBef>
              <a:spcAft>
                <a:spcPts val="200"/>
              </a:spcAft>
              <a:defRPr sz="1200" b="1">
                <a:solidFill>
                  <a:srgbClr val="333333"/>
                </a:solidFill>
                <a:latin typeface="Arial"/>
              </a:defRPr>
            </a:pPr>
            <a:r>
              <a:rPr lang="ru-RU" sz="1600" noProof="0" dirty="0"/>
              <a:t>▪ Выражение времени: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в семь часов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в половине восьмого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около шести вечера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два раза в неделю</a:t>
            </a:r>
          </a:p>
          <a:p>
            <a:pPr>
              <a:spcAft>
                <a:spcPts val="100"/>
              </a:spcAft>
              <a:defRPr sz="1150">
                <a:solidFill>
                  <a:srgbClr val="666666"/>
                </a:solidFill>
                <a:latin typeface="Arial"/>
              </a:defRPr>
            </a:pPr>
            <a:r>
              <a:rPr lang="ru-RU" sz="1600" noProof="0" dirty="0"/>
              <a:t>  трижды в месяц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1522</Words>
  <Application>Microsoft Office PowerPoint</Application>
  <PresentationFormat>Širokoúhlá obrazovka</PresentationFormat>
  <Paragraphs>108</Paragraphs>
  <Slides>14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Google Sans</vt:lpstr>
      <vt:lpstr>Aptos</vt:lpstr>
      <vt:lpstr>Arial</vt:lpstr>
      <vt:lpstr>Calibri</vt:lpstr>
      <vt:lpstr>Calibri Light</vt:lpstr>
      <vt:lpstr>Motiv Office</vt:lpstr>
      <vt:lpstr>JCI 3  Мой день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Stranz-Nikitina, Veronika</dc:creator>
  <cp:lastModifiedBy>Stranz-Nikitina, Veronika</cp:lastModifiedBy>
  <cp:revision>1</cp:revision>
  <dcterms:created xsi:type="dcterms:W3CDTF">2026-09-09T15:18:23Z</dcterms:created>
  <dcterms:modified xsi:type="dcterms:W3CDTF">2026-09-17T10:47:29Z</dcterms:modified>
</cp:coreProperties>
</file>