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4630400" cy="8229600"/>
  <p:notesSz cx="8229600" cy="14630400"/>
  <p:embeddedFontLst>
    <p:embeddedFont>
      <p:font typeface="Barlow" pitchFamily="2" charset="0"/>
      <p:regular r:id="rId13"/>
      <p:bold r:id="rId14"/>
      <p:italic r:id="rId15"/>
      <p:boldItalic r:id="rId16"/>
    </p:embeddedFont>
    <p:embeddedFont>
      <p:font typeface="Barlow Light" panose="00000400000000000000" pitchFamily="2" charset="0"/>
      <p:regular r:id="rId17"/>
      <p:italic r:id="rId18"/>
    </p:embeddedFont>
    <p:embeddedFont>
      <p:font typeface="Barlow Medium" panose="00000600000000000000"/>
      <p:regular r:id="rId1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537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494686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335405"/>
            <a:ext cx="2088475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1401485"/>
            <a:ext cx="182415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VÝCVIKOVÝ MODUL AČR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837611"/>
            <a:ext cx="11332131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Sebeobranné techniky: Obrana proti úderům a kopům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779990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Tento modul pokrývá technické provedení obran proti lineárním a obloukovým útokům v souladu s metodikou Armády České republiky. Určeno pro instruktory sebeobrany a vojenský personál v přípravné fázi výcviku bojových dovedností.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1063" y="3732609"/>
            <a:ext cx="220266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81063" y="4076462"/>
            <a:ext cx="632400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81063" y="424755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81063" y="4685705"/>
            <a:ext cx="632400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Biomechanika, aktivní obrana, postoj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425333" y="3732609"/>
            <a:ext cx="220266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425333" y="4076462"/>
            <a:ext cx="632400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425333" y="424755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Techniky obran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425333" y="4685705"/>
            <a:ext cx="632400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Údery, oblouky, kopy – otevření/zavření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81063" y="5423535"/>
            <a:ext cx="220266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81063" y="5767388"/>
            <a:ext cx="632400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81063" y="593848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81063" y="6376630"/>
            <a:ext cx="632400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Reakční čas, stres, Hickův zákon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425333" y="5423535"/>
            <a:ext cx="220266" cy="275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7425333" y="5767388"/>
            <a:ext cx="632400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425333" y="593848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instruktora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7425333" y="6376630"/>
            <a:ext cx="632400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Chyby, drill, přechod do protiútoku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1647" y="996791"/>
            <a:ext cx="1907143" cy="374333"/>
          </a:xfrm>
          <a:prstGeom prst="roundRect">
            <a:avLst>
              <a:gd name="adj" fmla="val 17767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17972" y="1063704"/>
            <a:ext cx="1654493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 MODULU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91647" y="1442204"/>
            <a:ext cx="7038499" cy="549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tento modul instruktorům přinese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791647" y="2258616"/>
            <a:ext cx="13047107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je strukturován tak, aby instruktoři získali nejen technické dovednosti, ale i pedagogické nástroje pro přenos těchto technik na cvičence v podmínkách bojového stresu.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1647" y="3059668"/>
            <a:ext cx="6434614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14507" y="3082528"/>
            <a:ext cx="6388894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3860483" y="319004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012388" y="3854053"/>
            <a:ext cx="2570797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Technické provedení obran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12388" y="4235529"/>
            <a:ext cx="5993130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Instruovat v přesném provedení obran proti lineárním a obloukovým útokům dle metodiky AČR, včetně práce s těžištěm a postavením lokte.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404021" y="3059668"/>
            <a:ext cx="6434733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426881" y="3082528"/>
            <a:ext cx="6389013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472976" y="319004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7624762" y="3854053"/>
            <a:ext cx="2236351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Biomechanická analýza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624762" y="4235529"/>
            <a:ext cx="5993249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rozdíl mezi principem </a:t>
            </a: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„otevření"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</a:t>
            </a: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„zavření"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obraně proti kopu – taktické důsledky pro navazující techniky.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1647" y="5235059"/>
            <a:ext cx="6434614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814507" y="5257919"/>
            <a:ext cx="6388894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3860483" y="536543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1012388" y="6029444"/>
            <a:ext cx="2199203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Kinetická energie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012388" y="6410920"/>
            <a:ext cx="5993130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absorpci a odklon kinetické energie při přímých úderech pomocí rotace trupu a distribuce síly do plochy předloktí.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404021" y="5235059"/>
            <a:ext cx="6434733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7426881" y="5257919"/>
            <a:ext cx="6389013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0472976" y="536543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300" dirty="0"/>
          </a:p>
        </p:txBody>
      </p:sp>
      <p:sp>
        <p:nvSpPr>
          <p:cNvPr id="24" name="Text 22"/>
          <p:cNvSpPr/>
          <p:nvPr/>
        </p:nvSpPr>
        <p:spPr>
          <a:xfrm>
            <a:off x="7624762" y="6029444"/>
            <a:ext cx="2199203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do protiútoku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624762" y="6410920"/>
            <a:ext cx="5993249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Demonstrovat metodiku přechodu z pasivního krytu do aktivního protiútoku jako základní taktické paradigma vojenské sebeobrany.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273612"/>
            <a:ext cx="1924645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1339691"/>
            <a:ext cx="166032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775817"/>
            <a:ext cx="494561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Filosofie aktivní obrany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938463"/>
            <a:ext cx="3221712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Dynamický vs. statický přístup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81063" y="3464719"/>
            <a:ext cx="6835616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v metodice AČR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není statický blok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je to dynamický proces s jediným cílem: eliminace hrozby a získání kontroly situace. Každá obranná technika je první akcí útočné sekvence, nikoliv pouhé přežití útoku.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81063" y="5094684"/>
            <a:ext cx="3398996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Základní postoj jako výchozí bod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81063" y="5620941"/>
            <a:ext cx="6835616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Veškeré techniky vycházejí z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čelního postoje (kap. 1.1.1)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který zajišťuje pohyblivost do všech směrů, rovnoměrné zatížení nohou a připravenost k akci.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103156" y="2718197"/>
            <a:ext cx="5812274" cy="4237673"/>
          </a:xfrm>
          <a:prstGeom prst="roundRect">
            <a:avLst>
              <a:gd name="adj" fmla="val 3743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8323421" y="2938463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Vojenské specifikum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323421" y="3464719"/>
            <a:ext cx="537174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Instruktoři musí zohledňovat dvě klíčová omezení bojové výstroje: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23421" y="4367808"/>
            <a:ext cx="5371743" cy="148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Přilba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omezuje periferní zorné pole a propriocepci hlavy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Balistická vesta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snižuje hybnost trupu a rychlost rotace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323421" y="6052780"/>
            <a:ext cx="537174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Techniky musí být přizpůsobeny těmto reálným podmínkám nasazení.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604" y="825937"/>
            <a:ext cx="1886069" cy="399098"/>
          </a:xfrm>
          <a:prstGeom prst="roundRect">
            <a:avLst>
              <a:gd name="adj" fmla="val 17524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65002" y="895945"/>
            <a:ext cx="1621274" cy="259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TECHNIKY 2.2.1 – 2.2.2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32604" y="1303615"/>
            <a:ext cx="10422017" cy="578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přímému úderu – Horní a střední pásmo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32604" y="2176701"/>
            <a:ext cx="12965192" cy="64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proti přímému úderu (přímý úder rukou na hlavu nebo trup) je základní dovedností, která kombinuje geometrii pohybu s okamžitým protiútokem.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04" y="3045381"/>
            <a:ext cx="520303" cy="5203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2604" y="3811429"/>
            <a:ext cx="2312789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Technika bloku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32604" y="4218503"/>
            <a:ext cx="6359723" cy="64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Využití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vnitřního nebo vnějšího bloku předloktím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(parírování). Volba závisí na trajektorii útoku a poloze vlastní paže v okamžiku reakce.</a:t>
            </a:r>
            <a:endParaRPr lang="en-US" sz="16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8073" y="3045381"/>
            <a:ext cx="520303" cy="52030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38073" y="3811429"/>
            <a:ext cx="2312789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odklonu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438073" y="4218503"/>
            <a:ext cx="6359723" cy="64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je odkloněn mimo osu těla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rotací trupu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Síla nárazu se distribuuje do celé plochy předloktí – eliminace lokálního poranění zápěstí či ruky.</a:t>
            </a:r>
            <a:endParaRPr lang="en-US" sz="16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604" y="5259229"/>
            <a:ext cx="520303" cy="52030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32604" y="6025277"/>
            <a:ext cx="2312789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Pásma a úhel lokte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832604" y="6432352"/>
            <a:ext cx="6359723" cy="971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Rozlišení výšky bloku (horní/střední pásmo) při zachování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strukturální pevnosti lokte na cca 90°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Nedodržení úhlu vede ke kolapsové mechanice kloubu.</a:t>
            </a:r>
            <a:endParaRPr lang="en-US" sz="16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8073" y="5259229"/>
            <a:ext cx="520303" cy="52030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438073" y="6025277"/>
            <a:ext cx="2414707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Okamžitá následná akce</a:t>
            </a:r>
            <a:endParaRPr lang="en-US" sz="1800" dirty="0"/>
          </a:p>
        </p:txBody>
      </p:sp>
      <p:sp>
        <p:nvSpPr>
          <p:cNvPr id="17" name="Text 11"/>
          <p:cNvSpPr/>
          <p:nvPr/>
        </p:nvSpPr>
        <p:spPr>
          <a:xfrm>
            <a:off x="7438073" y="6432352"/>
            <a:ext cx="6359723" cy="64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Přímý úder nebo úder dlaní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na citlivé body soupeře (nos, brada, krční tepna) musí následovat jako reflexní reakce, nikoliv vědomé rozhodnutí.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809030"/>
            <a:ext cx="2026444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882729"/>
            <a:ext cx="1746885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TECHNIKY 2.2.3 – 2.2.4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326475"/>
            <a:ext cx="12388929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obloukovým úderům – Hák (jeden a dva údery)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489121"/>
            <a:ext cx="2616041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Technika vysokého krytu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81063" y="3015377"/>
            <a:ext cx="6165413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Základem obrany je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 paže k hlavě a přilbě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(vysoký kryt), která přenáší zbytnou energii háku do skeletu lebky a tlumicích vlastností výstroje. Technika musí být doprovázena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aktivním vstupem do útočníka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zkrácením vzdálenosti odstraní největší kinetickou energii, která je na konci trajektorie háku.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81063" y="4997768"/>
            <a:ext cx="3055501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Koordinace při dvou úderech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81063" y="5524024"/>
            <a:ext cx="61654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Střídavá koordinace pravého a levého krytu v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rytmu útoků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obránce přebírá iniciativu pohybem vpřed, nikoliv vzad.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91544" y="2489121"/>
            <a:ext cx="2668905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Biomechanická specifika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591544" y="3015377"/>
            <a:ext cx="6165413" cy="2621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Zpevnění šíjového svalstva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je podmínkou absorpce zbytkové energie skrze přilbu a kostru – trénink izometrické stability krku je součástí přípravy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Pohyb těžiště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vpřed a dolů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nikoliv vzad – ústup zvyšuje účinnost háku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Stabilita postoje při vstupu: přední noha vede pohyb, zadní noha ukotvuje těžiště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591544" y="5884188"/>
            <a:ext cx="6165413" cy="1288494"/>
          </a:xfrm>
          <a:prstGeom prst="roundRect">
            <a:avLst>
              <a:gd name="adj" fmla="val 718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810" y="6225778"/>
            <a:ext cx="275273" cy="22026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307348" y="6159460"/>
            <a:ext cx="5229344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Klíčová zásada: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„Vlezení do úderu" eliminuje maximální sílu, která je na konci trajektorie háku.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427446" y="408742"/>
            <a:ext cx="1276112" cy="229314"/>
          </a:xfrm>
          <a:prstGeom prst="roundRect">
            <a:avLst>
              <a:gd name="adj" fmla="val 2043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511028" y="450533"/>
            <a:ext cx="1108948" cy="145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TECHNIKA 2.2.5 – 2.2.6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2427446" y="673298"/>
            <a:ext cx="6554510" cy="387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přímému kopu – Otevření vs. Zavření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2427446" y="1193006"/>
            <a:ext cx="9775388" cy="364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Dva biomechanicky odlišné principy obrany proti přímému kopu na střední pásmo s rozdílnými taktickými důsledky. Instruktoři musí cvičencům důsledně vysvětlit situační vhodnost každého z nich.</a:t>
            </a:r>
            <a:endParaRPr lang="en-US" sz="10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446" y="1656397"/>
            <a:ext cx="9775388" cy="545461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446" y="1656397"/>
            <a:ext cx="9775388" cy="545461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412206" y="7195066"/>
            <a:ext cx="30480" cy="641033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2597348" y="7210306"/>
            <a:ext cx="1680567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Taktická výhoda otevření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2597348" y="7456765"/>
            <a:ext cx="4662607" cy="364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stojí na jedné noze s narušenou rovnováhou – ideální moment pro silový kontr, odpoutání nebo útěk.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7354967" y="7195066"/>
            <a:ext cx="30480" cy="641033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7540109" y="7210306"/>
            <a:ext cx="1609011" cy="193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Taktická výhoda zavření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540109" y="7456765"/>
            <a:ext cx="4662726" cy="364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Soupeř je pod kontrolou zepředu – optimální pro navazující techniky pák, strhů na zem nebo imobilizace.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052274"/>
            <a:ext cx="1895594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125974"/>
            <a:ext cx="1616035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VĚDA ZA TECHNIKOU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569720"/>
            <a:ext cx="7186851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 a stres při obraně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512100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Pochopení neurologického pozadí obranných reakcí je pro instruktory zásadní – ovlivňuje jak metodu výcviku, tak jeho obsah a rozsah drilu.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1063" y="3464719"/>
            <a:ext cx="4142542" cy="3712607"/>
          </a:xfrm>
          <a:prstGeom prst="roundRect">
            <a:avLst>
              <a:gd name="adj" fmla="val 3941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50583" y="3464719"/>
            <a:ext cx="121920" cy="3712607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223248" y="3715464"/>
            <a:ext cx="3549610" cy="61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Reakční čas: Lineární vs. cirkulární pohyb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223248" y="4459605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Mozek zpracovává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lineární (přímé) pohyby rychleji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než cirkulární (obloukové). Přímý úder je proto paradoxně těžší zachytit načasováním, zatímco hák dává více času na reakci – ale za cenu vyšší kinetické energie při kontaktu.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243870" y="3464719"/>
            <a:ext cx="4142542" cy="3712607"/>
          </a:xfrm>
          <a:prstGeom prst="roundRect">
            <a:avLst>
              <a:gd name="adj" fmla="val 3941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5213390" y="3464719"/>
            <a:ext cx="121920" cy="3712607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586055" y="3715464"/>
            <a:ext cx="3549610" cy="61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Hickův zákon a spolehlivost pod stresem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586055" y="4459605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Čas rozhodování roste logaritmicky s počtem možností. Proto metodika AČR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omezuje počet variant obran na minimum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cvičenec pod stresem nesmí váhat výběrem, musí jednat automaticky. Méně technik, ale bezchybně zvládnutých.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9606677" y="3464719"/>
            <a:ext cx="4142542" cy="3712607"/>
          </a:xfrm>
          <a:prstGeom prst="roundRect">
            <a:avLst>
              <a:gd name="adj" fmla="val 3941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9576197" y="3464719"/>
            <a:ext cx="121920" cy="3712607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948862" y="3715464"/>
            <a:ext cx="3234571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Vizuální fixace – kritická chyba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9948862" y="4153614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„Sledování rukou a nohou" je přirozenou, ale nebezpečnou tendencí. Instruktoři musí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drilovat oční kontakt zaměřený na hruď nebo oči soupeře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kde jsou viditelné pohyby celého těla, nikoliv pouze útočící končetiny.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015841"/>
            <a:ext cx="2158603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1081921"/>
            <a:ext cx="1894284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INSTRUKTORSKÁ PRAXE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518047"/>
            <a:ext cx="8563689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metodické chyby instruktorů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460427"/>
            <a:ext cx="1286827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Tyto chyby se systematicky opakují v přípravě. Jejich rozpoznání a korekce je klíčovou kompetencí zkušeného instruktora AČR.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1063" y="3060621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108948" y="3288506"/>
            <a:ext cx="244768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⚠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„Chytání" kopů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108948" y="3741896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pokouší nohu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chytit místo odražení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Výsledkem jsou vlastní pády a ztráta iniciativy. Drill musí být od počátku nastaven na ráz, ne na uchopení.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425333" y="3060621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653218" y="3288506"/>
            <a:ext cx="2684383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⚠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Ztráta čelního postoje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53218" y="3741896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Přílišný záklon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obraně proti přímému úderu. Narušení stability způsobuje, že každá navazující technika je provedena z nevýhodné polohy bez přenosu váhy.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81063" y="5247323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108948" y="5475208"/>
            <a:ext cx="3256955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⚠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Nereálná dynamika nácviku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108948" y="5928598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Nácvik obran proti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pomalým a naznačeným útokům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nevytváří správné reflexy. Rychlost a intenzita útoku musí být postupně, ale důsledně navyšována k bojové realitě.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7425333" y="5247323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653218" y="5475208"/>
            <a:ext cx="3598545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⚠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Opomíjení navazujícího pohybu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7653218" y="5928598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Ukončení drilu samotným blokem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 protiútoku nebo ústupu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vytváří v mozku cvičence neúplný pohybový vzorec. Každý drill musí mít definovaný výstup.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4030" y="836176"/>
            <a:ext cx="1385530" cy="387787"/>
          </a:xfrm>
          <a:prstGeom prst="roundRect">
            <a:avLst>
              <a:gd name="adj" fmla="val 17634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43689" y="904756"/>
            <a:ext cx="1126212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 MODULU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814030" y="1299091"/>
            <a:ext cx="6414968" cy="565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 pro instruktory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1119307" y="2357795"/>
            <a:ext cx="12697063" cy="62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„Obrana je úspěšná pouze tehdy, pokud po ní následuje kontrola situace nebo eliminace útočníka. Blok sám o sobě není cílem – je vstupní branou do akce."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4030" y="2146340"/>
            <a:ext cx="22860" cy="1049179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14030" y="3406973"/>
            <a:ext cx="13002339" cy="62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Klíčové závěry modulu: aktivní obrana jako dynamický proces, biomechanické principy absorpce a odklonu, taktická volba mezi otevřením a zavřením, a metodická přesnost drilu jako základ spolehlivosti pod stresem.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4030" y="4315182"/>
            <a:ext cx="4734878" cy="452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pro skupinovou diskusi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814030" y="5049322"/>
            <a:ext cx="457914" cy="457914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907316" y="5108734"/>
            <a:ext cx="271343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459944" y="5119211"/>
            <a:ext cx="3392924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Balistická vesta a rychlost odklonu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1459944" y="5514499"/>
            <a:ext cx="3531513" cy="1878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konkrétně ovlivňuje hmotnost balistické vesty vaši rychlost a rozsah pohybu při odklánění kopu technikou otevření nebo zavření? Jaká kompenzační opatření v drilu navrhujete?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226487" y="5049322"/>
            <a:ext cx="457914" cy="457914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5319772" y="5108734"/>
            <a:ext cx="271343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5872401" y="5119211"/>
            <a:ext cx="3148370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Pohyb těžiště vpřed u dvou háků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5872401" y="5514499"/>
            <a:ext cx="3531513" cy="1565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při obraně proti dvěma obloukovým úderům klíčový pohyb těžiště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vpřed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nikoliv vzad? Jak toto vysvětlíte cvičencům, kteří mají přirozený instinkt ustupovat?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638943" y="5049322"/>
            <a:ext cx="457914" cy="457914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9732228" y="5108734"/>
            <a:ext cx="271343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0284857" y="5119211"/>
            <a:ext cx="3137773" cy="282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Otevření nebo zavření v budově?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10284857" y="5514499"/>
            <a:ext cx="3531513" cy="1565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Kdy je takticky výhodnější soupeře „otevřít" a kdy „zavřít" v kontextu boje v uzavřeném prostoru budovy? Jak ovlivňuje přítomnost dalších hrozeb vaši volbu techniky?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1249</Words>
  <Application>Microsoft Macintosh PowerPoint</Application>
  <PresentationFormat>Vlastní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Barlow</vt:lpstr>
      <vt:lpstr>Arial</vt:lpstr>
      <vt:lpstr>Barlow Medium</vt:lpstr>
      <vt:lpstr>Barlow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2026-02-25T12:24:59Z</dcterms:created>
  <dcterms:modified xsi:type="dcterms:W3CDTF">2026-02-25T12:33:19Z</dcterms:modified>
</cp:coreProperties>
</file>