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 lekce. Souhrnné zaměstnání k tématu překonávání překážek a házení.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Cíle, průběh a způsob přezkoušení.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Proč téma cvičíme: bojová mobilita, energetika, ekonomika pohybu, psychika.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Obsah výcviku podle NVMO č. 12/2011, čl. 79 a 80.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Povinnosti vedoucího zaměstnání podle NVMO čl. 38–45.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Těl-51-2, čl. 20–23. Fáze přeskoku a biomechanické pravidlo podle podkladové prezentace.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Těl-51-2, čl. 24, 25, 27, 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Těl-51-2, čl. 26. Fyziologické údaje k plížení podle podkladové prezentace.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Těl-51-2, čl. 29. Základem je hod vrchním obloukem; popis pro praváky, leváci zrcadlově.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Techniky hodu, kinematický řetězec, optimální úhel odhodu.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Těl-51-2, čl. 30–31. Těžší břemena a poddajné předměty.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Metodická řada nácviku; zátěž se zvyšuje až po upevnění techniky.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Přehled drah používaných pro kontrolu tělesné přípravy podle NVMO č. 12/2011, příloha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Dráha společného kontrolního cvičení, NVMO příloha 7, test č. 15.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Překážková dráha NATO–CISM, NVMO příloha 7, test č. 25. Mezičasy po skupinách 1–5, 6–10, 11–15, 16–20.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Normy pro hodnocení podle NVMO, příloha 6. Typ A, B, C organizačních celků.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Každý řádek má uvedený zdroj.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Praktické předvedení. Pět hodnoticích kritérií.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Diskuze na závěr bloku.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Zdroje.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2500" y="1042988"/>
            <a:ext cx="5334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3" name="Text 1"/>
          <p:cNvSpPr/>
          <p:nvPr/>
        </p:nvSpPr>
        <p:spPr>
          <a:xfrm>
            <a:off x="1676400" y="952500"/>
            <a:ext cx="6498669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14141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ZÁKLADY SPECIÁLNÍ TĚLESNÉ PŘÍPRAVY III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952500" y="2439144"/>
            <a:ext cx="9810750" cy="361332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949"/>
              </a:lnSpc>
              <a:buNone/>
            </a:pPr>
            <a:r>
              <a:rPr lang="en-US" sz="10200" b="1" spc="-102" kern="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PŘEKONÁVÁNÍ PŘEKÁŽEK A HÁZENÍ</a:t>
            </a:r>
            <a:endParaRPr lang="en-US" sz="10200" dirty="0"/>
          </a:p>
        </p:txBody>
      </p:sp>
      <p:sp>
        <p:nvSpPr>
          <p:cNvPr id="5" name="Text 3"/>
          <p:cNvSpPr/>
          <p:nvPr/>
        </p:nvSpPr>
        <p:spPr>
          <a:xfrm>
            <a:off x="952500" y="6357268"/>
            <a:ext cx="10477500" cy="771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SOUHRN</a:t>
            </a:r>
            <a:endParaRPr lang="en-US" sz="4800" dirty="0"/>
          </a:p>
        </p:txBody>
      </p:sp>
      <p:sp>
        <p:nvSpPr>
          <p:cNvPr id="6" name="Shape 4"/>
          <p:cNvSpPr/>
          <p:nvPr/>
        </p:nvSpPr>
        <p:spPr>
          <a:xfrm>
            <a:off x="952500" y="8320088"/>
            <a:ext cx="952500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7" name="Text 5"/>
          <p:cNvSpPr/>
          <p:nvPr/>
        </p:nvSpPr>
        <p:spPr>
          <a:xfrm>
            <a:off x="952500" y="8643938"/>
            <a:ext cx="1509006" cy="3667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AUTOR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2781523" y="8643938"/>
            <a:ext cx="4192801" cy="3667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kpt. PhDr. Jan Maleček, Ph.D.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952500" y="9086850"/>
            <a:ext cx="150900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PRACOVIŠTĚ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781523" y="9086850"/>
            <a:ext cx="4192801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Katedra vojenské tělovýchovy</a:t>
            </a:r>
            <a:endParaRPr lang="en-US" sz="22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430000" y="0"/>
            <a:ext cx="685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OSNOVA LEKCE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2657475"/>
            <a:ext cx="4712643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3000375"/>
            <a:ext cx="5183907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CÍLE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52500" y="3752850"/>
            <a:ext cx="4854022" cy="209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757"/>
              </a:lnSpc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Zvládnout téma „Překonávání překážek a házení – souhrn“ s důrazem na účelnou techniku, bezpečnost a přenos dovednosti do vojenského výkonu.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198543" y="2657475"/>
            <a:ext cx="589084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8" name="Text 6"/>
          <p:cNvSpPr/>
          <p:nvPr/>
        </p:nvSpPr>
        <p:spPr>
          <a:xfrm>
            <a:off x="6198543" y="3000375"/>
            <a:ext cx="6479924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PRŮBĚH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6198543" y="3752850"/>
            <a:ext cx="609600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169"/>
              </a:lnSpc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6731943" y="3752850"/>
            <a:ext cx="5518164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6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Vysvětlení významu a bezpečnostních pravidel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6198543" y="4581525"/>
            <a:ext cx="609600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169"/>
              </a:lnSpc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6731943" y="4581525"/>
            <a:ext cx="5893184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6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Ukázka techniky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6198543" y="5053013"/>
            <a:ext cx="609600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169"/>
              </a:lnSpc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6731943" y="5053013"/>
            <a:ext cx="5893184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6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Průpravná cvičení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6198543" y="5524500"/>
            <a:ext cx="609600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169"/>
              </a:lnSpc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6731943" y="5524500"/>
            <a:ext cx="5893184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6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Nácvik jednotlivých fází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6198543" y="5995988"/>
            <a:ext cx="609600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169"/>
              </a:lnSpc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6731943" y="5995988"/>
            <a:ext cx="5893184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6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Spojení do celku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6198543" y="6467475"/>
            <a:ext cx="609600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169"/>
              </a:lnSpc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6731943" y="6467475"/>
            <a:ext cx="5893184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6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Opakování pod postupně rostoucí zátěží</a:t>
            </a:r>
            <a:endParaRPr lang="en-US" sz="2250" dirty="0"/>
          </a:p>
        </p:txBody>
      </p:sp>
      <p:sp>
        <p:nvSpPr>
          <p:cNvPr id="21" name="Text 19"/>
          <p:cNvSpPr/>
          <p:nvPr/>
        </p:nvSpPr>
        <p:spPr>
          <a:xfrm>
            <a:off x="6198543" y="6938963"/>
            <a:ext cx="609600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169"/>
              </a:lnSpc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6731943" y="6938963"/>
            <a:ext cx="5893184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6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Korekce a vyhodnocení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12622783" y="2657475"/>
            <a:ext cx="4712717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24" name="Text 22"/>
          <p:cNvSpPr/>
          <p:nvPr/>
        </p:nvSpPr>
        <p:spPr>
          <a:xfrm>
            <a:off x="12622783" y="3000375"/>
            <a:ext cx="5183989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PŘEZKOUŠENÍ</a:t>
            </a:r>
            <a:endParaRPr lang="en-US" sz="3600" dirty="0"/>
          </a:p>
        </p:txBody>
      </p:sp>
      <p:sp>
        <p:nvSpPr>
          <p:cNvPr id="25" name="Text 23"/>
          <p:cNvSpPr/>
          <p:nvPr/>
        </p:nvSpPr>
        <p:spPr>
          <a:xfrm>
            <a:off x="12622783" y="3752850"/>
            <a:ext cx="4854099" cy="12724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757"/>
              </a:lnSpc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Praktické předvedení zadaného způsobu překonání překážky nebo hodu.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12622783" y="5215756"/>
            <a:ext cx="4854099" cy="16838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757"/>
              </a:lnSpc>
              <a:buNone/>
            </a:pPr>
            <a:r>
              <a:rPr lang="en-US" sz="24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Hodnotí se bezpečnost, technická správnost, plynulost, účelnost a schopnost popsat metodický postup.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85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10500" y="952500"/>
            <a:ext cx="104775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7810500" y="1362075"/>
            <a:ext cx="9810750" cy="156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VÝZNAM PRO VOJENSKÝ VÝKON</a:t>
            </a:r>
            <a:endParaRPr lang="en-US" sz="6000" dirty="0"/>
          </a:p>
        </p:txBody>
      </p:sp>
      <p:sp>
        <p:nvSpPr>
          <p:cNvPr id="5" name="Shape 2"/>
          <p:cNvSpPr/>
          <p:nvPr/>
        </p:nvSpPr>
        <p:spPr>
          <a:xfrm>
            <a:off x="7810500" y="3419475"/>
            <a:ext cx="449580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" name="Text 3"/>
          <p:cNvSpPr/>
          <p:nvPr/>
        </p:nvSpPr>
        <p:spPr>
          <a:xfrm>
            <a:off x="7810500" y="3667125"/>
            <a:ext cx="494538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 VÝCVIKU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7810500" y="4257675"/>
            <a:ext cx="4630674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Vytvářet a rozvíjet dovednosti a návyky, které usnadňují pohyb vojáků ve členitém terénu (Těl-51-2, čl. 1).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12839700" y="3419475"/>
            <a:ext cx="449580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9" name="Text 6"/>
          <p:cNvSpPr/>
          <p:nvPr/>
        </p:nvSpPr>
        <p:spPr>
          <a:xfrm>
            <a:off x="12839700" y="3667125"/>
            <a:ext cx="494538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ENERGETICKÁ NÁROČNOST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839700" y="4257675"/>
            <a:ext cx="4630674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Vysoce intenzivní intermitentní zátěž; laktát přesahuje 12 mmol/l (Hoffman, 2014).</a:t>
            </a:r>
            <a:endParaRPr lang="en-US" sz="2100" dirty="0"/>
          </a:p>
        </p:txBody>
      </p:sp>
      <p:sp>
        <p:nvSpPr>
          <p:cNvPr id="11" name="Shape 8"/>
          <p:cNvSpPr/>
          <p:nvPr/>
        </p:nvSpPr>
        <p:spPr>
          <a:xfrm>
            <a:off x="7810500" y="5794921"/>
            <a:ext cx="449580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2" name="Text 9"/>
          <p:cNvSpPr/>
          <p:nvPr/>
        </p:nvSpPr>
        <p:spPr>
          <a:xfrm>
            <a:off x="7810500" y="6042571"/>
            <a:ext cx="494538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ÚČELNOST TECHNIKY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7810500" y="6633121"/>
            <a:ext cx="4630674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 lze řešit více způsoby, zpravidla jen jeden je nejvýhodnější (Těl-51-2, čl. 19).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12839700" y="5794921"/>
            <a:ext cx="449580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5" name="Text 12"/>
          <p:cNvSpPr/>
          <p:nvPr/>
        </p:nvSpPr>
        <p:spPr>
          <a:xfrm>
            <a:off x="12839700" y="6042571"/>
            <a:ext cx="494538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PSYCHICKÁ PŘIPRAVENOST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12839700" y="6633121"/>
            <a:ext cx="4630674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Rozvíjet speciální fyzickou a psychickou připravenost k nasazení (Těl-51-2, čl. 2).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· NVMO č. 12/2011, čl. 79–80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OBSAH VÝCVIKU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3376613"/>
            <a:ext cx="78105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2657475"/>
            <a:ext cx="6993977" cy="6048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PŘEKONÁVÁNÍ PŘEKÁŽEK</a:t>
            </a:r>
            <a:endParaRPr lang="en-US" sz="3900" dirty="0"/>
          </a:p>
        </p:txBody>
      </p:sp>
      <p:sp>
        <p:nvSpPr>
          <p:cNvPr id="6" name="Text 4"/>
          <p:cNvSpPr/>
          <p:nvPr/>
        </p:nvSpPr>
        <p:spPr>
          <a:xfrm>
            <a:off x="7939906" y="2919413"/>
            <a:ext cx="899294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čl. 79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52500" y="4314825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8" name="Text 6"/>
          <p:cNvSpPr/>
          <p:nvPr/>
        </p:nvSpPr>
        <p:spPr>
          <a:xfrm>
            <a:off x="952500" y="3833812"/>
            <a:ext cx="60960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485900" y="3833812"/>
            <a:ext cx="800481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Skoky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952500" y="4919663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1" name="Text 9"/>
          <p:cNvSpPr/>
          <p:nvPr/>
        </p:nvSpPr>
        <p:spPr>
          <a:xfrm>
            <a:off x="952500" y="4438650"/>
            <a:ext cx="60960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485900" y="4438650"/>
            <a:ext cx="800481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Přelézání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952500" y="5524500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4" name="Text 12"/>
          <p:cNvSpPr/>
          <p:nvPr/>
        </p:nvSpPr>
        <p:spPr>
          <a:xfrm>
            <a:off x="952500" y="5043488"/>
            <a:ext cx="60960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485900" y="5043488"/>
            <a:ext cx="800481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Prolézání a podlézání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952500" y="6129338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7" name="Text 15"/>
          <p:cNvSpPr/>
          <p:nvPr/>
        </p:nvSpPr>
        <p:spPr>
          <a:xfrm>
            <a:off x="952500" y="5648325"/>
            <a:ext cx="60960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1485900" y="5648325"/>
            <a:ext cx="800481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Pohyb po úzké opoře (kmen, kladina)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952500" y="6734175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0" name="Text 18"/>
          <p:cNvSpPr/>
          <p:nvPr/>
        </p:nvSpPr>
        <p:spPr>
          <a:xfrm>
            <a:off x="952500" y="6253163"/>
            <a:ext cx="60960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485900" y="6253163"/>
            <a:ext cx="800481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Šplhání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952500" y="7339012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3" name="Text 21"/>
          <p:cNvSpPr/>
          <p:nvPr/>
        </p:nvSpPr>
        <p:spPr>
          <a:xfrm>
            <a:off x="952500" y="6858000"/>
            <a:ext cx="60960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485900" y="6858000"/>
            <a:ext cx="800481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Jiná speciální cvičení (lano, nestabilní plocha)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952500" y="7615238"/>
            <a:ext cx="8044815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Technika se nacvičuje zpravidla na umělých překážkách; upevňuje se v terénu (Těl-51-2, čl. 8).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9525000" y="3376613"/>
            <a:ext cx="78105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27" name="Text 25"/>
          <p:cNvSpPr/>
          <p:nvPr/>
        </p:nvSpPr>
        <p:spPr>
          <a:xfrm>
            <a:off x="9525000" y="2657475"/>
            <a:ext cx="1997928" cy="6048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HÁZENÍ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16512406" y="2919413"/>
            <a:ext cx="899294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čl. 80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9525000" y="4314825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0" name="Text 28"/>
          <p:cNvSpPr/>
          <p:nvPr/>
        </p:nvSpPr>
        <p:spPr>
          <a:xfrm>
            <a:off x="9525000" y="3833812"/>
            <a:ext cx="60960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950" dirty="0"/>
          </a:p>
        </p:txBody>
      </p:sp>
      <p:sp>
        <p:nvSpPr>
          <p:cNvPr id="31" name="Text 29"/>
          <p:cNvSpPr/>
          <p:nvPr/>
        </p:nvSpPr>
        <p:spPr>
          <a:xfrm>
            <a:off x="10058400" y="3833812"/>
            <a:ext cx="800481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místa, z krátkého rozběhu a za pohybu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9525000" y="4919663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3" name="Text 31"/>
          <p:cNvSpPr/>
          <p:nvPr/>
        </p:nvSpPr>
        <p:spPr>
          <a:xfrm>
            <a:off x="9525000" y="4438650"/>
            <a:ext cx="60960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1950" dirty="0"/>
          </a:p>
        </p:txBody>
      </p:sp>
      <p:sp>
        <p:nvSpPr>
          <p:cNvPr id="34" name="Text 32"/>
          <p:cNvSpPr/>
          <p:nvPr/>
        </p:nvSpPr>
        <p:spPr>
          <a:xfrm>
            <a:off x="10058400" y="4438650"/>
            <a:ext cx="800481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dálky, na vodorovné a svislé cíle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9525000" y="5524500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6" name="Text 34"/>
          <p:cNvSpPr/>
          <p:nvPr/>
        </p:nvSpPr>
        <p:spPr>
          <a:xfrm>
            <a:off x="9525000" y="5043488"/>
            <a:ext cx="60960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endParaRPr lang="en-US" sz="1950" dirty="0"/>
          </a:p>
        </p:txBody>
      </p:sp>
      <p:sp>
        <p:nvSpPr>
          <p:cNvPr id="37" name="Text 35"/>
          <p:cNvSpPr/>
          <p:nvPr/>
        </p:nvSpPr>
        <p:spPr>
          <a:xfrm>
            <a:off x="10058400" y="5043488"/>
            <a:ext cx="800481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Vkleče, vleže, ze zákopů, z jedoucího vozidla</a:t>
            </a:r>
            <a:endParaRPr lang="en-US" sz="2400" dirty="0"/>
          </a:p>
        </p:txBody>
      </p:sp>
      <p:sp>
        <p:nvSpPr>
          <p:cNvPr id="38" name="Shape 36"/>
          <p:cNvSpPr/>
          <p:nvPr/>
        </p:nvSpPr>
        <p:spPr>
          <a:xfrm>
            <a:off x="9525000" y="6129338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9" name="Text 37"/>
          <p:cNvSpPr/>
          <p:nvPr/>
        </p:nvSpPr>
        <p:spPr>
          <a:xfrm>
            <a:off x="9525000" y="5648325"/>
            <a:ext cx="60960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</a:t>
            </a:r>
            <a:endParaRPr lang="en-US" sz="1950" dirty="0"/>
          </a:p>
        </p:txBody>
      </p:sp>
      <p:sp>
        <p:nvSpPr>
          <p:cNvPr id="40" name="Text 38"/>
          <p:cNvSpPr/>
          <p:nvPr/>
        </p:nvSpPr>
        <p:spPr>
          <a:xfrm>
            <a:off x="10058400" y="5648325"/>
            <a:ext cx="8004810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pohyblivé cíle</a:t>
            </a:r>
            <a:endParaRPr lang="en-US" sz="2400" dirty="0"/>
          </a:p>
        </p:txBody>
      </p:sp>
      <p:sp>
        <p:nvSpPr>
          <p:cNvPr id="41" name="Text 39"/>
          <p:cNvSpPr/>
          <p:nvPr/>
        </p:nvSpPr>
        <p:spPr>
          <a:xfrm>
            <a:off x="9525000" y="6405563"/>
            <a:ext cx="8044815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Používají se atrapy granátů; pro rozšíření dovedností také lano s kotvou, polní lopatka či nůž.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· NVMO č. 12/2011, čl. 38–45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BEZPEČNOSTNÍ PRAVIDLA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2657475"/>
            <a:ext cx="16383000" cy="19050"/>
          </a:xfrm>
          <a:prstGeom prst="rect">
            <a:avLst/>
          </a:prstGeom>
          <a:solidFill>
            <a:srgbClr val="F1EFEA"/>
          </a:solidFill>
          <a:ln/>
        </p:spPr>
      </p:sp>
      <p:sp>
        <p:nvSpPr>
          <p:cNvPr id="5" name="Shape 3"/>
          <p:cNvSpPr/>
          <p:nvPr/>
        </p:nvSpPr>
        <p:spPr>
          <a:xfrm>
            <a:off x="952500" y="6091238"/>
            <a:ext cx="5460950" cy="9525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6" name="Text 4"/>
          <p:cNvSpPr/>
          <p:nvPr/>
        </p:nvSpPr>
        <p:spPr>
          <a:xfrm>
            <a:off x="952500" y="2981325"/>
            <a:ext cx="558794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čl. 38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52500" y="3371850"/>
            <a:ext cx="5587945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PROSTOR A NÁŘADÍ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952500" y="3962400"/>
            <a:ext cx="5232349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Posoudit stav cvičiště, ověřit nářadí a pomůcky, závady odstranit.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6413450" y="6091238"/>
            <a:ext cx="5461025" cy="9525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10" name="Shape 8"/>
          <p:cNvSpPr/>
          <p:nvPr/>
        </p:nvSpPr>
        <p:spPr>
          <a:xfrm>
            <a:off x="6413450" y="2676525"/>
            <a:ext cx="9525" cy="3424238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11" name="Text 9"/>
          <p:cNvSpPr/>
          <p:nvPr/>
        </p:nvSpPr>
        <p:spPr>
          <a:xfrm>
            <a:off x="6803975" y="2981325"/>
            <a:ext cx="515845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čl. 39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803975" y="3371850"/>
            <a:ext cx="515845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KONTROLA CVIČENCŮ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803975" y="3962400"/>
            <a:ext cx="4830185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Výstroj a ochranné pomůcky; odložit hodinky, šperky, klíče, telefony.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11874475" y="6091238"/>
            <a:ext cx="5460950" cy="9525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15" name="Shape 13"/>
          <p:cNvSpPr/>
          <p:nvPr/>
        </p:nvSpPr>
        <p:spPr>
          <a:xfrm>
            <a:off x="11874475" y="2676525"/>
            <a:ext cx="9525" cy="3424238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16" name="Text 14"/>
          <p:cNvSpPr/>
          <p:nvPr/>
        </p:nvSpPr>
        <p:spPr>
          <a:xfrm>
            <a:off x="12265000" y="2981325"/>
            <a:ext cx="5577468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čl. 40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265000" y="3371850"/>
            <a:ext cx="5577468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ROZCVIČENÍ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2265000" y="3962400"/>
            <a:ext cx="5222538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Odpovídá náročnosti a obsahu zaměstnání; hod granátem vyžaduje specifické rozcvičení.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952500" y="6405563"/>
            <a:ext cx="558794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čl. 41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52500" y="6796088"/>
            <a:ext cx="5587945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ZÁCHRANA A DOPOMOC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952500" y="7386638"/>
            <a:ext cx="5232349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Kázeň, přiměřená záchrana a dopomoc; sledovat příznaky přehřátí, přepětí, omrznutí.</a:t>
            </a:r>
            <a:endParaRPr lang="en-US" sz="2100" dirty="0"/>
          </a:p>
        </p:txBody>
      </p:sp>
      <p:sp>
        <p:nvSpPr>
          <p:cNvPr id="22" name="Shape 20"/>
          <p:cNvSpPr/>
          <p:nvPr/>
        </p:nvSpPr>
        <p:spPr>
          <a:xfrm>
            <a:off x="6413450" y="6100763"/>
            <a:ext cx="9525" cy="3424238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23" name="Text 21"/>
          <p:cNvSpPr/>
          <p:nvPr/>
        </p:nvSpPr>
        <p:spPr>
          <a:xfrm>
            <a:off x="6803975" y="6405563"/>
            <a:ext cx="515845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čl. 44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803975" y="6796088"/>
            <a:ext cx="515845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ODRAZIŠTĚ A DOSKOČIŠTĚ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6803975" y="7386638"/>
            <a:ext cx="4830185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Očistit překážky, zdrsnit odraziště, nakypřit či doplnit dopad.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11874475" y="6100763"/>
            <a:ext cx="9525" cy="3424238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27" name="Text 25"/>
          <p:cNvSpPr/>
          <p:nvPr/>
        </p:nvSpPr>
        <p:spPr>
          <a:xfrm>
            <a:off x="12265000" y="6405563"/>
            <a:ext cx="5577468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čl. 45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2265000" y="6796088"/>
            <a:ext cx="5577468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HÁZENÍ</a:t>
            </a:r>
            <a:endParaRPr lang="en-US" sz="3000" dirty="0"/>
          </a:p>
        </p:txBody>
      </p:sp>
      <p:sp>
        <p:nvSpPr>
          <p:cNvPr id="29" name="Text 27"/>
          <p:cNvSpPr/>
          <p:nvPr/>
        </p:nvSpPr>
        <p:spPr>
          <a:xfrm>
            <a:off x="12265000" y="7386638"/>
            <a:ext cx="5222538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Rozestupy vylučující zásah; házení oddělit od sbírání; náčiní se donáší, nehází zpět.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· Těl-51-2, čl. 20–23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SKOKY A PŘESKOKY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2657475"/>
            <a:ext cx="38100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2962275"/>
            <a:ext cx="4191000" cy="478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PROSTÉ SKOKY</a:t>
            </a:r>
            <a:endParaRPr lang="en-US" sz="3300" dirty="0"/>
          </a:p>
        </p:txBody>
      </p:sp>
      <p:sp>
        <p:nvSpPr>
          <p:cNvPr id="6" name="Shape 4"/>
          <p:cNvSpPr/>
          <p:nvPr/>
        </p:nvSpPr>
        <p:spPr>
          <a:xfrm>
            <a:off x="952500" y="3554685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7" name="Text 5"/>
          <p:cNvSpPr/>
          <p:nvPr/>
        </p:nvSpPr>
        <p:spPr>
          <a:xfrm>
            <a:off x="952500" y="3649935"/>
            <a:ext cx="3924300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Přeskok s doskokem na jednu nohu</a:t>
            </a:r>
            <a:endParaRPr lang="en-US" sz="2025" dirty="0"/>
          </a:p>
        </p:txBody>
      </p:sp>
      <p:sp>
        <p:nvSpPr>
          <p:cNvPr id="8" name="Shape 6"/>
          <p:cNvSpPr/>
          <p:nvPr/>
        </p:nvSpPr>
        <p:spPr>
          <a:xfrm>
            <a:off x="952500" y="4919439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9" name="Shape 7"/>
          <p:cNvSpPr/>
          <p:nvPr/>
        </p:nvSpPr>
        <p:spPr>
          <a:xfrm>
            <a:off x="952500" y="4404196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0" name="Text 8"/>
          <p:cNvSpPr/>
          <p:nvPr/>
        </p:nvSpPr>
        <p:spPr>
          <a:xfrm>
            <a:off x="952500" y="4499446"/>
            <a:ext cx="392430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Přeskok s doskokem na obě nohy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52500" y="5081364"/>
            <a:ext cx="4191000" cy="3466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Příkopy, jámy, nízké svislé překážky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143500" y="2657475"/>
            <a:ext cx="38100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3" name="Text 11"/>
          <p:cNvSpPr/>
          <p:nvPr/>
        </p:nvSpPr>
        <p:spPr>
          <a:xfrm>
            <a:off x="5143500" y="2962275"/>
            <a:ext cx="3924300" cy="9181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SKOKY S OPOROU</a:t>
            </a:r>
            <a:endParaRPr lang="en-US" sz="3300" dirty="0"/>
          </a:p>
        </p:txBody>
      </p:sp>
      <p:sp>
        <p:nvSpPr>
          <p:cNvPr id="14" name="Shape 12"/>
          <p:cNvSpPr/>
          <p:nvPr/>
        </p:nvSpPr>
        <p:spPr>
          <a:xfrm>
            <a:off x="5143500" y="3994696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5" name="Text 13"/>
          <p:cNvSpPr/>
          <p:nvPr/>
        </p:nvSpPr>
        <p:spPr>
          <a:xfrm>
            <a:off x="5143500" y="4089946"/>
            <a:ext cx="392430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Přeskok s oporou nohy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43500" y="5025182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7" name="Shape 15"/>
          <p:cNvSpPr/>
          <p:nvPr/>
        </p:nvSpPr>
        <p:spPr>
          <a:xfrm>
            <a:off x="5143500" y="4509939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8" name="Text 16"/>
          <p:cNvSpPr/>
          <p:nvPr/>
        </p:nvSpPr>
        <p:spPr>
          <a:xfrm>
            <a:off x="5143500" y="4605189"/>
            <a:ext cx="392430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Přeskok s oporou ruky a nohy</a:t>
            </a:r>
            <a:endParaRPr lang="en-US" sz="2025" dirty="0"/>
          </a:p>
        </p:txBody>
      </p:sp>
      <p:sp>
        <p:nvSpPr>
          <p:cNvPr id="19" name="Text 17"/>
          <p:cNvSpPr/>
          <p:nvPr/>
        </p:nvSpPr>
        <p:spPr>
          <a:xfrm>
            <a:off x="5143500" y="5187107"/>
            <a:ext cx="4191000" cy="3466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Svislé překážky do úrovně prsou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9334500" y="2657475"/>
            <a:ext cx="38100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21" name="Text 19"/>
          <p:cNvSpPr/>
          <p:nvPr/>
        </p:nvSpPr>
        <p:spPr>
          <a:xfrm>
            <a:off x="9334500" y="2962275"/>
            <a:ext cx="4191000" cy="478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POMOCÍ NÁČINÍ</a:t>
            </a:r>
            <a:endParaRPr lang="en-US" sz="3300" dirty="0"/>
          </a:p>
        </p:txBody>
      </p:sp>
      <p:sp>
        <p:nvSpPr>
          <p:cNvPr id="22" name="Shape 20"/>
          <p:cNvSpPr/>
          <p:nvPr/>
        </p:nvSpPr>
        <p:spPr>
          <a:xfrm>
            <a:off x="9334500" y="3554685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3" name="Text 21"/>
          <p:cNvSpPr/>
          <p:nvPr/>
        </p:nvSpPr>
        <p:spPr>
          <a:xfrm>
            <a:off x="9334500" y="3649935"/>
            <a:ext cx="392430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Přeskok pomocí lana (shoupnutím)</a:t>
            </a:r>
            <a:endParaRPr lang="en-US" sz="2025" dirty="0"/>
          </a:p>
        </p:txBody>
      </p:sp>
      <p:sp>
        <p:nvSpPr>
          <p:cNvPr id="24" name="Shape 22"/>
          <p:cNvSpPr/>
          <p:nvPr/>
        </p:nvSpPr>
        <p:spPr>
          <a:xfrm>
            <a:off x="9334500" y="4585171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5" name="Shape 23"/>
          <p:cNvSpPr/>
          <p:nvPr/>
        </p:nvSpPr>
        <p:spPr>
          <a:xfrm>
            <a:off x="9334500" y="4069928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6" name="Text 24"/>
          <p:cNvSpPr/>
          <p:nvPr/>
        </p:nvSpPr>
        <p:spPr>
          <a:xfrm>
            <a:off x="9334500" y="4165178"/>
            <a:ext cx="392430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Přeskok pomocí tyče</a:t>
            </a:r>
            <a:endParaRPr lang="en-US" sz="2025" dirty="0"/>
          </a:p>
        </p:txBody>
      </p:sp>
      <p:sp>
        <p:nvSpPr>
          <p:cNvPr id="27" name="Text 25"/>
          <p:cNvSpPr/>
          <p:nvPr/>
        </p:nvSpPr>
        <p:spPr>
          <a:xfrm>
            <a:off x="9334500" y="4747096"/>
            <a:ext cx="4191000" cy="3466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Širší nebo vyšší překážky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13525500" y="2657475"/>
            <a:ext cx="38100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29" name="Text 27"/>
          <p:cNvSpPr/>
          <p:nvPr/>
        </p:nvSpPr>
        <p:spPr>
          <a:xfrm>
            <a:off x="13525500" y="2962275"/>
            <a:ext cx="4191000" cy="478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HLUBOKÉ SKOKY</a:t>
            </a:r>
            <a:endParaRPr lang="en-US" sz="3300" dirty="0"/>
          </a:p>
        </p:txBody>
      </p:sp>
      <p:sp>
        <p:nvSpPr>
          <p:cNvPr id="30" name="Shape 28"/>
          <p:cNvSpPr/>
          <p:nvPr/>
        </p:nvSpPr>
        <p:spPr>
          <a:xfrm>
            <a:off x="13525500" y="3554685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1" name="Text 29"/>
          <p:cNvSpPr/>
          <p:nvPr/>
        </p:nvSpPr>
        <p:spPr>
          <a:xfrm>
            <a:off x="13525500" y="3649935"/>
            <a:ext cx="392430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podřepu</a:t>
            </a:r>
            <a:endParaRPr lang="en-US" sz="2025" dirty="0"/>
          </a:p>
        </p:txBody>
      </p:sp>
      <p:sp>
        <p:nvSpPr>
          <p:cNvPr id="32" name="Shape 30"/>
          <p:cNvSpPr/>
          <p:nvPr/>
        </p:nvSpPr>
        <p:spPr>
          <a:xfrm>
            <a:off x="13525500" y="4069928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3" name="Text 31"/>
          <p:cNvSpPr/>
          <p:nvPr/>
        </p:nvSpPr>
        <p:spPr>
          <a:xfrm>
            <a:off x="13525500" y="4165178"/>
            <a:ext cx="392430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oporou ruky</a:t>
            </a:r>
            <a:endParaRPr lang="en-US" sz="2025" dirty="0"/>
          </a:p>
        </p:txBody>
      </p:sp>
      <p:sp>
        <p:nvSpPr>
          <p:cNvPr id="34" name="Shape 32"/>
          <p:cNvSpPr/>
          <p:nvPr/>
        </p:nvSpPr>
        <p:spPr>
          <a:xfrm>
            <a:off x="13525500" y="4585171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5" name="Text 33"/>
          <p:cNvSpPr/>
          <p:nvPr/>
        </p:nvSpPr>
        <p:spPr>
          <a:xfrm>
            <a:off x="13525500" y="4680421"/>
            <a:ext cx="392430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 sedu</a:t>
            </a:r>
            <a:endParaRPr lang="en-US" sz="2025" dirty="0"/>
          </a:p>
        </p:txBody>
      </p:sp>
      <p:sp>
        <p:nvSpPr>
          <p:cNvPr id="36" name="Shape 34"/>
          <p:cNvSpPr/>
          <p:nvPr/>
        </p:nvSpPr>
        <p:spPr>
          <a:xfrm>
            <a:off x="13525500" y="5615657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7" name="Shape 35"/>
          <p:cNvSpPr/>
          <p:nvPr/>
        </p:nvSpPr>
        <p:spPr>
          <a:xfrm>
            <a:off x="13525500" y="5100414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8" name="Text 36"/>
          <p:cNvSpPr/>
          <p:nvPr/>
        </p:nvSpPr>
        <p:spPr>
          <a:xfrm>
            <a:off x="13525500" y="5195664"/>
            <a:ext cx="392430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visu</a:t>
            </a:r>
            <a:endParaRPr lang="en-US" sz="2025" dirty="0"/>
          </a:p>
        </p:txBody>
      </p:sp>
      <p:sp>
        <p:nvSpPr>
          <p:cNvPr id="39" name="Text 37"/>
          <p:cNvSpPr/>
          <p:nvPr/>
        </p:nvSpPr>
        <p:spPr>
          <a:xfrm>
            <a:off x="13525500" y="5777582"/>
            <a:ext cx="4191000" cy="3466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Seskoky z překážek do výšky 5 m</a:t>
            </a:r>
            <a:endParaRPr lang="en-US" sz="1800" dirty="0"/>
          </a:p>
        </p:txBody>
      </p:sp>
      <p:sp>
        <p:nvSpPr>
          <p:cNvPr id="40" name="Shape 38"/>
          <p:cNvSpPr/>
          <p:nvPr/>
        </p:nvSpPr>
        <p:spPr>
          <a:xfrm>
            <a:off x="952500" y="7726859"/>
            <a:ext cx="1638300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41" name="Text 39"/>
          <p:cNvSpPr/>
          <p:nvPr/>
        </p:nvSpPr>
        <p:spPr>
          <a:xfrm>
            <a:off x="952500" y="7974509"/>
            <a:ext cx="3924300" cy="7209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Rozběh </a:t>
            </a:r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akumulace kinetické energie</a:t>
            </a:r>
            <a:endParaRPr lang="en-US" sz="1950" dirty="0"/>
          </a:p>
        </p:txBody>
      </p:sp>
      <p:sp>
        <p:nvSpPr>
          <p:cNvPr id="42" name="Text 40"/>
          <p:cNvSpPr/>
          <p:nvPr/>
        </p:nvSpPr>
        <p:spPr>
          <a:xfrm>
            <a:off x="5143500" y="7974509"/>
            <a:ext cx="3924300" cy="7209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Odraz </a:t>
            </a:r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transformace síly, explozivní kontrakce</a:t>
            </a:r>
            <a:endParaRPr lang="en-US" sz="1950" dirty="0"/>
          </a:p>
        </p:txBody>
      </p:sp>
      <p:sp>
        <p:nvSpPr>
          <p:cNvPr id="43" name="Text 41"/>
          <p:cNvSpPr/>
          <p:nvPr/>
        </p:nvSpPr>
        <p:spPr>
          <a:xfrm>
            <a:off x="9334500" y="7974509"/>
            <a:ext cx="3924300" cy="7209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Let </a:t>
            </a:r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změna polohy těžiště, minimální vertikální práce</a:t>
            </a:r>
            <a:endParaRPr lang="en-US" sz="1950" dirty="0"/>
          </a:p>
        </p:txBody>
      </p:sp>
      <p:sp>
        <p:nvSpPr>
          <p:cNvPr id="44" name="Text 42"/>
          <p:cNvSpPr/>
          <p:nvPr/>
        </p:nvSpPr>
        <p:spPr>
          <a:xfrm>
            <a:off x="13525500" y="7974509"/>
            <a:ext cx="3924300" cy="7209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Doskok </a:t>
            </a:r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absorpce rázových sil (3–5× tělesná hmotnost)</a:t>
            </a:r>
            <a:endParaRPr lang="en-US" sz="1950" dirty="0"/>
          </a:p>
        </p:txBody>
      </p:sp>
      <p:sp>
        <p:nvSpPr>
          <p:cNvPr id="45" name="Text 43"/>
          <p:cNvSpPr/>
          <p:nvPr/>
        </p:nvSpPr>
        <p:spPr>
          <a:xfrm>
            <a:off x="952500" y="9190732"/>
            <a:ext cx="1802130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 hlubokých skoků: těžiště na začátku skoku co nejníže, doskok na obě nohy. Při přeskakování se zbraň nese v ruce na straně odrazové nohy.</a:t>
            </a:r>
            <a:endParaRPr lang="en-US" sz="1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· Těl-51-2, čl. 24–28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PŘELÉZÁNÍ, ÚZKÁ OPORA A ŠPLHÁNÍ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2657475"/>
            <a:ext cx="515615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2962275"/>
            <a:ext cx="5671765" cy="478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PŘELÉZÁNÍ</a:t>
            </a:r>
            <a:endParaRPr lang="en-US" sz="3300" dirty="0"/>
          </a:p>
        </p:txBody>
      </p:sp>
      <p:sp>
        <p:nvSpPr>
          <p:cNvPr id="6" name="Shape 4"/>
          <p:cNvSpPr/>
          <p:nvPr/>
        </p:nvSpPr>
        <p:spPr>
          <a:xfrm>
            <a:off x="952500" y="3554685"/>
            <a:ext cx="515615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7" name="Text 5"/>
          <p:cNvSpPr/>
          <p:nvPr/>
        </p:nvSpPr>
        <p:spPr>
          <a:xfrm>
            <a:off x="952500" y="3649935"/>
            <a:ext cx="531083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oporou nohy — do výše hrudníku</a:t>
            </a:r>
            <a:endParaRPr lang="en-US" sz="2025" dirty="0"/>
          </a:p>
        </p:txBody>
      </p:sp>
      <p:sp>
        <p:nvSpPr>
          <p:cNvPr id="8" name="Shape 6"/>
          <p:cNvSpPr/>
          <p:nvPr/>
        </p:nvSpPr>
        <p:spPr>
          <a:xfrm>
            <a:off x="952500" y="4069928"/>
            <a:ext cx="515615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9" name="Text 7"/>
          <p:cNvSpPr/>
          <p:nvPr/>
        </p:nvSpPr>
        <p:spPr>
          <a:xfrm>
            <a:off x="952500" y="4165178"/>
            <a:ext cx="531083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oporou hrudníku — do výše hlavy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952500" y="4585171"/>
            <a:ext cx="515615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1" name="Text 9"/>
          <p:cNvSpPr/>
          <p:nvPr/>
        </p:nvSpPr>
        <p:spPr>
          <a:xfrm>
            <a:off x="952500" y="4680421"/>
            <a:ext cx="531083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Náskokem, závěsem, tahem</a:t>
            </a:r>
            <a:endParaRPr lang="en-US" sz="2025" dirty="0"/>
          </a:p>
        </p:txBody>
      </p:sp>
      <p:sp>
        <p:nvSpPr>
          <p:cNvPr id="12" name="Shape 10"/>
          <p:cNvSpPr/>
          <p:nvPr/>
        </p:nvSpPr>
        <p:spPr>
          <a:xfrm>
            <a:off x="952500" y="5949925"/>
            <a:ext cx="515615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3" name="Shape 11"/>
          <p:cNvSpPr/>
          <p:nvPr/>
        </p:nvSpPr>
        <p:spPr>
          <a:xfrm>
            <a:off x="952500" y="5100414"/>
            <a:ext cx="515615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4" name="Text 12"/>
          <p:cNvSpPr/>
          <p:nvPr/>
        </p:nvSpPr>
        <p:spPr>
          <a:xfrm>
            <a:off x="952500" y="5195664"/>
            <a:ext cx="5310835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dopomocí: o stehno, o rameno, výpomocnými prostředky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52500" y="6111850"/>
            <a:ext cx="5310835" cy="655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širokém okraji nejdřív vzepřít předloktím, pak do vzporu na pažích.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565850" y="2657475"/>
            <a:ext cx="5156225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7" name="Text 15"/>
          <p:cNvSpPr/>
          <p:nvPr/>
        </p:nvSpPr>
        <p:spPr>
          <a:xfrm>
            <a:off x="6565850" y="2962275"/>
            <a:ext cx="5671847" cy="478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POHYB PO ÚZKÉ OPOŘE</a:t>
            </a:r>
            <a:endParaRPr lang="en-US" sz="3300" dirty="0"/>
          </a:p>
        </p:txBody>
      </p:sp>
      <p:sp>
        <p:nvSpPr>
          <p:cNvPr id="18" name="Shape 16"/>
          <p:cNvSpPr/>
          <p:nvPr/>
        </p:nvSpPr>
        <p:spPr>
          <a:xfrm>
            <a:off x="6565850" y="3554685"/>
            <a:ext cx="5156225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9" name="Text 17"/>
          <p:cNvSpPr/>
          <p:nvPr/>
        </p:nvSpPr>
        <p:spPr>
          <a:xfrm>
            <a:off x="6565850" y="3649935"/>
            <a:ext cx="5310912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sedu — dohmat 30–40 cm před tělem</a:t>
            </a:r>
            <a:endParaRPr lang="en-US" sz="2025" dirty="0"/>
          </a:p>
        </p:txBody>
      </p:sp>
      <p:sp>
        <p:nvSpPr>
          <p:cNvPr id="20" name="Shape 18"/>
          <p:cNvSpPr/>
          <p:nvPr/>
        </p:nvSpPr>
        <p:spPr>
          <a:xfrm>
            <a:off x="6565850" y="4069928"/>
            <a:ext cx="5156225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1" name="Text 19"/>
          <p:cNvSpPr/>
          <p:nvPr/>
        </p:nvSpPr>
        <p:spPr>
          <a:xfrm>
            <a:off x="6565850" y="4165178"/>
            <a:ext cx="5310912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Chůzí a během — krátké, rychlé kroky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6565850" y="4585171"/>
            <a:ext cx="5156225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3" name="Text 21"/>
          <p:cNvSpPr/>
          <p:nvPr/>
        </p:nvSpPr>
        <p:spPr>
          <a:xfrm>
            <a:off x="6565850" y="4680421"/>
            <a:ext cx="5310912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Chodidla na střed opory, špičky v ose</a:t>
            </a:r>
            <a:endParaRPr lang="en-US" sz="2025" dirty="0"/>
          </a:p>
        </p:txBody>
      </p:sp>
      <p:sp>
        <p:nvSpPr>
          <p:cNvPr id="24" name="Shape 22"/>
          <p:cNvSpPr/>
          <p:nvPr/>
        </p:nvSpPr>
        <p:spPr>
          <a:xfrm>
            <a:off x="6565850" y="5615657"/>
            <a:ext cx="5156225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5" name="Shape 23"/>
          <p:cNvSpPr/>
          <p:nvPr/>
        </p:nvSpPr>
        <p:spPr>
          <a:xfrm>
            <a:off x="6565850" y="5100414"/>
            <a:ext cx="5156225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6" name="Text 24"/>
          <p:cNvSpPr/>
          <p:nvPr/>
        </p:nvSpPr>
        <p:spPr>
          <a:xfrm>
            <a:off x="6565850" y="5195664"/>
            <a:ext cx="5310912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Pohled vpřed, zbraň vodorovně stranou</a:t>
            </a:r>
            <a:endParaRPr lang="en-US" sz="2025" dirty="0"/>
          </a:p>
        </p:txBody>
      </p:sp>
      <p:sp>
        <p:nvSpPr>
          <p:cNvPr id="27" name="Text 25"/>
          <p:cNvSpPr/>
          <p:nvPr/>
        </p:nvSpPr>
        <p:spPr>
          <a:xfrm>
            <a:off x="6565850" y="5777582"/>
            <a:ext cx="5671847" cy="3466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Spadlé trámy, stromy, stavební konstrukce.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12179275" y="2657475"/>
            <a:ext cx="515615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29" name="Text 27"/>
          <p:cNvSpPr/>
          <p:nvPr/>
        </p:nvSpPr>
        <p:spPr>
          <a:xfrm>
            <a:off x="12179275" y="2962275"/>
            <a:ext cx="5671765" cy="478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ŠPLHÁNÍ</a:t>
            </a:r>
            <a:endParaRPr lang="en-US" sz="3300" dirty="0"/>
          </a:p>
        </p:txBody>
      </p:sp>
      <p:sp>
        <p:nvSpPr>
          <p:cNvPr id="30" name="Shape 28"/>
          <p:cNvSpPr/>
          <p:nvPr/>
        </p:nvSpPr>
        <p:spPr>
          <a:xfrm>
            <a:off x="12179275" y="3554685"/>
            <a:ext cx="515615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1" name="Text 29"/>
          <p:cNvSpPr/>
          <p:nvPr/>
        </p:nvSpPr>
        <p:spPr>
          <a:xfrm>
            <a:off x="12179275" y="3649935"/>
            <a:ext cx="5310835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stromy; po konstrukci (zásada tří pevných bodů)</a:t>
            </a:r>
            <a:endParaRPr lang="en-US" sz="2025" dirty="0"/>
          </a:p>
        </p:txBody>
      </p:sp>
      <p:sp>
        <p:nvSpPr>
          <p:cNvPr id="32" name="Shape 30"/>
          <p:cNvSpPr/>
          <p:nvPr/>
        </p:nvSpPr>
        <p:spPr>
          <a:xfrm>
            <a:off x="12179275" y="4404196"/>
            <a:ext cx="515615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3" name="Text 31"/>
          <p:cNvSpPr/>
          <p:nvPr/>
        </p:nvSpPr>
        <p:spPr>
          <a:xfrm>
            <a:off x="12179275" y="4499446"/>
            <a:ext cx="531083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svislém laně s přírazem; na laně s uzly</a:t>
            </a:r>
            <a:endParaRPr lang="en-US" sz="2025" dirty="0"/>
          </a:p>
        </p:txBody>
      </p:sp>
      <p:sp>
        <p:nvSpPr>
          <p:cNvPr id="34" name="Shape 32"/>
          <p:cNvSpPr/>
          <p:nvPr/>
        </p:nvSpPr>
        <p:spPr>
          <a:xfrm>
            <a:off x="12179275" y="4919439"/>
            <a:ext cx="515615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5" name="Text 33"/>
          <p:cNvSpPr/>
          <p:nvPr/>
        </p:nvSpPr>
        <p:spPr>
          <a:xfrm>
            <a:off x="12179275" y="5014689"/>
            <a:ext cx="5310835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Oddech: sedem do ohybu lana, obtočením stehen</a:t>
            </a:r>
            <a:endParaRPr lang="en-US" sz="2025" dirty="0"/>
          </a:p>
        </p:txBody>
      </p:sp>
      <p:sp>
        <p:nvSpPr>
          <p:cNvPr id="36" name="Shape 34"/>
          <p:cNvSpPr/>
          <p:nvPr/>
        </p:nvSpPr>
        <p:spPr>
          <a:xfrm>
            <a:off x="12179275" y="6284193"/>
            <a:ext cx="515615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7" name="Shape 35"/>
          <p:cNvSpPr/>
          <p:nvPr/>
        </p:nvSpPr>
        <p:spPr>
          <a:xfrm>
            <a:off x="12179275" y="5768950"/>
            <a:ext cx="515615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8" name="Text 36"/>
          <p:cNvSpPr/>
          <p:nvPr/>
        </p:nvSpPr>
        <p:spPr>
          <a:xfrm>
            <a:off x="12179275" y="5864200"/>
            <a:ext cx="531083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lanové síti a provazovém žebříku</a:t>
            </a:r>
            <a:endParaRPr lang="en-US" sz="2025" dirty="0"/>
          </a:p>
        </p:txBody>
      </p:sp>
      <p:sp>
        <p:nvSpPr>
          <p:cNvPr id="39" name="Text 37"/>
          <p:cNvSpPr/>
          <p:nvPr/>
        </p:nvSpPr>
        <p:spPr>
          <a:xfrm>
            <a:off x="12179275" y="6446118"/>
            <a:ext cx="5310835" cy="655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laně vodorovně: ručkování ve svisu, v závěsu v podkolení, soukáním.</a:t>
            </a:r>
            <a:endParaRPr lang="en-US" sz="1800" dirty="0"/>
          </a:p>
        </p:txBody>
      </p:sp>
      <p:sp>
        <p:nvSpPr>
          <p:cNvPr id="40" name="Shape 38"/>
          <p:cNvSpPr/>
          <p:nvPr/>
        </p:nvSpPr>
        <p:spPr>
          <a:xfrm>
            <a:off x="952500" y="9067800"/>
            <a:ext cx="16383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41" name="Text 39"/>
          <p:cNvSpPr/>
          <p:nvPr/>
        </p:nvSpPr>
        <p:spPr>
          <a:xfrm>
            <a:off x="952500" y="9267825"/>
            <a:ext cx="5583362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SKC: stěna 2 m · kladina ve výšce 2 m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6561683" y="9267825"/>
            <a:ext cx="5885163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Test č. 4: šplh 4 m po laně bez přírazu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 · Těl-51-2, čl. 26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PROLÉZÁNÍ, PODLÉZÁNÍ A PLÍŽENÍ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2657475"/>
            <a:ext cx="78105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2962275"/>
            <a:ext cx="8591550" cy="478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PROLÉZÁNÍ A PODLÉZÁNÍ</a:t>
            </a:r>
            <a:endParaRPr lang="en-US" sz="3300" dirty="0"/>
          </a:p>
        </p:txBody>
      </p:sp>
      <p:sp>
        <p:nvSpPr>
          <p:cNvPr id="6" name="Shape 4"/>
          <p:cNvSpPr/>
          <p:nvPr/>
        </p:nvSpPr>
        <p:spPr>
          <a:xfrm>
            <a:off x="952500" y="3554685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7" name="Text 5"/>
          <p:cNvSpPr/>
          <p:nvPr/>
        </p:nvSpPr>
        <p:spPr>
          <a:xfrm>
            <a:off x="952500" y="3649935"/>
            <a:ext cx="804481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Nohou napřed — průlezy o průměru a hloubce asi 0,5 m</a:t>
            </a:r>
            <a:endParaRPr lang="en-US" sz="2025" dirty="0"/>
          </a:p>
        </p:txBody>
      </p:sp>
      <p:sp>
        <p:nvSpPr>
          <p:cNvPr id="8" name="Shape 6"/>
          <p:cNvSpPr/>
          <p:nvPr/>
        </p:nvSpPr>
        <p:spPr>
          <a:xfrm>
            <a:off x="952500" y="4069928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9" name="Text 7"/>
          <p:cNvSpPr/>
          <p:nvPr/>
        </p:nvSpPr>
        <p:spPr>
          <a:xfrm>
            <a:off x="952500" y="4165178"/>
            <a:ext cx="804481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Bokem — úzké dlouhé škvíry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952500" y="5100414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1" name="Shape 9"/>
          <p:cNvSpPr/>
          <p:nvPr/>
        </p:nvSpPr>
        <p:spPr>
          <a:xfrm>
            <a:off x="952500" y="4585171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2" name="Text 10"/>
          <p:cNvSpPr/>
          <p:nvPr/>
        </p:nvSpPr>
        <p:spPr>
          <a:xfrm>
            <a:off x="952500" y="4680421"/>
            <a:ext cx="804481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Hlavou napřed — nízké dlouhé zátarasy, roury, propusti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52500" y="5262339"/>
            <a:ext cx="8591550" cy="3466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Výchozí poloha hlavou napřed: leh tváří k zemi, paže pokrčeny před tělem.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9525000" y="2657475"/>
            <a:ext cx="78105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5" name="Text 13"/>
          <p:cNvSpPr/>
          <p:nvPr/>
        </p:nvSpPr>
        <p:spPr>
          <a:xfrm>
            <a:off x="9525000" y="2962275"/>
            <a:ext cx="8591550" cy="478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PLÍŽENÍ</a:t>
            </a:r>
            <a:endParaRPr lang="en-US" sz="3300" dirty="0"/>
          </a:p>
        </p:txBody>
      </p:sp>
      <p:sp>
        <p:nvSpPr>
          <p:cNvPr id="16" name="Shape 14"/>
          <p:cNvSpPr/>
          <p:nvPr/>
        </p:nvSpPr>
        <p:spPr>
          <a:xfrm>
            <a:off x="9525000" y="3554685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7" name="Text 15"/>
          <p:cNvSpPr/>
          <p:nvPr/>
        </p:nvSpPr>
        <p:spPr>
          <a:xfrm>
            <a:off x="9525000" y="3649935"/>
            <a:ext cx="804481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Plazením — maximální krytí, velmi pomalé; kyslíkový dluh už na 30 m</a:t>
            </a:r>
            <a:endParaRPr lang="en-US" sz="2025" dirty="0"/>
          </a:p>
        </p:txBody>
      </p:sp>
      <p:sp>
        <p:nvSpPr>
          <p:cNvPr id="18" name="Shape 16"/>
          <p:cNvSpPr/>
          <p:nvPr/>
        </p:nvSpPr>
        <p:spPr>
          <a:xfrm>
            <a:off x="9525000" y="4069928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9" name="Text 17"/>
          <p:cNvSpPr/>
          <p:nvPr/>
        </p:nvSpPr>
        <p:spPr>
          <a:xfrm>
            <a:off x="9525000" y="4165178"/>
            <a:ext cx="804481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čtyřech — vyšší rychlost, vyšší silueta</a:t>
            </a:r>
            <a:endParaRPr lang="en-US" sz="2025" dirty="0"/>
          </a:p>
        </p:txBody>
      </p:sp>
      <p:sp>
        <p:nvSpPr>
          <p:cNvPr id="20" name="Shape 18"/>
          <p:cNvSpPr/>
          <p:nvPr/>
        </p:nvSpPr>
        <p:spPr>
          <a:xfrm>
            <a:off x="9525000" y="5100414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1" name="Shape 19"/>
          <p:cNvSpPr/>
          <p:nvPr/>
        </p:nvSpPr>
        <p:spPr>
          <a:xfrm>
            <a:off x="9525000" y="4585171"/>
            <a:ext cx="7810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2" name="Text 20"/>
          <p:cNvSpPr/>
          <p:nvPr/>
        </p:nvSpPr>
        <p:spPr>
          <a:xfrm>
            <a:off x="9525000" y="4680421"/>
            <a:ext cx="804481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226"/>
              </a:lnSpc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boku — lepší dýchání, přesun se zbraní či materiálem</a:t>
            </a:r>
            <a:endParaRPr lang="en-US" sz="2025" dirty="0"/>
          </a:p>
        </p:txBody>
      </p:sp>
      <p:sp>
        <p:nvSpPr>
          <p:cNvPr id="23" name="Text 21"/>
          <p:cNvSpPr/>
          <p:nvPr/>
        </p:nvSpPr>
        <p:spPr>
          <a:xfrm>
            <a:off x="9525000" y="5262339"/>
            <a:ext cx="8044815" cy="655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Zbraň na předloktí, v obou rukách před tělem nebo na zádech — vždy s ohledem na její ochranu.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952500" y="8952607"/>
            <a:ext cx="16383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5" name="Text 23"/>
          <p:cNvSpPr/>
          <p:nvPr/>
        </p:nvSpPr>
        <p:spPr>
          <a:xfrm>
            <a:off x="952500" y="9190732"/>
            <a:ext cx="1687449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dráze SKC: labyrint s 10 průchody šířky 0,5 m, otvor v zídce 0,5 × 0,6 m, nakrytý zákop délky 8 m.</a:t>
            </a:r>
            <a:endParaRPr lang="en-US" sz="1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 · Těl-51-2, čl. 29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ZPŮSOBY HÁZENÍ GRANÁTU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2657475"/>
            <a:ext cx="163830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3000375"/>
            <a:ext cx="3100197" cy="9181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VSTOJE Z MÍSTA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952500" y="4032796"/>
            <a:ext cx="3100197" cy="21182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333"/>
              </a:lnSpc>
              <a:buNone/>
            </a:pPr>
            <a:r>
              <a:rPr lang="en-US" sz="195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Čelem k cíli, výkrok pravou vzad, natočení trupu, nápřah obloukem vzhůru; vytočit nohu a trup, hod horním obloukem přes rameno.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4229100" y="2733675"/>
            <a:ext cx="9525" cy="3379291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8" name="Text 6"/>
          <p:cNvSpPr/>
          <p:nvPr/>
        </p:nvSpPr>
        <p:spPr>
          <a:xfrm>
            <a:off x="4505325" y="3000375"/>
            <a:ext cx="3007043" cy="478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 POHYBU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4505325" y="3592785"/>
            <a:ext cx="2815685" cy="21182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333"/>
              </a:lnSpc>
              <a:buNone/>
            </a:pPr>
            <a:r>
              <a:rPr lang="en-US" sz="195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Nápřah tři kroky před hodem; zkřížený krok s otočením trupu, na třetí krok základní postavení a odhod s využitím rychlosti.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7505700" y="2733675"/>
            <a:ext cx="9525" cy="3379291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1" name="Text 9"/>
          <p:cNvSpPr/>
          <p:nvPr/>
        </p:nvSpPr>
        <p:spPr>
          <a:xfrm>
            <a:off x="7781925" y="3000375"/>
            <a:ext cx="3007043" cy="478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VKLEČE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7781925" y="3592785"/>
            <a:ext cx="2815685" cy="21182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333"/>
              </a:lnSpc>
              <a:buNone/>
            </a:pPr>
            <a:r>
              <a:rPr lang="en-US" sz="195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krytu za nízkými zdmi, z okopů, jam a příkopů. Nadzvednout se na koleni, záklon, otočit trup a s předkloněním hodit přes rameno.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10782300" y="2733675"/>
            <a:ext cx="9525" cy="3379291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4" name="Text 12"/>
          <p:cNvSpPr/>
          <p:nvPr/>
        </p:nvSpPr>
        <p:spPr>
          <a:xfrm>
            <a:off x="11058525" y="3000375"/>
            <a:ext cx="3007043" cy="478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VLEŽE</a:t>
            </a:r>
            <a:endParaRPr lang="en-US" sz="3300" dirty="0"/>
          </a:p>
        </p:txBody>
      </p:sp>
      <p:sp>
        <p:nvSpPr>
          <p:cNvPr id="15" name="Text 13"/>
          <p:cNvSpPr/>
          <p:nvPr/>
        </p:nvSpPr>
        <p:spPr>
          <a:xfrm>
            <a:off x="11058525" y="3592785"/>
            <a:ext cx="2815685" cy="21182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333"/>
              </a:lnSpc>
              <a:buNone/>
            </a:pPr>
            <a:r>
              <a:rPr lang="en-US" sz="195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Odložit zbraň, odraz rukama, klek na levé koleno s nápřahem; napnout nohu, otočit trup, hodit a rychle padnout vpřed.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14058900" y="2733675"/>
            <a:ext cx="9525" cy="3379291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7" name="Text 15"/>
          <p:cNvSpPr/>
          <p:nvPr/>
        </p:nvSpPr>
        <p:spPr>
          <a:xfrm>
            <a:off x="14335125" y="3000375"/>
            <a:ext cx="3090386" cy="135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88"/>
              </a:lnSpc>
              <a:buNone/>
            </a:pPr>
            <a:r>
              <a:rPr lang="en-US" sz="33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OMEZENÉHO PROSTORU</a:t>
            </a:r>
            <a:endParaRPr lang="en-US" sz="3300" dirty="0"/>
          </a:p>
        </p:txBody>
      </p:sp>
      <p:sp>
        <p:nvSpPr>
          <p:cNvPr id="18" name="Text 16"/>
          <p:cNvSpPr/>
          <p:nvPr/>
        </p:nvSpPr>
        <p:spPr>
          <a:xfrm>
            <a:off x="14335125" y="4472806"/>
            <a:ext cx="3090386" cy="1424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333"/>
              </a:lnSpc>
              <a:buNone/>
            </a:pPr>
            <a:r>
              <a:rPr lang="en-US" sz="195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Zákop, jáma, otvor tanku. Volná ruka a nohy udržují rovnováhu; nápřah vzad kontrolovat.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952500" y="8566845"/>
            <a:ext cx="16383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0" name="Text 18"/>
          <p:cNvSpPr/>
          <p:nvPr/>
        </p:nvSpPr>
        <p:spPr>
          <a:xfrm>
            <a:off x="952500" y="8804970"/>
            <a:ext cx="8162544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Atrapa zpravidla 350 g; při nácviku a u žen lze použít lehčí míčky, jindy těžší náčiní.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9410700" y="8804970"/>
            <a:ext cx="8162544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Spodní (boční) oblouk jen tam, kde to vyžaduje poloha těla nebo koordinace cvičence.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· Technika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BIOMECHANIKA HODU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52500" y="2657475"/>
            <a:ext cx="117348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08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KINEMATICKÝ ŘETĚZEC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952500" y="3143250"/>
            <a:ext cx="2072580" cy="890588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3371850"/>
            <a:ext cx="2148780" cy="471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85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NOHY</a:t>
            </a:r>
            <a:endParaRPr lang="en-US" sz="2850" dirty="0"/>
          </a:p>
        </p:txBody>
      </p:sp>
      <p:sp>
        <p:nvSpPr>
          <p:cNvPr id="7" name="Shape 5"/>
          <p:cNvSpPr/>
          <p:nvPr/>
        </p:nvSpPr>
        <p:spPr>
          <a:xfrm>
            <a:off x="3101280" y="3143250"/>
            <a:ext cx="2072655" cy="890588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8" name="Text 6"/>
          <p:cNvSpPr/>
          <p:nvPr/>
        </p:nvSpPr>
        <p:spPr>
          <a:xfrm>
            <a:off x="3063180" y="3371850"/>
            <a:ext cx="2148855" cy="471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85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TRUP</a:t>
            </a:r>
            <a:endParaRPr lang="en-US" sz="2850" dirty="0"/>
          </a:p>
        </p:txBody>
      </p:sp>
      <p:sp>
        <p:nvSpPr>
          <p:cNvPr id="9" name="Shape 7"/>
          <p:cNvSpPr/>
          <p:nvPr/>
        </p:nvSpPr>
        <p:spPr>
          <a:xfrm>
            <a:off x="5250135" y="3143250"/>
            <a:ext cx="2072655" cy="890588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0" name="Text 8"/>
          <p:cNvSpPr/>
          <p:nvPr/>
        </p:nvSpPr>
        <p:spPr>
          <a:xfrm>
            <a:off x="5212035" y="3371850"/>
            <a:ext cx="2148855" cy="471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85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RAMENO</a:t>
            </a:r>
            <a:endParaRPr lang="en-US" sz="2850" dirty="0"/>
          </a:p>
        </p:txBody>
      </p:sp>
      <p:sp>
        <p:nvSpPr>
          <p:cNvPr id="11" name="Shape 9"/>
          <p:cNvSpPr/>
          <p:nvPr/>
        </p:nvSpPr>
        <p:spPr>
          <a:xfrm>
            <a:off x="7398990" y="3143250"/>
            <a:ext cx="2072655" cy="890588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2" name="Text 10"/>
          <p:cNvSpPr/>
          <p:nvPr/>
        </p:nvSpPr>
        <p:spPr>
          <a:xfrm>
            <a:off x="7360890" y="3371850"/>
            <a:ext cx="2148855" cy="471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85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PAŽE</a:t>
            </a:r>
            <a:endParaRPr lang="en-US" sz="2850" dirty="0"/>
          </a:p>
        </p:txBody>
      </p:sp>
      <p:sp>
        <p:nvSpPr>
          <p:cNvPr id="13" name="Shape 11"/>
          <p:cNvSpPr/>
          <p:nvPr/>
        </p:nvSpPr>
        <p:spPr>
          <a:xfrm>
            <a:off x="9547845" y="3143250"/>
            <a:ext cx="2072655" cy="890588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4" name="Text 12"/>
          <p:cNvSpPr/>
          <p:nvPr/>
        </p:nvSpPr>
        <p:spPr>
          <a:xfrm>
            <a:off x="9509745" y="3371850"/>
            <a:ext cx="2148855" cy="471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85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RUKA</a:t>
            </a:r>
            <a:endParaRPr lang="en-US" sz="2850" dirty="0"/>
          </a:p>
        </p:txBody>
      </p:sp>
      <p:sp>
        <p:nvSpPr>
          <p:cNvPr id="15" name="Text 13"/>
          <p:cNvSpPr/>
          <p:nvPr/>
        </p:nvSpPr>
        <p:spPr>
          <a:xfrm>
            <a:off x="952500" y="4224338"/>
            <a:ext cx="11734800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Přerušení kteréhokoli článku snižuje rychlost i přesnost odhodu.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952500" y="5041553"/>
            <a:ext cx="1066800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7" name="Text 15"/>
          <p:cNvSpPr/>
          <p:nvPr/>
        </p:nvSpPr>
        <p:spPr>
          <a:xfrm>
            <a:off x="952500" y="5251103"/>
            <a:ext cx="10988040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Diagnostika chyb: najít místo přerušení řetězce — typicky ztráta rotace pánve při hodu vleže.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12382500" y="2657475"/>
            <a:ext cx="4953000" cy="6867525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9" name="Text 17"/>
          <p:cNvSpPr/>
          <p:nvPr/>
        </p:nvSpPr>
        <p:spPr>
          <a:xfrm>
            <a:off x="12839700" y="3114675"/>
            <a:ext cx="444246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08" kern="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ÚHEL ODHODU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2839700" y="5259735"/>
            <a:ext cx="4442460" cy="12382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lnSpc>
                <a:spcPct val="78505"/>
              </a:lnSpc>
              <a:buNone/>
            </a:pPr>
            <a:r>
              <a:rPr lang="en-US" sz="105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38–42°</a:t>
            </a:r>
            <a:endParaRPr lang="en-US" sz="10500" dirty="0"/>
          </a:p>
        </p:txBody>
      </p:sp>
      <p:sp>
        <p:nvSpPr>
          <p:cNvPr id="21" name="Text 19"/>
          <p:cNvSpPr/>
          <p:nvPr/>
        </p:nvSpPr>
        <p:spPr>
          <a:xfrm>
            <a:off x="12839700" y="8347770"/>
            <a:ext cx="4159758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Odpor vzduchu a výška odhodu snižují teoretických 45°.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 · Těl-51-2, čl. 30–31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HÁZENÍ JINÝCH PŘEDMĚTŮ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2657475"/>
            <a:ext cx="51054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3000375"/>
            <a:ext cx="5615940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SPODNÍ OBLOUK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52500" y="3714750"/>
            <a:ext cx="5258562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 stoje rozkročného levým bokem k cíli. Nápřah vzad s otočením trupu, švih podél těla, přenesení hmotnosti na levou nohu.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952500" y="8136285"/>
            <a:ext cx="561594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Záchranný kruh, lano, síť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591300" y="2657475"/>
            <a:ext cx="51054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9" name="Text 7"/>
          <p:cNvSpPr/>
          <p:nvPr/>
        </p:nvSpPr>
        <p:spPr>
          <a:xfrm>
            <a:off x="6591300" y="3000375"/>
            <a:ext cx="5615940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BOČNÍ OBLOUK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6591300" y="3714750"/>
            <a:ext cx="5258562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Varianta spodního oblouku pro lehčí předmět; ruka s břemenem se vede stranou, podobně jako při hodu diskem.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6591300" y="8136285"/>
            <a:ext cx="561594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Lehčí břemena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12230100" y="2657475"/>
            <a:ext cx="51054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3" name="Text 11"/>
          <p:cNvSpPr/>
          <p:nvPr/>
        </p:nvSpPr>
        <p:spPr>
          <a:xfrm>
            <a:off x="12230100" y="3000375"/>
            <a:ext cx="5615940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POMOCNÁ ŠŇŮRA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12230100" y="3714750"/>
            <a:ext cx="5258562" cy="163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Volný konec zůstává v dosahu házejícího — ve volných kličkách na neházející ruce, nebo ukotvený na zemi vedle místa odhodu.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2230100" y="8136285"/>
            <a:ext cx="561594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Lanko s kotvou i do výšky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52500" y="8926860"/>
            <a:ext cx="16383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7" name="Text 15"/>
          <p:cNvSpPr/>
          <p:nvPr/>
        </p:nvSpPr>
        <p:spPr>
          <a:xfrm>
            <a:off x="952500" y="9164985"/>
            <a:ext cx="16874490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Hází se do dálky nebo na cíl; dále lze využít polní lopatku a nůž (NVMO čl. 80).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 · Těl-51-2, čl. 9–13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METODICKÝ POSTUP NÁCVIKU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2657475"/>
            <a:ext cx="163830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3000375"/>
            <a:ext cx="232297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500" y="3390900"/>
            <a:ext cx="2187997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195"/>
              </a:lnSpc>
              <a:buNone/>
            </a:pPr>
            <a:r>
              <a:rPr lang="en-US" sz="2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VÝZNAM A BEZPEČNOST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952500" y="4244280"/>
            <a:ext cx="2187997" cy="655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 a za jakých podmínek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292897" y="3000375"/>
            <a:ext cx="232297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292897" y="3390900"/>
            <a:ext cx="2322976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195"/>
              </a:lnSpc>
              <a:buNone/>
            </a:pPr>
            <a:r>
              <a:rPr lang="en-US" sz="2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UKÁZKA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3292897" y="3884265"/>
            <a:ext cx="2187997" cy="655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Vcelku; je-li třeba po částech nebo pomalu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633293" y="3000375"/>
            <a:ext cx="2323058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633293" y="3390900"/>
            <a:ext cx="2323058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195"/>
              </a:lnSpc>
              <a:buNone/>
            </a:pPr>
            <a:r>
              <a:rPr lang="en-US" sz="2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PRŮPRAVA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5633293" y="3884265"/>
            <a:ext cx="2188071" cy="9638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Nižší výška, bez výstroje, pomalu, s dopomocí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73764" y="3000375"/>
            <a:ext cx="232297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973764" y="3390900"/>
            <a:ext cx="2322976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195"/>
              </a:lnSpc>
              <a:buNone/>
            </a:pPr>
            <a:r>
              <a:rPr lang="en-US" sz="2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7973764" y="3884265"/>
            <a:ext cx="2187997" cy="655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Složité cvičení po částech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0314161" y="3000375"/>
            <a:ext cx="2323058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0314161" y="3390900"/>
            <a:ext cx="2323058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195"/>
              </a:lnSpc>
              <a:buNone/>
            </a:pPr>
            <a:r>
              <a:rPr lang="en-US" sz="2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CELEK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10314161" y="3884265"/>
            <a:ext cx="2188071" cy="655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Spojení částí ve výsledný celek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2654632" y="3000375"/>
            <a:ext cx="232297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2654632" y="3390900"/>
            <a:ext cx="2322976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195"/>
              </a:lnSpc>
              <a:buNone/>
            </a:pPr>
            <a:r>
              <a:rPr lang="en-US" sz="2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ZÁTĚŽ</a:t>
            </a:r>
            <a:endParaRPr lang="en-US" sz="2700" dirty="0"/>
          </a:p>
        </p:txBody>
      </p:sp>
      <p:sp>
        <p:nvSpPr>
          <p:cNvPr id="22" name="Text 20"/>
          <p:cNvSpPr/>
          <p:nvPr/>
        </p:nvSpPr>
        <p:spPr>
          <a:xfrm>
            <a:off x="12654632" y="3884265"/>
            <a:ext cx="2187997" cy="655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Terén, opakování, tempo, ústroj, počasí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4995029" y="3000375"/>
            <a:ext cx="257443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4995029" y="3390900"/>
            <a:ext cx="2574436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195"/>
              </a:lnSpc>
              <a:buNone/>
            </a:pPr>
            <a:r>
              <a:rPr lang="en-US" sz="27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KOREKCE</a:t>
            </a:r>
            <a:endParaRPr lang="en-US" sz="2700" dirty="0"/>
          </a:p>
        </p:txBody>
      </p:sp>
      <p:sp>
        <p:nvSpPr>
          <p:cNvPr id="25" name="Text 23"/>
          <p:cNvSpPr/>
          <p:nvPr/>
        </p:nvSpPr>
        <p:spPr>
          <a:xfrm>
            <a:off x="14995029" y="3884265"/>
            <a:ext cx="2416597" cy="655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18"/>
              </a:lnSpc>
              <a:buNone/>
            </a:pPr>
            <a:r>
              <a:rPr lang="en-US" sz="18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Odstraňování individuálních chyb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52500" y="7574310"/>
            <a:ext cx="180213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08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STUPŇOVÁNÍ ZÁTĚŽE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952500" y="8060085"/>
            <a:ext cx="5410200" cy="914400"/>
          </a:xfrm>
          <a:prstGeom prst="rect">
            <a:avLst/>
          </a:prstGeom>
          <a:solidFill>
            <a:srgbClr val="DCD8D0"/>
          </a:solidFill>
          <a:ln/>
        </p:spPr>
      </p:sp>
      <p:sp>
        <p:nvSpPr>
          <p:cNvPr id="28" name="Text 26"/>
          <p:cNvSpPr/>
          <p:nvPr/>
        </p:nvSpPr>
        <p:spPr>
          <a:xfrm>
            <a:off x="1257300" y="8288685"/>
            <a:ext cx="496290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SPORTOVNÍ ÚBOR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6438900" y="8060085"/>
            <a:ext cx="5410200" cy="914400"/>
          </a:xfrm>
          <a:prstGeom prst="rect">
            <a:avLst/>
          </a:prstGeom>
          <a:solidFill>
            <a:srgbClr val="8E8A82"/>
          </a:solidFill>
          <a:ln/>
        </p:spPr>
      </p:sp>
      <p:sp>
        <p:nvSpPr>
          <p:cNvPr id="30" name="Text 28"/>
          <p:cNvSpPr/>
          <p:nvPr/>
        </p:nvSpPr>
        <p:spPr>
          <a:xfrm>
            <a:off x="6743700" y="8288685"/>
            <a:ext cx="496290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POLNÍ STEJNOKROJ</a:t>
            </a:r>
            <a:endParaRPr lang="en-US" sz="3000" dirty="0"/>
          </a:p>
        </p:txBody>
      </p:sp>
      <p:sp>
        <p:nvSpPr>
          <p:cNvPr id="31" name="Shape 29"/>
          <p:cNvSpPr/>
          <p:nvPr/>
        </p:nvSpPr>
        <p:spPr>
          <a:xfrm>
            <a:off x="11925300" y="8060085"/>
            <a:ext cx="5410200" cy="9144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32" name="Text 30"/>
          <p:cNvSpPr/>
          <p:nvPr/>
        </p:nvSpPr>
        <p:spPr>
          <a:xfrm>
            <a:off x="12230100" y="8288685"/>
            <a:ext cx="496290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TAKTICKÁ VÝSTROJ A ZBRAŇ</a:t>
            </a:r>
            <a:endParaRPr lang="en-US" sz="3000" dirty="0"/>
          </a:p>
        </p:txBody>
      </p:sp>
      <p:sp>
        <p:nvSpPr>
          <p:cNvPr id="33" name="Text 31"/>
          <p:cNvSpPr/>
          <p:nvPr/>
        </p:nvSpPr>
        <p:spPr>
          <a:xfrm>
            <a:off x="952500" y="9164985"/>
            <a:ext cx="18021300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Nácvik metodou cvičení na stanovištích, zdokonalování proudovou metodou. Nová technika se učí v neunaveném stavu.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 · NVMO č. 12/2011, příloha 7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PŘEKÁŽKOVÉ DRÁHY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2657475"/>
            <a:ext cx="16383000" cy="19050"/>
          </a:xfrm>
          <a:prstGeom prst="rect">
            <a:avLst/>
          </a:prstGeom>
          <a:solidFill>
            <a:srgbClr val="F1EFEA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3019425"/>
            <a:ext cx="550412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Test č. 10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500" y="3467100"/>
            <a:ext cx="5504125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395"/>
              </a:lnSpc>
              <a:buNone/>
            </a:pPr>
            <a:r>
              <a:rPr lang="en-US" sz="39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</a:t>
            </a:r>
            <a:endParaRPr lang="en-US" sz="3900" dirty="0"/>
          </a:p>
        </p:txBody>
      </p:sp>
      <p:sp>
        <p:nvSpPr>
          <p:cNvPr id="7" name="Text 5"/>
          <p:cNvSpPr/>
          <p:nvPr/>
        </p:nvSpPr>
        <p:spPr>
          <a:xfrm>
            <a:off x="952500" y="4152900"/>
            <a:ext cx="5504125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78"/>
              </a:lnSpc>
              <a:buNone/>
            </a:pPr>
            <a:r>
              <a:rPr lang="en-US" sz="72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m</a:t>
            </a:r>
            <a:endParaRPr lang="en-US" sz="7200" dirty="0"/>
          </a:p>
        </p:txBody>
      </p:sp>
      <p:sp>
        <p:nvSpPr>
          <p:cNvPr id="8" name="Text 6"/>
          <p:cNvSpPr/>
          <p:nvPr/>
        </p:nvSpPr>
        <p:spPr>
          <a:xfrm>
            <a:off x="952500" y="5257800"/>
            <a:ext cx="5153863" cy="1478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Skokansko-akrobatické cvičení tam a zpět: koza našíř 120 cm, převrácená lavička, dva kotouly, kůň našíř 120 cm. Vždy na pevném povrchu.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6413450" y="2676525"/>
            <a:ext cx="9525" cy="5716935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10" name="Text 8"/>
          <p:cNvSpPr/>
          <p:nvPr/>
        </p:nvSpPr>
        <p:spPr>
          <a:xfrm>
            <a:off x="6880175" y="3019425"/>
            <a:ext cx="499081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Test č. 15 · základní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880175" y="3467100"/>
            <a:ext cx="499081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395"/>
              </a:lnSpc>
              <a:buNone/>
            </a:pPr>
            <a:r>
              <a:rPr lang="en-US" sz="39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DRÁHA SKC</a:t>
            </a:r>
            <a:endParaRPr lang="en-US" sz="3900" dirty="0"/>
          </a:p>
        </p:txBody>
      </p:sp>
      <p:sp>
        <p:nvSpPr>
          <p:cNvPr id="12" name="Text 10"/>
          <p:cNvSpPr/>
          <p:nvPr/>
        </p:nvSpPr>
        <p:spPr>
          <a:xfrm>
            <a:off x="6880175" y="4152900"/>
            <a:ext cx="499081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78"/>
              </a:lnSpc>
              <a:buNone/>
            </a:pPr>
            <a:r>
              <a:rPr lang="en-US" sz="72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m</a:t>
            </a:r>
            <a:endParaRPr lang="en-US" sz="7200" dirty="0"/>
          </a:p>
        </p:txBody>
      </p:sp>
      <p:sp>
        <p:nvSpPr>
          <p:cNvPr id="13" name="Text 11"/>
          <p:cNvSpPr/>
          <p:nvPr/>
        </p:nvSpPr>
        <p:spPr>
          <a:xfrm>
            <a:off x="6880175" y="5257800"/>
            <a:ext cx="4673213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Společné kontrolní cvičení: 8 překážek a hod granátem na cíl. Polní stejnokroj.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11874475" y="2676525"/>
            <a:ext cx="9525" cy="5716935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15" name="Text 13"/>
          <p:cNvSpPr/>
          <p:nvPr/>
        </p:nvSpPr>
        <p:spPr>
          <a:xfrm>
            <a:off x="12341200" y="3019425"/>
            <a:ext cx="5493648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Test č. 25 · rozšiřující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341200" y="3467100"/>
            <a:ext cx="5493648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395"/>
              </a:lnSpc>
              <a:buNone/>
            </a:pPr>
            <a:r>
              <a:rPr lang="en-US" sz="39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DRÁHA NATO–CISM</a:t>
            </a:r>
            <a:endParaRPr lang="en-US" sz="3900" dirty="0"/>
          </a:p>
        </p:txBody>
      </p:sp>
      <p:sp>
        <p:nvSpPr>
          <p:cNvPr id="17" name="Text 15"/>
          <p:cNvSpPr/>
          <p:nvPr/>
        </p:nvSpPr>
        <p:spPr>
          <a:xfrm>
            <a:off x="12341200" y="4152900"/>
            <a:ext cx="5493648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78"/>
              </a:lnSpc>
              <a:buNone/>
            </a:pPr>
            <a:r>
              <a:rPr lang="en-US" sz="72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m</a:t>
            </a:r>
            <a:endParaRPr lang="en-US" sz="7200" dirty="0"/>
          </a:p>
        </p:txBody>
      </p:sp>
      <p:sp>
        <p:nvSpPr>
          <p:cNvPr id="18" name="Text 16"/>
          <p:cNvSpPr/>
          <p:nvPr/>
        </p:nvSpPr>
        <p:spPr>
          <a:xfrm>
            <a:off x="12341200" y="5257800"/>
            <a:ext cx="5144052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standardizovaných překážek; pro složky organizačních celků typu A a B.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952500" y="8926860"/>
            <a:ext cx="16383000" cy="9525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20" name="Text 18"/>
          <p:cNvSpPr/>
          <p:nvPr/>
        </p:nvSpPr>
        <p:spPr>
          <a:xfrm>
            <a:off x="952500" y="9164985"/>
            <a:ext cx="16874490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Kde výcviková základna chybí, využívají se přírodní překážky; cvičiště lze rozšířit o překážky drah NATO (Těl-51-2, čl. 6).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04775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 · Test č. 15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9810750" cy="156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PŘEKÁŽKOVÁ DRÁHA SKC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52500" y="3343275"/>
            <a:ext cx="2795528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78"/>
              </a:lnSpc>
              <a:buNone/>
            </a:pPr>
            <a:r>
              <a:rPr lang="en-US" sz="72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m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952500" y="4257675"/>
            <a:ext cx="279552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délka dráhy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4103489" y="3343275"/>
            <a:ext cx="1049536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78"/>
              </a:lnSpc>
              <a:buNone/>
            </a:pPr>
            <a:r>
              <a:rPr lang="en-US" sz="72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200" dirty="0"/>
          </a:p>
        </p:txBody>
      </p:sp>
      <p:sp>
        <p:nvSpPr>
          <p:cNvPr id="7" name="Text 5"/>
          <p:cNvSpPr/>
          <p:nvPr/>
        </p:nvSpPr>
        <p:spPr>
          <a:xfrm>
            <a:off x="4103489" y="4257675"/>
            <a:ext cx="1049536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překážek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686425" y="3343275"/>
            <a:ext cx="2236128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78"/>
              </a:lnSpc>
              <a:buNone/>
            </a:pPr>
            <a:r>
              <a:rPr lang="en-US" sz="72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m</a:t>
            </a:r>
            <a:endParaRPr lang="en-US" sz="7200" dirty="0"/>
          </a:p>
        </p:txBody>
      </p:sp>
      <p:sp>
        <p:nvSpPr>
          <p:cNvPr id="9" name="Text 7"/>
          <p:cNvSpPr/>
          <p:nvPr/>
        </p:nvSpPr>
        <p:spPr>
          <a:xfrm>
            <a:off x="5686425" y="4257675"/>
            <a:ext cx="223612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 na cíl 6 × 3 m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952500" y="5010150"/>
            <a:ext cx="4572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1" name="Text 9"/>
          <p:cNvSpPr/>
          <p:nvPr/>
        </p:nvSpPr>
        <p:spPr>
          <a:xfrm>
            <a:off x="952500" y="5114925"/>
            <a:ext cx="49530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371600" y="5114925"/>
            <a:ext cx="456819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Příkop 2,0 / 2,5 / 3,0 m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5905500" y="5010150"/>
            <a:ext cx="4572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4" name="Text 12"/>
          <p:cNvSpPr/>
          <p:nvPr/>
        </p:nvSpPr>
        <p:spPr>
          <a:xfrm>
            <a:off x="5905500" y="5114925"/>
            <a:ext cx="49530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324600" y="5114925"/>
            <a:ext cx="456819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Kladinové schodiště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952500" y="5529263"/>
            <a:ext cx="4572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7" name="Text 15"/>
          <p:cNvSpPr/>
          <p:nvPr/>
        </p:nvSpPr>
        <p:spPr>
          <a:xfrm>
            <a:off x="952500" y="5634038"/>
            <a:ext cx="49530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371600" y="5634038"/>
            <a:ext cx="456819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Labyrint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5905500" y="5529263"/>
            <a:ext cx="4572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0" name="Text 18"/>
          <p:cNvSpPr/>
          <p:nvPr/>
        </p:nvSpPr>
        <p:spPr>
          <a:xfrm>
            <a:off x="5905500" y="5634038"/>
            <a:ext cx="49530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324600" y="5634038"/>
            <a:ext cx="456819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Zídka s otvorem</a:t>
            </a:r>
            <a:endParaRPr lang="en-US" sz="2100" dirty="0"/>
          </a:p>
        </p:txBody>
      </p:sp>
      <p:sp>
        <p:nvSpPr>
          <p:cNvPr id="22" name="Shape 20"/>
          <p:cNvSpPr/>
          <p:nvPr/>
        </p:nvSpPr>
        <p:spPr>
          <a:xfrm>
            <a:off x="952500" y="6048375"/>
            <a:ext cx="4572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3" name="Text 21"/>
          <p:cNvSpPr/>
          <p:nvPr/>
        </p:nvSpPr>
        <p:spPr>
          <a:xfrm>
            <a:off x="952500" y="6153150"/>
            <a:ext cx="49530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371600" y="6153150"/>
            <a:ext cx="456819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Stěna 2 m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5905500" y="6048375"/>
            <a:ext cx="4572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6" name="Text 24"/>
          <p:cNvSpPr/>
          <p:nvPr/>
        </p:nvSpPr>
        <p:spPr>
          <a:xfrm>
            <a:off x="5905500" y="6153150"/>
            <a:ext cx="49530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324600" y="6153150"/>
            <a:ext cx="456819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Okop s nakrytým zákopem</a:t>
            </a:r>
            <a:endParaRPr lang="en-US" sz="2100" dirty="0"/>
          </a:p>
        </p:txBody>
      </p:sp>
      <p:sp>
        <p:nvSpPr>
          <p:cNvPr id="28" name="Shape 26"/>
          <p:cNvSpPr/>
          <p:nvPr/>
        </p:nvSpPr>
        <p:spPr>
          <a:xfrm>
            <a:off x="952500" y="7086600"/>
            <a:ext cx="4572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9" name="Shape 27"/>
          <p:cNvSpPr/>
          <p:nvPr/>
        </p:nvSpPr>
        <p:spPr>
          <a:xfrm>
            <a:off x="952500" y="6567488"/>
            <a:ext cx="4572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0" name="Text 28"/>
          <p:cNvSpPr/>
          <p:nvPr/>
        </p:nvSpPr>
        <p:spPr>
          <a:xfrm>
            <a:off x="952500" y="6672263"/>
            <a:ext cx="49530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1371600" y="6672263"/>
            <a:ext cx="456819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Lomená kladina ve výšce 2 m</a:t>
            </a:r>
            <a:endParaRPr lang="en-US" sz="2100" dirty="0"/>
          </a:p>
        </p:txBody>
      </p:sp>
      <p:sp>
        <p:nvSpPr>
          <p:cNvPr id="32" name="Shape 30"/>
          <p:cNvSpPr/>
          <p:nvPr/>
        </p:nvSpPr>
        <p:spPr>
          <a:xfrm>
            <a:off x="5905500" y="7086600"/>
            <a:ext cx="4572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3" name="Shape 31"/>
          <p:cNvSpPr/>
          <p:nvPr/>
        </p:nvSpPr>
        <p:spPr>
          <a:xfrm>
            <a:off x="5905500" y="6567488"/>
            <a:ext cx="4572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4" name="Text 32"/>
          <p:cNvSpPr/>
          <p:nvPr/>
        </p:nvSpPr>
        <p:spPr>
          <a:xfrm>
            <a:off x="5905500" y="6672263"/>
            <a:ext cx="49530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6324600" y="6672263"/>
            <a:ext cx="4568190" cy="3571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Zákop napříč dráhou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952500" y="7553325"/>
            <a:ext cx="10477500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Cvičí se v polním stejnokroji; start z lehu na břiše na povel „VPŘED!“.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952500" y="8370540"/>
            <a:ext cx="10477500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308"/>
              </a:lnSpc>
              <a:buNone/>
            </a:pPr>
            <a:r>
              <a:rPr lang="en-US" sz="210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 na cíl: zásah 1. granátem −5 s, 2. granátem beze změny, bez zásahu +10 s.</a:t>
            </a:r>
            <a:endParaRPr lang="en-US" sz="2100" dirty="0"/>
          </a:p>
        </p:txBody>
      </p:sp>
      <p:pic>
        <p:nvPicPr>
          <p:cNvPr id="3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430000" y="0"/>
            <a:ext cx="685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188811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 · Test č. 25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1131599" cy="156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PŘEKÁŽKOVÁ DRÁHA NATO–CISM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12217078" y="1238250"/>
            <a:ext cx="1579662" cy="1409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747"/>
              </a:lnSpc>
              <a:buNone/>
            </a:pPr>
            <a:r>
              <a:rPr lang="en-US" sz="54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m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12217078" y="2609850"/>
            <a:ext cx="1653808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délka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253939" y="1238250"/>
            <a:ext cx="974601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747"/>
              </a:lnSpc>
              <a:buNone/>
            </a:pPr>
            <a:r>
              <a:rPr lang="en-US" sz="54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14253939" y="1924050"/>
            <a:ext cx="974601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překážek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685740" y="1238250"/>
            <a:ext cx="1725960" cy="1409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747"/>
              </a:lnSpc>
              <a:buNone/>
            </a:pPr>
            <a:r>
              <a:rPr lang="en-US" sz="54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≥ 10 m</a:t>
            </a:r>
            <a:endParaRPr lang="en-US" sz="5400" dirty="0"/>
          </a:p>
        </p:txBody>
      </p:sp>
      <p:sp>
        <p:nvSpPr>
          <p:cNvPr id="9" name="Text 7"/>
          <p:cNvSpPr/>
          <p:nvPr/>
        </p:nvSpPr>
        <p:spPr>
          <a:xfrm>
            <a:off x="15685740" y="2609850"/>
            <a:ext cx="1814736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rozestup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952500" y="3343275"/>
            <a:ext cx="38100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1" name="Text 9"/>
          <p:cNvSpPr/>
          <p:nvPr/>
        </p:nvSpPr>
        <p:spPr>
          <a:xfrm>
            <a:off x="952500" y="3533775"/>
            <a:ext cx="3924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1–5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952500" y="3905250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3" name="Text 11"/>
          <p:cNvSpPr/>
          <p:nvPr/>
        </p:nvSpPr>
        <p:spPr>
          <a:xfrm>
            <a:off x="952500" y="4000500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Provazový žebřík 5 m</a:t>
            </a:r>
            <a:endParaRPr lang="en-US" sz="2025" dirty="0"/>
          </a:p>
        </p:txBody>
      </p:sp>
      <p:sp>
        <p:nvSpPr>
          <p:cNvPr id="14" name="Shape 12"/>
          <p:cNvSpPr/>
          <p:nvPr/>
        </p:nvSpPr>
        <p:spPr>
          <a:xfrm>
            <a:off x="952500" y="4395788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5" name="Text 13"/>
          <p:cNvSpPr/>
          <p:nvPr/>
        </p:nvSpPr>
        <p:spPr>
          <a:xfrm>
            <a:off x="952500" y="4491038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Dvě kladiny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952500" y="4886325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7" name="Text 15"/>
          <p:cNvSpPr/>
          <p:nvPr/>
        </p:nvSpPr>
        <p:spPr>
          <a:xfrm>
            <a:off x="952500" y="4981575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Drátěný zátaras</a:t>
            </a:r>
            <a:endParaRPr lang="en-US" sz="2025" dirty="0"/>
          </a:p>
        </p:txBody>
      </p:sp>
      <p:sp>
        <p:nvSpPr>
          <p:cNvPr id="18" name="Shape 16"/>
          <p:cNvSpPr/>
          <p:nvPr/>
        </p:nvSpPr>
        <p:spPr>
          <a:xfrm>
            <a:off x="952500" y="5376863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9" name="Text 17"/>
          <p:cNvSpPr/>
          <p:nvPr/>
        </p:nvSpPr>
        <p:spPr>
          <a:xfrm>
            <a:off x="952500" y="5472113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Drátěná síť</a:t>
            </a:r>
            <a:endParaRPr lang="en-US" sz="2025" dirty="0"/>
          </a:p>
        </p:txBody>
      </p:sp>
      <p:sp>
        <p:nvSpPr>
          <p:cNvPr id="20" name="Shape 18"/>
          <p:cNvSpPr/>
          <p:nvPr/>
        </p:nvSpPr>
        <p:spPr>
          <a:xfrm>
            <a:off x="952500" y="6357938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1" name="Shape 19"/>
          <p:cNvSpPr/>
          <p:nvPr/>
        </p:nvSpPr>
        <p:spPr>
          <a:xfrm>
            <a:off x="952500" y="5867400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2" name="Text 20"/>
          <p:cNvSpPr/>
          <p:nvPr/>
        </p:nvSpPr>
        <p:spPr>
          <a:xfrm>
            <a:off x="952500" y="5962650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Brod</a:t>
            </a:r>
            <a:endParaRPr lang="en-US" sz="2025" dirty="0"/>
          </a:p>
        </p:txBody>
      </p:sp>
      <p:sp>
        <p:nvSpPr>
          <p:cNvPr id="23" name="Shape 21"/>
          <p:cNvSpPr/>
          <p:nvPr/>
        </p:nvSpPr>
        <p:spPr>
          <a:xfrm>
            <a:off x="5143500" y="3343275"/>
            <a:ext cx="38100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24" name="Text 22"/>
          <p:cNvSpPr/>
          <p:nvPr/>
        </p:nvSpPr>
        <p:spPr>
          <a:xfrm>
            <a:off x="5143500" y="3533775"/>
            <a:ext cx="3924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6–10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5143500" y="3905250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6" name="Text 24"/>
          <p:cNvSpPr/>
          <p:nvPr/>
        </p:nvSpPr>
        <p:spPr>
          <a:xfrm>
            <a:off x="5143500" y="4000500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Třístupňová kladina</a:t>
            </a:r>
            <a:endParaRPr lang="en-US" sz="2025" dirty="0"/>
          </a:p>
        </p:txBody>
      </p:sp>
      <p:sp>
        <p:nvSpPr>
          <p:cNvPr id="27" name="Shape 25"/>
          <p:cNvSpPr/>
          <p:nvPr/>
        </p:nvSpPr>
        <p:spPr>
          <a:xfrm>
            <a:off x="5143500" y="4395788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8" name="Text 26"/>
          <p:cNvSpPr/>
          <p:nvPr/>
        </p:nvSpPr>
        <p:spPr>
          <a:xfrm>
            <a:off x="5143500" y="4491038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Kladina</a:t>
            </a:r>
            <a:endParaRPr lang="en-US" sz="2025" dirty="0"/>
          </a:p>
        </p:txBody>
      </p:sp>
      <p:sp>
        <p:nvSpPr>
          <p:cNvPr id="29" name="Shape 27"/>
          <p:cNvSpPr/>
          <p:nvPr/>
        </p:nvSpPr>
        <p:spPr>
          <a:xfrm>
            <a:off x="5143500" y="4886325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0" name="Text 28"/>
          <p:cNvSpPr/>
          <p:nvPr/>
        </p:nvSpPr>
        <p:spPr>
          <a:xfrm>
            <a:off x="5143500" y="4981575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Šikmá stěna s lanem</a:t>
            </a:r>
            <a:endParaRPr lang="en-US" sz="2025" dirty="0"/>
          </a:p>
        </p:txBody>
      </p:sp>
      <p:sp>
        <p:nvSpPr>
          <p:cNvPr id="31" name="Shape 29"/>
          <p:cNvSpPr/>
          <p:nvPr/>
        </p:nvSpPr>
        <p:spPr>
          <a:xfrm>
            <a:off x="5143500" y="5376863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2" name="Text 30"/>
          <p:cNvSpPr/>
          <p:nvPr/>
        </p:nvSpPr>
        <p:spPr>
          <a:xfrm>
            <a:off x="5143500" y="5472113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Vlnovité kladiny</a:t>
            </a:r>
            <a:endParaRPr lang="en-US" sz="2025" dirty="0"/>
          </a:p>
        </p:txBody>
      </p:sp>
      <p:sp>
        <p:nvSpPr>
          <p:cNvPr id="33" name="Shape 31"/>
          <p:cNvSpPr/>
          <p:nvPr/>
        </p:nvSpPr>
        <p:spPr>
          <a:xfrm>
            <a:off x="5143500" y="6357938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4" name="Shape 32"/>
          <p:cNvSpPr/>
          <p:nvPr/>
        </p:nvSpPr>
        <p:spPr>
          <a:xfrm>
            <a:off x="5143500" y="5867400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5" name="Text 33"/>
          <p:cNvSpPr/>
          <p:nvPr/>
        </p:nvSpPr>
        <p:spPr>
          <a:xfrm>
            <a:off x="5143500" y="5962650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Irský stůl</a:t>
            </a:r>
            <a:endParaRPr lang="en-US" sz="2025" dirty="0"/>
          </a:p>
        </p:txBody>
      </p:sp>
      <p:sp>
        <p:nvSpPr>
          <p:cNvPr id="36" name="Shape 34"/>
          <p:cNvSpPr/>
          <p:nvPr/>
        </p:nvSpPr>
        <p:spPr>
          <a:xfrm>
            <a:off x="9334500" y="3343275"/>
            <a:ext cx="38100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37" name="Text 35"/>
          <p:cNvSpPr/>
          <p:nvPr/>
        </p:nvSpPr>
        <p:spPr>
          <a:xfrm>
            <a:off x="9334500" y="3533775"/>
            <a:ext cx="3924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11–15</a:t>
            </a:r>
            <a:endParaRPr lang="en-US" sz="1800" dirty="0"/>
          </a:p>
        </p:txBody>
      </p:sp>
      <p:sp>
        <p:nvSpPr>
          <p:cNvPr id="38" name="Shape 36"/>
          <p:cNvSpPr/>
          <p:nvPr/>
        </p:nvSpPr>
        <p:spPr>
          <a:xfrm>
            <a:off x="9334500" y="3905250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9" name="Text 37"/>
          <p:cNvSpPr/>
          <p:nvPr/>
        </p:nvSpPr>
        <p:spPr>
          <a:xfrm>
            <a:off x="9334500" y="4000500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Tunel a dvě kladiny</a:t>
            </a:r>
            <a:endParaRPr lang="en-US" sz="2025" dirty="0"/>
          </a:p>
        </p:txBody>
      </p:sp>
      <p:sp>
        <p:nvSpPr>
          <p:cNvPr id="40" name="Shape 38"/>
          <p:cNvSpPr/>
          <p:nvPr/>
        </p:nvSpPr>
        <p:spPr>
          <a:xfrm>
            <a:off x="9334500" y="4395788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41" name="Text 39"/>
          <p:cNvSpPr/>
          <p:nvPr/>
        </p:nvSpPr>
        <p:spPr>
          <a:xfrm>
            <a:off x="9334500" y="4491038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Kladinové schodiště</a:t>
            </a:r>
            <a:endParaRPr lang="en-US" sz="2025" dirty="0"/>
          </a:p>
        </p:txBody>
      </p:sp>
      <p:sp>
        <p:nvSpPr>
          <p:cNvPr id="42" name="Shape 40"/>
          <p:cNvSpPr/>
          <p:nvPr/>
        </p:nvSpPr>
        <p:spPr>
          <a:xfrm>
            <a:off x="9334500" y="4886325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43" name="Text 41"/>
          <p:cNvSpPr/>
          <p:nvPr/>
        </p:nvSpPr>
        <p:spPr>
          <a:xfrm>
            <a:off x="9334500" y="4981575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Šikmý val a jáma</a:t>
            </a:r>
            <a:endParaRPr lang="en-US" sz="2025" dirty="0"/>
          </a:p>
        </p:txBody>
      </p:sp>
      <p:sp>
        <p:nvSpPr>
          <p:cNvPr id="44" name="Shape 42"/>
          <p:cNvSpPr/>
          <p:nvPr/>
        </p:nvSpPr>
        <p:spPr>
          <a:xfrm>
            <a:off x="9334500" y="5376863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45" name="Text 43"/>
          <p:cNvSpPr/>
          <p:nvPr/>
        </p:nvSpPr>
        <p:spPr>
          <a:xfrm>
            <a:off x="9334500" y="5472113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Nízká zeď</a:t>
            </a:r>
            <a:endParaRPr lang="en-US" sz="2025" dirty="0"/>
          </a:p>
        </p:txBody>
      </p:sp>
      <p:sp>
        <p:nvSpPr>
          <p:cNvPr id="46" name="Shape 44"/>
          <p:cNvSpPr/>
          <p:nvPr/>
        </p:nvSpPr>
        <p:spPr>
          <a:xfrm>
            <a:off x="9334500" y="6357938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47" name="Shape 45"/>
          <p:cNvSpPr/>
          <p:nvPr/>
        </p:nvSpPr>
        <p:spPr>
          <a:xfrm>
            <a:off x="9334500" y="5867400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48" name="Text 46"/>
          <p:cNvSpPr/>
          <p:nvPr/>
        </p:nvSpPr>
        <p:spPr>
          <a:xfrm>
            <a:off x="9334500" y="5962650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Jáma</a:t>
            </a:r>
            <a:endParaRPr lang="en-US" sz="2025" dirty="0"/>
          </a:p>
        </p:txBody>
      </p:sp>
      <p:sp>
        <p:nvSpPr>
          <p:cNvPr id="49" name="Shape 47"/>
          <p:cNvSpPr/>
          <p:nvPr/>
        </p:nvSpPr>
        <p:spPr>
          <a:xfrm>
            <a:off x="13525500" y="3343275"/>
            <a:ext cx="381000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0" name="Text 48"/>
          <p:cNvSpPr/>
          <p:nvPr/>
        </p:nvSpPr>
        <p:spPr>
          <a:xfrm>
            <a:off x="13525500" y="3533775"/>
            <a:ext cx="3924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16–20</a:t>
            </a:r>
            <a:endParaRPr lang="en-US" sz="1800" dirty="0"/>
          </a:p>
        </p:txBody>
      </p:sp>
      <p:sp>
        <p:nvSpPr>
          <p:cNvPr id="51" name="Shape 49"/>
          <p:cNvSpPr/>
          <p:nvPr/>
        </p:nvSpPr>
        <p:spPr>
          <a:xfrm>
            <a:off x="13525500" y="3905250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52" name="Text 50"/>
          <p:cNvSpPr/>
          <p:nvPr/>
        </p:nvSpPr>
        <p:spPr>
          <a:xfrm>
            <a:off x="13525500" y="4000500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Pevný žebřík</a:t>
            </a:r>
            <a:endParaRPr lang="en-US" sz="2025" dirty="0"/>
          </a:p>
        </p:txBody>
      </p:sp>
      <p:sp>
        <p:nvSpPr>
          <p:cNvPr id="53" name="Shape 51"/>
          <p:cNvSpPr/>
          <p:nvPr/>
        </p:nvSpPr>
        <p:spPr>
          <a:xfrm>
            <a:off x="13525500" y="4395788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54" name="Text 52"/>
          <p:cNvSpPr/>
          <p:nvPr/>
        </p:nvSpPr>
        <p:spPr>
          <a:xfrm>
            <a:off x="13525500" y="4491038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Vysoká zeď</a:t>
            </a:r>
            <a:endParaRPr lang="en-US" sz="2025" dirty="0"/>
          </a:p>
        </p:txBody>
      </p:sp>
      <p:sp>
        <p:nvSpPr>
          <p:cNvPr id="55" name="Shape 53"/>
          <p:cNvSpPr/>
          <p:nvPr/>
        </p:nvSpPr>
        <p:spPr>
          <a:xfrm>
            <a:off x="13525500" y="4886325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56" name="Text 54"/>
          <p:cNvSpPr/>
          <p:nvPr/>
        </p:nvSpPr>
        <p:spPr>
          <a:xfrm>
            <a:off x="13525500" y="4981575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Lomená kladina</a:t>
            </a:r>
            <a:endParaRPr lang="en-US" sz="2025" dirty="0"/>
          </a:p>
        </p:txBody>
      </p:sp>
      <p:sp>
        <p:nvSpPr>
          <p:cNvPr id="57" name="Shape 55"/>
          <p:cNvSpPr/>
          <p:nvPr/>
        </p:nvSpPr>
        <p:spPr>
          <a:xfrm>
            <a:off x="13525500" y="5376863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58" name="Text 56"/>
          <p:cNvSpPr/>
          <p:nvPr/>
        </p:nvSpPr>
        <p:spPr>
          <a:xfrm>
            <a:off x="13525500" y="5472113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Labyrint</a:t>
            </a:r>
            <a:endParaRPr lang="en-US" sz="2025" dirty="0"/>
          </a:p>
        </p:txBody>
      </p:sp>
      <p:sp>
        <p:nvSpPr>
          <p:cNvPr id="59" name="Shape 57"/>
          <p:cNvSpPr/>
          <p:nvPr/>
        </p:nvSpPr>
        <p:spPr>
          <a:xfrm>
            <a:off x="13525500" y="6357938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60" name="Shape 58"/>
          <p:cNvSpPr/>
          <p:nvPr/>
        </p:nvSpPr>
        <p:spPr>
          <a:xfrm>
            <a:off x="13525500" y="5867400"/>
            <a:ext cx="38100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61" name="Text 59"/>
          <p:cNvSpPr/>
          <p:nvPr/>
        </p:nvSpPr>
        <p:spPr>
          <a:xfrm>
            <a:off x="13525500" y="5962650"/>
            <a:ext cx="39243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025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Nízké zídky</a:t>
            </a:r>
            <a:endParaRPr lang="en-US" sz="2025" dirty="0"/>
          </a:p>
        </p:txBody>
      </p:sp>
      <p:sp>
        <p:nvSpPr>
          <p:cNvPr id="62" name="Text 60"/>
          <p:cNvSpPr/>
          <p:nvPr/>
        </p:nvSpPr>
        <p:spPr>
          <a:xfrm>
            <a:off x="952500" y="8856464"/>
            <a:ext cx="8162544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z polovysoké pozice na povel „VPŘED!“. Čáry drah a vnitřní okraj zatáček se nesmí dotknout.</a:t>
            </a:r>
            <a:endParaRPr lang="en-US" sz="1950" dirty="0"/>
          </a:p>
        </p:txBody>
      </p:sp>
      <p:sp>
        <p:nvSpPr>
          <p:cNvPr id="63" name="Text 61"/>
          <p:cNvSpPr/>
          <p:nvPr/>
        </p:nvSpPr>
        <p:spPr>
          <a:xfrm>
            <a:off x="9410700" y="8856464"/>
            <a:ext cx="8162544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3A38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Rozvržení tempa: přepálený začátek vede ke kolapsu výkonu v závěru. Mezičasy po skupinách překážek.</a:t>
            </a:r>
            <a:endParaRPr lang="en-US" sz="1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 · NVMO č. 12/2011, příloha 6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NORMY HODNOCENÍ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3067050"/>
            <a:ext cx="5040883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2657475"/>
            <a:ext cx="5192109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TEST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993383" y="3067050"/>
            <a:ext cx="1890340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7" name="Text 5"/>
          <p:cNvSpPr/>
          <p:nvPr/>
        </p:nvSpPr>
        <p:spPr>
          <a:xfrm>
            <a:off x="5993383" y="2657475"/>
            <a:ext cx="196654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TYP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883723" y="3067050"/>
            <a:ext cx="3150617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9" name="Text 7"/>
          <p:cNvSpPr/>
          <p:nvPr/>
        </p:nvSpPr>
        <p:spPr>
          <a:xfrm>
            <a:off x="7789205" y="2657475"/>
            <a:ext cx="324513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VÝTEČNĚ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1034340" y="3067050"/>
            <a:ext cx="3150543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1" name="Text 9"/>
          <p:cNvSpPr/>
          <p:nvPr/>
        </p:nvSpPr>
        <p:spPr>
          <a:xfrm>
            <a:off x="10939824" y="2657475"/>
            <a:ext cx="3245059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DOBŘE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14184883" y="3067050"/>
            <a:ext cx="3150617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3" name="Text 11"/>
          <p:cNvSpPr/>
          <p:nvPr/>
        </p:nvSpPr>
        <p:spPr>
          <a:xfrm>
            <a:off x="14090364" y="2657475"/>
            <a:ext cx="324513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VYHOVUJÍCÍ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952500" y="3752850"/>
            <a:ext cx="5040883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5" name="Text 13"/>
          <p:cNvSpPr/>
          <p:nvPr/>
        </p:nvSpPr>
        <p:spPr>
          <a:xfrm>
            <a:off x="952500" y="3276600"/>
            <a:ext cx="519210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 granátem (m)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5993383" y="3752850"/>
            <a:ext cx="189034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7" name="Text 15"/>
          <p:cNvSpPr/>
          <p:nvPr/>
        </p:nvSpPr>
        <p:spPr>
          <a:xfrm>
            <a:off x="5993383" y="3276600"/>
            <a:ext cx="196654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7883723" y="3752850"/>
            <a:ext cx="315061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9" name="Text 17"/>
          <p:cNvSpPr/>
          <p:nvPr/>
        </p:nvSpPr>
        <p:spPr>
          <a:xfrm>
            <a:off x="7789205" y="3276600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2250" dirty="0"/>
          </a:p>
        </p:txBody>
      </p:sp>
      <p:sp>
        <p:nvSpPr>
          <p:cNvPr id="20" name="Shape 18"/>
          <p:cNvSpPr/>
          <p:nvPr/>
        </p:nvSpPr>
        <p:spPr>
          <a:xfrm>
            <a:off x="11034340" y="3752850"/>
            <a:ext cx="3150543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1" name="Text 19"/>
          <p:cNvSpPr/>
          <p:nvPr/>
        </p:nvSpPr>
        <p:spPr>
          <a:xfrm>
            <a:off x="10939824" y="3276600"/>
            <a:ext cx="324505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</a:t>
            </a:r>
            <a:endParaRPr lang="en-US" sz="2250" dirty="0"/>
          </a:p>
        </p:txBody>
      </p:sp>
      <p:sp>
        <p:nvSpPr>
          <p:cNvPr id="22" name="Shape 20"/>
          <p:cNvSpPr/>
          <p:nvPr/>
        </p:nvSpPr>
        <p:spPr>
          <a:xfrm>
            <a:off x="14184883" y="3752850"/>
            <a:ext cx="315061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3" name="Text 21"/>
          <p:cNvSpPr/>
          <p:nvPr/>
        </p:nvSpPr>
        <p:spPr>
          <a:xfrm>
            <a:off x="14090364" y="3276600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</a:t>
            </a:r>
            <a:endParaRPr lang="en-US" sz="2250" dirty="0"/>
          </a:p>
        </p:txBody>
      </p:sp>
      <p:sp>
        <p:nvSpPr>
          <p:cNvPr id="24" name="Shape 22"/>
          <p:cNvSpPr/>
          <p:nvPr/>
        </p:nvSpPr>
        <p:spPr>
          <a:xfrm>
            <a:off x="952500" y="4371975"/>
            <a:ext cx="5040883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5" name="Shape 23"/>
          <p:cNvSpPr/>
          <p:nvPr/>
        </p:nvSpPr>
        <p:spPr>
          <a:xfrm>
            <a:off x="5993383" y="4371975"/>
            <a:ext cx="189034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6" name="Text 24"/>
          <p:cNvSpPr/>
          <p:nvPr/>
        </p:nvSpPr>
        <p:spPr>
          <a:xfrm>
            <a:off x="5993383" y="3895725"/>
            <a:ext cx="196654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250" dirty="0"/>
          </a:p>
        </p:txBody>
      </p:sp>
      <p:sp>
        <p:nvSpPr>
          <p:cNvPr id="27" name="Shape 25"/>
          <p:cNvSpPr/>
          <p:nvPr/>
        </p:nvSpPr>
        <p:spPr>
          <a:xfrm>
            <a:off x="7883723" y="4371975"/>
            <a:ext cx="315061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8" name="Text 26"/>
          <p:cNvSpPr/>
          <p:nvPr/>
        </p:nvSpPr>
        <p:spPr>
          <a:xfrm>
            <a:off x="7789205" y="3895725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2250" dirty="0"/>
          </a:p>
        </p:txBody>
      </p:sp>
      <p:sp>
        <p:nvSpPr>
          <p:cNvPr id="29" name="Shape 27"/>
          <p:cNvSpPr/>
          <p:nvPr/>
        </p:nvSpPr>
        <p:spPr>
          <a:xfrm>
            <a:off x="11034340" y="4371975"/>
            <a:ext cx="3150543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0" name="Text 28"/>
          <p:cNvSpPr/>
          <p:nvPr/>
        </p:nvSpPr>
        <p:spPr>
          <a:xfrm>
            <a:off x="10939824" y="3895725"/>
            <a:ext cx="324505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</a:t>
            </a:r>
            <a:endParaRPr lang="en-US" sz="2250" dirty="0"/>
          </a:p>
        </p:txBody>
      </p:sp>
      <p:sp>
        <p:nvSpPr>
          <p:cNvPr id="31" name="Shape 29"/>
          <p:cNvSpPr/>
          <p:nvPr/>
        </p:nvSpPr>
        <p:spPr>
          <a:xfrm>
            <a:off x="14184883" y="4371975"/>
            <a:ext cx="315061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2" name="Text 30"/>
          <p:cNvSpPr/>
          <p:nvPr/>
        </p:nvSpPr>
        <p:spPr>
          <a:xfrm>
            <a:off x="14090364" y="3895725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</a:t>
            </a:r>
            <a:endParaRPr lang="en-US" sz="2250" dirty="0"/>
          </a:p>
        </p:txBody>
      </p:sp>
      <p:sp>
        <p:nvSpPr>
          <p:cNvPr id="33" name="Shape 31"/>
          <p:cNvSpPr/>
          <p:nvPr/>
        </p:nvSpPr>
        <p:spPr>
          <a:xfrm>
            <a:off x="952500" y="4991100"/>
            <a:ext cx="5040883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34" name="Shape 32"/>
          <p:cNvSpPr/>
          <p:nvPr/>
        </p:nvSpPr>
        <p:spPr>
          <a:xfrm>
            <a:off x="5993383" y="4991100"/>
            <a:ext cx="189034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35" name="Text 33"/>
          <p:cNvSpPr/>
          <p:nvPr/>
        </p:nvSpPr>
        <p:spPr>
          <a:xfrm>
            <a:off x="5993383" y="4514850"/>
            <a:ext cx="196654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250" dirty="0"/>
          </a:p>
        </p:txBody>
      </p:sp>
      <p:sp>
        <p:nvSpPr>
          <p:cNvPr id="36" name="Shape 34"/>
          <p:cNvSpPr/>
          <p:nvPr/>
        </p:nvSpPr>
        <p:spPr>
          <a:xfrm>
            <a:off x="7883723" y="4991100"/>
            <a:ext cx="3150617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37" name="Text 35"/>
          <p:cNvSpPr/>
          <p:nvPr/>
        </p:nvSpPr>
        <p:spPr>
          <a:xfrm>
            <a:off x="7789205" y="4514850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</a:t>
            </a:r>
            <a:endParaRPr lang="en-US" sz="2250" dirty="0"/>
          </a:p>
        </p:txBody>
      </p:sp>
      <p:sp>
        <p:nvSpPr>
          <p:cNvPr id="38" name="Shape 36"/>
          <p:cNvSpPr/>
          <p:nvPr/>
        </p:nvSpPr>
        <p:spPr>
          <a:xfrm>
            <a:off x="11034340" y="4991100"/>
            <a:ext cx="3150543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39" name="Text 37"/>
          <p:cNvSpPr/>
          <p:nvPr/>
        </p:nvSpPr>
        <p:spPr>
          <a:xfrm>
            <a:off x="10939824" y="4514850"/>
            <a:ext cx="324505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2250" dirty="0"/>
          </a:p>
        </p:txBody>
      </p:sp>
      <p:sp>
        <p:nvSpPr>
          <p:cNvPr id="40" name="Shape 38"/>
          <p:cNvSpPr/>
          <p:nvPr/>
        </p:nvSpPr>
        <p:spPr>
          <a:xfrm>
            <a:off x="14184883" y="4991100"/>
            <a:ext cx="3150617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41" name="Text 39"/>
          <p:cNvSpPr/>
          <p:nvPr/>
        </p:nvSpPr>
        <p:spPr>
          <a:xfrm>
            <a:off x="14090364" y="4514850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2250" dirty="0"/>
          </a:p>
        </p:txBody>
      </p:sp>
      <p:sp>
        <p:nvSpPr>
          <p:cNvPr id="42" name="Shape 40"/>
          <p:cNvSpPr/>
          <p:nvPr/>
        </p:nvSpPr>
        <p:spPr>
          <a:xfrm>
            <a:off x="952500" y="5619750"/>
            <a:ext cx="5040883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43" name="Text 41"/>
          <p:cNvSpPr/>
          <p:nvPr/>
        </p:nvSpPr>
        <p:spPr>
          <a:xfrm>
            <a:off x="952500" y="5143500"/>
            <a:ext cx="519210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Překážková dráha SKC (min)</a:t>
            </a:r>
            <a:endParaRPr lang="en-US" sz="2250" dirty="0"/>
          </a:p>
        </p:txBody>
      </p:sp>
      <p:sp>
        <p:nvSpPr>
          <p:cNvPr id="44" name="Shape 42"/>
          <p:cNvSpPr/>
          <p:nvPr/>
        </p:nvSpPr>
        <p:spPr>
          <a:xfrm>
            <a:off x="5993383" y="5619750"/>
            <a:ext cx="189034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45" name="Text 43"/>
          <p:cNvSpPr/>
          <p:nvPr/>
        </p:nvSpPr>
        <p:spPr>
          <a:xfrm>
            <a:off x="5993383" y="5143500"/>
            <a:ext cx="196654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250" dirty="0"/>
          </a:p>
        </p:txBody>
      </p:sp>
      <p:sp>
        <p:nvSpPr>
          <p:cNvPr id="46" name="Shape 44"/>
          <p:cNvSpPr/>
          <p:nvPr/>
        </p:nvSpPr>
        <p:spPr>
          <a:xfrm>
            <a:off x="7883723" y="5619750"/>
            <a:ext cx="315061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47" name="Text 45"/>
          <p:cNvSpPr/>
          <p:nvPr/>
        </p:nvSpPr>
        <p:spPr>
          <a:xfrm>
            <a:off x="7789205" y="5143500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</a:t>
            </a:r>
            <a:endParaRPr lang="en-US" sz="2250" dirty="0"/>
          </a:p>
        </p:txBody>
      </p:sp>
      <p:sp>
        <p:nvSpPr>
          <p:cNvPr id="48" name="Shape 46"/>
          <p:cNvSpPr/>
          <p:nvPr/>
        </p:nvSpPr>
        <p:spPr>
          <a:xfrm>
            <a:off x="11034340" y="5619750"/>
            <a:ext cx="3150543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49" name="Text 47"/>
          <p:cNvSpPr/>
          <p:nvPr/>
        </p:nvSpPr>
        <p:spPr>
          <a:xfrm>
            <a:off x="10939824" y="5143500"/>
            <a:ext cx="324505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1:20</a:t>
            </a:r>
            <a:endParaRPr lang="en-US" sz="2250" dirty="0"/>
          </a:p>
        </p:txBody>
      </p:sp>
      <p:sp>
        <p:nvSpPr>
          <p:cNvPr id="50" name="Shape 48"/>
          <p:cNvSpPr/>
          <p:nvPr/>
        </p:nvSpPr>
        <p:spPr>
          <a:xfrm>
            <a:off x="14184883" y="5619750"/>
            <a:ext cx="315061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51" name="Text 49"/>
          <p:cNvSpPr/>
          <p:nvPr/>
        </p:nvSpPr>
        <p:spPr>
          <a:xfrm>
            <a:off x="14090364" y="5143500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1:30</a:t>
            </a:r>
            <a:endParaRPr lang="en-US" sz="2250" dirty="0"/>
          </a:p>
        </p:txBody>
      </p:sp>
      <p:sp>
        <p:nvSpPr>
          <p:cNvPr id="52" name="Shape 50"/>
          <p:cNvSpPr/>
          <p:nvPr/>
        </p:nvSpPr>
        <p:spPr>
          <a:xfrm>
            <a:off x="952500" y="6238875"/>
            <a:ext cx="5040883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53" name="Shape 51"/>
          <p:cNvSpPr/>
          <p:nvPr/>
        </p:nvSpPr>
        <p:spPr>
          <a:xfrm>
            <a:off x="5993383" y="6238875"/>
            <a:ext cx="189034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54" name="Text 52"/>
          <p:cNvSpPr/>
          <p:nvPr/>
        </p:nvSpPr>
        <p:spPr>
          <a:xfrm>
            <a:off x="5993383" y="5762625"/>
            <a:ext cx="196654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250" dirty="0"/>
          </a:p>
        </p:txBody>
      </p:sp>
      <p:sp>
        <p:nvSpPr>
          <p:cNvPr id="55" name="Shape 53"/>
          <p:cNvSpPr/>
          <p:nvPr/>
        </p:nvSpPr>
        <p:spPr>
          <a:xfrm>
            <a:off x="7883723" y="6238875"/>
            <a:ext cx="315061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56" name="Text 54"/>
          <p:cNvSpPr/>
          <p:nvPr/>
        </p:nvSpPr>
        <p:spPr>
          <a:xfrm>
            <a:off x="7789205" y="5762625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1:20</a:t>
            </a:r>
            <a:endParaRPr lang="en-US" sz="2250" dirty="0"/>
          </a:p>
        </p:txBody>
      </p:sp>
      <p:sp>
        <p:nvSpPr>
          <p:cNvPr id="57" name="Shape 55"/>
          <p:cNvSpPr/>
          <p:nvPr/>
        </p:nvSpPr>
        <p:spPr>
          <a:xfrm>
            <a:off x="11034340" y="6238875"/>
            <a:ext cx="3150543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58" name="Text 56"/>
          <p:cNvSpPr/>
          <p:nvPr/>
        </p:nvSpPr>
        <p:spPr>
          <a:xfrm>
            <a:off x="10939824" y="5762625"/>
            <a:ext cx="324505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1:40</a:t>
            </a:r>
            <a:endParaRPr lang="en-US" sz="2250" dirty="0"/>
          </a:p>
        </p:txBody>
      </p:sp>
      <p:sp>
        <p:nvSpPr>
          <p:cNvPr id="59" name="Shape 57"/>
          <p:cNvSpPr/>
          <p:nvPr/>
        </p:nvSpPr>
        <p:spPr>
          <a:xfrm>
            <a:off x="14184883" y="6238875"/>
            <a:ext cx="315061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60" name="Text 58"/>
          <p:cNvSpPr/>
          <p:nvPr/>
        </p:nvSpPr>
        <p:spPr>
          <a:xfrm>
            <a:off x="14090364" y="5762625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1:50</a:t>
            </a:r>
            <a:endParaRPr lang="en-US" sz="2250" dirty="0"/>
          </a:p>
        </p:txBody>
      </p:sp>
      <p:sp>
        <p:nvSpPr>
          <p:cNvPr id="61" name="Shape 59"/>
          <p:cNvSpPr/>
          <p:nvPr/>
        </p:nvSpPr>
        <p:spPr>
          <a:xfrm>
            <a:off x="952500" y="6858000"/>
            <a:ext cx="5040883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2" name="Shape 60"/>
          <p:cNvSpPr/>
          <p:nvPr/>
        </p:nvSpPr>
        <p:spPr>
          <a:xfrm>
            <a:off x="5993383" y="6858000"/>
            <a:ext cx="189034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3" name="Text 61"/>
          <p:cNvSpPr/>
          <p:nvPr/>
        </p:nvSpPr>
        <p:spPr>
          <a:xfrm>
            <a:off x="5993383" y="6381750"/>
            <a:ext cx="196654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250" dirty="0"/>
          </a:p>
        </p:txBody>
      </p:sp>
      <p:sp>
        <p:nvSpPr>
          <p:cNvPr id="64" name="Shape 62"/>
          <p:cNvSpPr/>
          <p:nvPr/>
        </p:nvSpPr>
        <p:spPr>
          <a:xfrm>
            <a:off x="7883723" y="6858000"/>
            <a:ext cx="3150617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5" name="Text 63"/>
          <p:cNvSpPr/>
          <p:nvPr/>
        </p:nvSpPr>
        <p:spPr>
          <a:xfrm>
            <a:off x="7789205" y="6381750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1:40</a:t>
            </a:r>
            <a:endParaRPr lang="en-US" sz="2250" dirty="0"/>
          </a:p>
        </p:txBody>
      </p:sp>
      <p:sp>
        <p:nvSpPr>
          <p:cNvPr id="66" name="Shape 64"/>
          <p:cNvSpPr/>
          <p:nvPr/>
        </p:nvSpPr>
        <p:spPr>
          <a:xfrm>
            <a:off x="11034340" y="6858000"/>
            <a:ext cx="3150543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7" name="Text 65"/>
          <p:cNvSpPr/>
          <p:nvPr/>
        </p:nvSpPr>
        <p:spPr>
          <a:xfrm>
            <a:off x="10939824" y="6381750"/>
            <a:ext cx="324505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1:50</a:t>
            </a:r>
            <a:endParaRPr lang="en-US" sz="2250" dirty="0"/>
          </a:p>
        </p:txBody>
      </p:sp>
      <p:sp>
        <p:nvSpPr>
          <p:cNvPr id="68" name="Shape 66"/>
          <p:cNvSpPr/>
          <p:nvPr/>
        </p:nvSpPr>
        <p:spPr>
          <a:xfrm>
            <a:off x="14184883" y="6858000"/>
            <a:ext cx="3150617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69" name="Text 67"/>
          <p:cNvSpPr/>
          <p:nvPr/>
        </p:nvSpPr>
        <p:spPr>
          <a:xfrm>
            <a:off x="14090364" y="6381750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2:00</a:t>
            </a:r>
            <a:endParaRPr lang="en-US" sz="2250" dirty="0"/>
          </a:p>
        </p:txBody>
      </p:sp>
      <p:sp>
        <p:nvSpPr>
          <p:cNvPr id="70" name="Shape 68"/>
          <p:cNvSpPr/>
          <p:nvPr/>
        </p:nvSpPr>
        <p:spPr>
          <a:xfrm>
            <a:off x="952500" y="7486650"/>
            <a:ext cx="5040883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71" name="Text 69"/>
          <p:cNvSpPr/>
          <p:nvPr/>
        </p:nvSpPr>
        <p:spPr>
          <a:xfrm>
            <a:off x="952500" y="7010400"/>
            <a:ext cx="519210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Překážková dráha NATO (min)</a:t>
            </a:r>
            <a:endParaRPr lang="en-US" sz="2250" dirty="0"/>
          </a:p>
        </p:txBody>
      </p:sp>
      <p:sp>
        <p:nvSpPr>
          <p:cNvPr id="72" name="Shape 70"/>
          <p:cNvSpPr/>
          <p:nvPr/>
        </p:nvSpPr>
        <p:spPr>
          <a:xfrm>
            <a:off x="5993383" y="7486650"/>
            <a:ext cx="189034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73" name="Text 71"/>
          <p:cNvSpPr/>
          <p:nvPr/>
        </p:nvSpPr>
        <p:spPr>
          <a:xfrm>
            <a:off x="5993383" y="7010400"/>
            <a:ext cx="196654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250" dirty="0"/>
          </a:p>
        </p:txBody>
      </p:sp>
      <p:sp>
        <p:nvSpPr>
          <p:cNvPr id="74" name="Shape 72"/>
          <p:cNvSpPr/>
          <p:nvPr/>
        </p:nvSpPr>
        <p:spPr>
          <a:xfrm>
            <a:off x="7883723" y="7486650"/>
            <a:ext cx="315061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75" name="Text 73"/>
          <p:cNvSpPr/>
          <p:nvPr/>
        </p:nvSpPr>
        <p:spPr>
          <a:xfrm>
            <a:off x="7789205" y="7010400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4:00</a:t>
            </a:r>
            <a:endParaRPr lang="en-US" sz="2250" dirty="0"/>
          </a:p>
        </p:txBody>
      </p:sp>
      <p:sp>
        <p:nvSpPr>
          <p:cNvPr id="76" name="Shape 74"/>
          <p:cNvSpPr/>
          <p:nvPr/>
        </p:nvSpPr>
        <p:spPr>
          <a:xfrm>
            <a:off x="11034340" y="7486650"/>
            <a:ext cx="3150543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77" name="Text 75"/>
          <p:cNvSpPr/>
          <p:nvPr/>
        </p:nvSpPr>
        <p:spPr>
          <a:xfrm>
            <a:off x="10939824" y="7010400"/>
            <a:ext cx="324505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4:30</a:t>
            </a:r>
            <a:endParaRPr lang="en-US" sz="2250" dirty="0"/>
          </a:p>
        </p:txBody>
      </p:sp>
      <p:sp>
        <p:nvSpPr>
          <p:cNvPr id="78" name="Shape 76"/>
          <p:cNvSpPr/>
          <p:nvPr/>
        </p:nvSpPr>
        <p:spPr>
          <a:xfrm>
            <a:off x="14184883" y="7486650"/>
            <a:ext cx="315061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79" name="Text 77"/>
          <p:cNvSpPr/>
          <p:nvPr/>
        </p:nvSpPr>
        <p:spPr>
          <a:xfrm>
            <a:off x="14090364" y="7010400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5:00</a:t>
            </a:r>
            <a:endParaRPr lang="en-US" sz="2250" dirty="0"/>
          </a:p>
        </p:txBody>
      </p:sp>
      <p:sp>
        <p:nvSpPr>
          <p:cNvPr id="80" name="Shape 78"/>
          <p:cNvSpPr/>
          <p:nvPr/>
        </p:nvSpPr>
        <p:spPr>
          <a:xfrm>
            <a:off x="952500" y="8105775"/>
            <a:ext cx="5040883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81" name="Shape 79"/>
          <p:cNvSpPr/>
          <p:nvPr/>
        </p:nvSpPr>
        <p:spPr>
          <a:xfrm>
            <a:off x="5993383" y="8105775"/>
            <a:ext cx="189034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82" name="Text 80"/>
          <p:cNvSpPr/>
          <p:nvPr/>
        </p:nvSpPr>
        <p:spPr>
          <a:xfrm>
            <a:off x="5993383" y="7629525"/>
            <a:ext cx="196654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250" dirty="0"/>
          </a:p>
        </p:txBody>
      </p:sp>
      <p:sp>
        <p:nvSpPr>
          <p:cNvPr id="83" name="Shape 81"/>
          <p:cNvSpPr/>
          <p:nvPr/>
        </p:nvSpPr>
        <p:spPr>
          <a:xfrm>
            <a:off x="7883723" y="8105775"/>
            <a:ext cx="3150617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84" name="Text 82"/>
          <p:cNvSpPr/>
          <p:nvPr/>
        </p:nvSpPr>
        <p:spPr>
          <a:xfrm>
            <a:off x="7789205" y="7629525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4:15</a:t>
            </a:r>
            <a:endParaRPr lang="en-US" sz="2250" dirty="0"/>
          </a:p>
        </p:txBody>
      </p:sp>
      <p:sp>
        <p:nvSpPr>
          <p:cNvPr id="85" name="Shape 83"/>
          <p:cNvSpPr/>
          <p:nvPr/>
        </p:nvSpPr>
        <p:spPr>
          <a:xfrm>
            <a:off x="11034340" y="8105775"/>
            <a:ext cx="3150543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86" name="Text 84"/>
          <p:cNvSpPr/>
          <p:nvPr/>
        </p:nvSpPr>
        <p:spPr>
          <a:xfrm>
            <a:off x="10939824" y="7629525"/>
            <a:ext cx="324505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4:45</a:t>
            </a:r>
            <a:endParaRPr lang="en-US" sz="2250" dirty="0"/>
          </a:p>
        </p:txBody>
      </p:sp>
      <p:sp>
        <p:nvSpPr>
          <p:cNvPr id="87" name="Shape 85"/>
          <p:cNvSpPr/>
          <p:nvPr/>
        </p:nvSpPr>
        <p:spPr>
          <a:xfrm>
            <a:off x="14184883" y="8105775"/>
            <a:ext cx="3150617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88" name="Text 86"/>
          <p:cNvSpPr/>
          <p:nvPr/>
        </p:nvSpPr>
        <p:spPr>
          <a:xfrm>
            <a:off x="14090364" y="7629525"/>
            <a:ext cx="324513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5:10</a:t>
            </a:r>
            <a:endParaRPr lang="en-US" sz="2250" dirty="0"/>
          </a:p>
        </p:txBody>
      </p:sp>
      <p:sp>
        <p:nvSpPr>
          <p:cNvPr id="89" name="Text 87"/>
          <p:cNvSpPr/>
          <p:nvPr/>
        </p:nvSpPr>
        <p:spPr>
          <a:xfrm>
            <a:off x="952500" y="8658225"/>
            <a:ext cx="1802130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5E5B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 granátem: atrapa 350 g, 3 pokusy, hodnotí se nejdelší platný hod s přesností na 1 m.</a:t>
            </a:r>
            <a:endParaRPr lang="en-US" sz="1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17 · Korekce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CHYBY A SPRÁVNÉ PROVEDENÍ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3107010"/>
            <a:ext cx="5427538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2657475"/>
            <a:ext cx="5590365" cy="3352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56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CHYBA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837238" y="3107010"/>
            <a:ext cx="7055867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7" name="Text 5"/>
          <p:cNvSpPr/>
          <p:nvPr/>
        </p:nvSpPr>
        <p:spPr>
          <a:xfrm>
            <a:off x="6837238" y="2657475"/>
            <a:ext cx="7267543" cy="3352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56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SPRÁVNĚ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4350305" y="3107010"/>
            <a:ext cx="2985195" cy="7620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9" name="Text 7"/>
          <p:cNvSpPr/>
          <p:nvPr/>
        </p:nvSpPr>
        <p:spPr>
          <a:xfrm>
            <a:off x="14350305" y="2657475"/>
            <a:ext cx="3074750" cy="3352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56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ZDROJ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952500" y="4143301"/>
            <a:ext cx="5427538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1" name="Text 9"/>
          <p:cNvSpPr/>
          <p:nvPr/>
        </p:nvSpPr>
        <p:spPr>
          <a:xfrm>
            <a:off x="952500" y="3316560"/>
            <a:ext cx="5590365" cy="7314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Vysoké zvednutí těžiště nad překážkou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6837238" y="4143301"/>
            <a:ext cx="705586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3" name="Text 11"/>
          <p:cNvSpPr/>
          <p:nvPr/>
        </p:nvSpPr>
        <p:spPr>
          <a:xfrm>
            <a:off x="6837238" y="3316560"/>
            <a:ext cx="7267543" cy="7314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Maximalizovat vodorovnou rychlost, minimalizovat vertikální pohyb těžiště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14350305" y="4143301"/>
            <a:ext cx="2985195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5" name="Text 13"/>
          <p:cNvSpPr/>
          <p:nvPr/>
        </p:nvSpPr>
        <p:spPr>
          <a:xfrm>
            <a:off x="14350305" y="3316560"/>
            <a:ext cx="3074750" cy="7314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56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Podkladová prezentace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52500" y="5112916"/>
            <a:ext cx="5427538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7" name="Text 15"/>
          <p:cNvSpPr/>
          <p:nvPr/>
        </p:nvSpPr>
        <p:spPr>
          <a:xfrm>
            <a:off x="952500" y="4286176"/>
            <a:ext cx="5590365" cy="7314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Hluboký skok z vysoké polohy těla</a:t>
            </a:r>
            <a:endParaRPr lang="en-US" sz="2100" dirty="0"/>
          </a:p>
        </p:txBody>
      </p:sp>
      <p:sp>
        <p:nvSpPr>
          <p:cNvPr id="18" name="Shape 16"/>
          <p:cNvSpPr/>
          <p:nvPr/>
        </p:nvSpPr>
        <p:spPr>
          <a:xfrm>
            <a:off x="6837238" y="5112916"/>
            <a:ext cx="705586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9" name="Text 17"/>
          <p:cNvSpPr/>
          <p:nvPr/>
        </p:nvSpPr>
        <p:spPr>
          <a:xfrm>
            <a:off x="6837238" y="4286176"/>
            <a:ext cx="7267543" cy="7314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Těžiště na začátku skoku co nejníže, doskok na obě nohy do podřepu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14350305" y="5112916"/>
            <a:ext cx="2985195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1" name="Text 19"/>
          <p:cNvSpPr/>
          <p:nvPr/>
        </p:nvSpPr>
        <p:spPr>
          <a:xfrm>
            <a:off x="14350305" y="4286176"/>
            <a:ext cx="3074750" cy="7314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56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Těl-51-2, čl. 23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52500" y="5735836"/>
            <a:ext cx="5427538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3" name="Text 21"/>
          <p:cNvSpPr/>
          <p:nvPr/>
        </p:nvSpPr>
        <p:spPr>
          <a:xfrm>
            <a:off x="952500" y="5255791"/>
            <a:ext cx="5590365" cy="3847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Šplh na laně jen silou paží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6837238" y="5735836"/>
            <a:ext cx="705586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5" name="Text 23"/>
          <p:cNvSpPr/>
          <p:nvPr/>
        </p:nvSpPr>
        <p:spPr>
          <a:xfrm>
            <a:off x="6837238" y="5255791"/>
            <a:ext cx="7267543" cy="3847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Šplh s přírazem: stisk lana koleny, nártem a chodidlem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14350305" y="5735836"/>
            <a:ext cx="2985195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7" name="Text 25"/>
          <p:cNvSpPr/>
          <p:nvPr/>
        </p:nvSpPr>
        <p:spPr>
          <a:xfrm>
            <a:off x="14350305" y="5255791"/>
            <a:ext cx="3074750" cy="3847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56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Těl-51-2, čl. 28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952500" y="6358756"/>
            <a:ext cx="5427538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29" name="Text 27"/>
          <p:cNvSpPr/>
          <p:nvPr/>
        </p:nvSpPr>
        <p:spPr>
          <a:xfrm>
            <a:off x="952500" y="5878711"/>
            <a:ext cx="5590365" cy="3847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Nekontrolovaný nápřah v zákopu či jámě</a:t>
            </a:r>
            <a:endParaRPr lang="en-US" sz="2100" dirty="0"/>
          </a:p>
        </p:txBody>
      </p:sp>
      <p:sp>
        <p:nvSpPr>
          <p:cNvPr id="30" name="Shape 28"/>
          <p:cNvSpPr/>
          <p:nvPr/>
        </p:nvSpPr>
        <p:spPr>
          <a:xfrm>
            <a:off x="6837238" y="6358756"/>
            <a:ext cx="705586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1" name="Text 29"/>
          <p:cNvSpPr/>
          <p:nvPr/>
        </p:nvSpPr>
        <p:spPr>
          <a:xfrm>
            <a:off x="6837238" y="5878711"/>
            <a:ext cx="7267543" cy="3847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Nápřah vzad kontrolovat — hrozí vypadnutí granátu z ruky</a:t>
            </a:r>
            <a:endParaRPr lang="en-US" sz="2100" dirty="0"/>
          </a:p>
        </p:txBody>
      </p:sp>
      <p:sp>
        <p:nvSpPr>
          <p:cNvPr id="32" name="Shape 30"/>
          <p:cNvSpPr/>
          <p:nvPr/>
        </p:nvSpPr>
        <p:spPr>
          <a:xfrm>
            <a:off x="14350305" y="6358756"/>
            <a:ext cx="2985195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3" name="Text 31"/>
          <p:cNvSpPr/>
          <p:nvPr/>
        </p:nvSpPr>
        <p:spPr>
          <a:xfrm>
            <a:off x="14350305" y="5878711"/>
            <a:ext cx="3074750" cy="3847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56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Těl-51-2, čl. 29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952500" y="6981676"/>
            <a:ext cx="5427538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5" name="Text 33"/>
          <p:cNvSpPr/>
          <p:nvPr/>
        </p:nvSpPr>
        <p:spPr>
          <a:xfrm>
            <a:off x="952500" y="6501631"/>
            <a:ext cx="5590365" cy="3847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Ztráta rotace pánve při hodu vleže</a:t>
            </a:r>
            <a:endParaRPr lang="en-US" sz="2100" dirty="0"/>
          </a:p>
        </p:txBody>
      </p:sp>
      <p:sp>
        <p:nvSpPr>
          <p:cNvPr id="36" name="Shape 34"/>
          <p:cNvSpPr/>
          <p:nvPr/>
        </p:nvSpPr>
        <p:spPr>
          <a:xfrm>
            <a:off x="6837238" y="6981676"/>
            <a:ext cx="7055867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7" name="Text 35"/>
          <p:cNvSpPr/>
          <p:nvPr/>
        </p:nvSpPr>
        <p:spPr>
          <a:xfrm>
            <a:off x="6837238" y="6501631"/>
            <a:ext cx="7267543" cy="3847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Nepřerušený řetězec nohy → trup → rameno → paže → ruka</a:t>
            </a:r>
            <a:endParaRPr lang="en-US" sz="2100" dirty="0"/>
          </a:p>
        </p:txBody>
      </p:sp>
      <p:sp>
        <p:nvSpPr>
          <p:cNvPr id="38" name="Shape 36"/>
          <p:cNvSpPr/>
          <p:nvPr/>
        </p:nvSpPr>
        <p:spPr>
          <a:xfrm>
            <a:off x="14350305" y="6981676"/>
            <a:ext cx="2985195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39" name="Text 37"/>
          <p:cNvSpPr/>
          <p:nvPr/>
        </p:nvSpPr>
        <p:spPr>
          <a:xfrm>
            <a:off x="14350305" y="6501631"/>
            <a:ext cx="3074750" cy="3847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56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Podkladová prezentace</a:t>
            </a:r>
            <a:endParaRPr lang="en-US" sz="1800" dirty="0"/>
          </a:p>
        </p:txBody>
      </p:sp>
      <p:sp>
        <p:nvSpPr>
          <p:cNvPr id="40" name="Shape 38"/>
          <p:cNvSpPr/>
          <p:nvPr/>
        </p:nvSpPr>
        <p:spPr>
          <a:xfrm>
            <a:off x="952500" y="7951291"/>
            <a:ext cx="5427538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41" name="Text 39"/>
          <p:cNvSpPr/>
          <p:nvPr/>
        </p:nvSpPr>
        <p:spPr>
          <a:xfrm>
            <a:off x="952500" y="7124551"/>
            <a:ext cx="5590365" cy="7314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Přepálení tempa na prvních 200 m dráhy NATO</a:t>
            </a:r>
            <a:endParaRPr lang="en-US" sz="2100" dirty="0"/>
          </a:p>
        </p:txBody>
      </p:sp>
      <p:sp>
        <p:nvSpPr>
          <p:cNvPr id="42" name="Shape 40"/>
          <p:cNvSpPr/>
          <p:nvPr/>
        </p:nvSpPr>
        <p:spPr>
          <a:xfrm>
            <a:off x="6837238" y="7951291"/>
            <a:ext cx="7055867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43" name="Text 41"/>
          <p:cNvSpPr/>
          <p:nvPr/>
        </p:nvSpPr>
        <p:spPr>
          <a:xfrm>
            <a:off x="6837238" y="7124551"/>
            <a:ext cx="7267543" cy="7314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Rozvržení tempa, mezičasy po skupinách překážek</a:t>
            </a:r>
            <a:endParaRPr lang="en-US" sz="2100" dirty="0"/>
          </a:p>
        </p:txBody>
      </p:sp>
      <p:sp>
        <p:nvSpPr>
          <p:cNvPr id="44" name="Shape 42"/>
          <p:cNvSpPr/>
          <p:nvPr/>
        </p:nvSpPr>
        <p:spPr>
          <a:xfrm>
            <a:off x="14350305" y="7951291"/>
            <a:ext cx="2985195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45" name="Text 43"/>
          <p:cNvSpPr/>
          <p:nvPr/>
        </p:nvSpPr>
        <p:spPr>
          <a:xfrm>
            <a:off x="14350305" y="7124551"/>
            <a:ext cx="3074750" cy="7314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56"/>
              </a:lnSpc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Podkladová prezentace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D9C3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18 · Přezkoušení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HODNOTICÍ KRITÉRIA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52500" y="2390775"/>
            <a:ext cx="13620750" cy="475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692"/>
              </a:lnSpc>
              <a:buNone/>
            </a:pPr>
            <a:r>
              <a:rPr lang="en-US" sz="2550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Praktické předvedení zadaného způsobu překonání překážky nebo hodu.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952500" y="3361358"/>
            <a:ext cx="16383000" cy="19050"/>
          </a:xfrm>
          <a:prstGeom prst="rect">
            <a:avLst/>
          </a:prstGeom>
          <a:solidFill>
            <a:srgbClr val="F1EFEA"/>
          </a:solidFill>
          <a:ln/>
        </p:spPr>
      </p:sp>
      <p:sp>
        <p:nvSpPr>
          <p:cNvPr id="6" name="Text 4"/>
          <p:cNvSpPr/>
          <p:nvPr/>
        </p:nvSpPr>
        <p:spPr>
          <a:xfrm>
            <a:off x="952500" y="3685208"/>
            <a:ext cx="3268980" cy="861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190"/>
              </a:lnSpc>
              <a:buNone/>
            </a:pPr>
            <a:r>
              <a:rPr lang="en-US" sz="7200" b="1" dirty="0">
                <a:solidFill>
                  <a:srgbClr val="D9C3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7200" dirty="0"/>
          </a:p>
        </p:txBody>
      </p:sp>
      <p:sp>
        <p:nvSpPr>
          <p:cNvPr id="7" name="Text 5"/>
          <p:cNvSpPr/>
          <p:nvPr/>
        </p:nvSpPr>
        <p:spPr>
          <a:xfrm>
            <a:off x="952500" y="4660553"/>
            <a:ext cx="3268980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BEZPEČNOST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952500" y="5317778"/>
            <a:ext cx="3060954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Dodržení opatření NVMO čl. 38–45</a:t>
            </a:r>
            <a:endParaRPr lang="en-US" sz="1950" dirty="0"/>
          </a:p>
        </p:txBody>
      </p:sp>
      <p:sp>
        <p:nvSpPr>
          <p:cNvPr id="9" name="Shape 7"/>
          <p:cNvSpPr/>
          <p:nvPr/>
        </p:nvSpPr>
        <p:spPr>
          <a:xfrm>
            <a:off x="4229100" y="3380408"/>
            <a:ext cx="9525" cy="6144592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10" name="Text 8"/>
          <p:cNvSpPr/>
          <p:nvPr/>
        </p:nvSpPr>
        <p:spPr>
          <a:xfrm>
            <a:off x="4543425" y="3685208"/>
            <a:ext cx="2923223" cy="861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190"/>
              </a:lnSpc>
              <a:buNone/>
            </a:pPr>
            <a:r>
              <a:rPr lang="en-US" sz="7200" b="1" dirty="0">
                <a:solidFill>
                  <a:srgbClr val="D9C3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200" dirty="0"/>
          </a:p>
        </p:txBody>
      </p:sp>
      <p:sp>
        <p:nvSpPr>
          <p:cNvPr id="11" name="Text 9"/>
          <p:cNvSpPr/>
          <p:nvPr/>
        </p:nvSpPr>
        <p:spPr>
          <a:xfrm>
            <a:off x="4543425" y="4660553"/>
            <a:ext cx="2923223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TECHNIKA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4543425" y="5317778"/>
            <a:ext cx="273719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Provedení podle popisu v Těl-51-2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7505700" y="3380408"/>
            <a:ext cx="9525" cy="6144592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14" name="Text 12"/>
          <p:cNvSpPr/>
          <p:nvPr/>
        </p:nvSpPr>
        <p:spPr>
          <a:xfrm>
            <a:off x="7820025" y="3685208"/>
            <a:ext cx="2923223" cy="861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190"/>
              </a:lnSpc>
              <a:buNone/>
            </a:pPr>
            <a:r>
              <a:rPr lang="en-US" sz="7200" b="1" dirty="0">
                <a:solidFill>
                  <a:srgbClr val="D9C3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200" dirty="0"/>
          </a:p>
        </p:txBody>
      </p:sp>
      <p:sp>
        <p:nvSpPr>
          <p:cNvPr id="15" name="Text 13"/>
          <p:cNvSpPr/>
          <p:nvPr/>
        </p:nvSpPr>
        <p:spPr>
          <a:xfrm>
            <a:off x="7820025" y="4660553"/>
            <a:ext cx="2923223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PLYNULOST</a:t>
            </a:r>
            <a:endParaRPr lang="en-US" sz="3300" dirty="0"/>
          </a:p>
        </p:txBody>
      </p:sp>
      <p:sp>
        <p:nvSpPr>
          <p:cNvPr id="16" name="Text 14"/>
          <p:cNvSpPr/>
          <p:nvPr/>
        </p:nvSpPr>
        <p:spPr>
          <a:xfrm>
            <a:off x="7820025" y="5317778"/>
            <a:ext cx="2923223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Spojení fází do celku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10782300" y="3380408"/>
            <a:ext cx="9525" cy="6144592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18" name="Text 16"/>
          <p:cNvSpPr/>
          <p:nvPr/>
        </p:nvSpPr>
        <p:spPr>
          <a:xfrm>
            <a:off x="11096625" y="3685208"/>
            <a:ext cx="2923223" cy="861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190"/>
              </a:lnSpc>
              <a:buNone/>
            </a:pPr>
            <a:r>
              <a:rPr lang="en-US" sz="7200" b="1" dirty="0">
                <a:solidFill>
                  <a:srgbClr val="D9C3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200" dirty="0"/>
          </a:p>
        </p:txBody>
      </p:sp>
      <p:sp>
        <p:nvSpPr>
          <p:cNvPr id="19" name="Text 17"/>
          <p:cNvSpPr/>
          <p:nvPr/>
        </p:nvSpPr>
        <p:spPr>
          <a:xfrm>
            <a:off x="11096625" y="4660553"/>
            <a:ext cx="2923223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ÚČELNOST</a:t>
            </a:r>
            <a:endParaRPr lang="en-US" sz="3300" dirty="0"/>
          </a:p>
        </p:txBody>
      </p:sp>
      <p:sp>
        <p:nvSpPr>
          <p:cNvPr id="20" name="Text 18"/>
          <p:cNvSpPr/>
          <p:nvPr/>
        </p:nvSpPr>
        <p:spPr>
          <a:xfrm>
            <a:off x="11096625" y="5317778"/>
            <a:ext cx="2737199" cy="10409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Volba nejvýhodnějšího způsobu (Těl-51-2, čl. 2, 19)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14058900" y="3380408"/>
            <a:ext cx="9525" cy="6144592"/>
          </a:xfrm>
          <a:prstGeom prst="rect">
            <a:avLst/>
          </a:prstGeom>
          <a:solidFill>
            <a:srgbClr val="4A4843"/>
          </a:solidFill>
          <a:ln/>
        </p:spPr>
      </p:sp>
      <p:sp>
        <p:nvSpPr>
          <p:cNvPr id="22" name="Text 20"/>
          <p:cNvSpPr/>
          <p:nvPr/>
        </p:nvSpPr>
        <p:spPr>
          <a:xfrm>
            <a:off x="14373225" y="3685208"/>
            <a:ext cx="3258503" cy="861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190"/>
              </a:lnSpc>
              <a:buNone/>
            </a:pPr>
            <a:r>
              <a:rPr lang="en-US" sz="7200" b="1" dirty="0">
                <a:solidFill>
                  <a:srgbClr val="D9C3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200" dirty="0"/>
          </a:p>
        </p:txBody>
      </p:sp>
      <p:sp>
        <p:nvSpPr>
          <p:cNvPr id="23" name="Text 21"/>
          <p:cNvSpPr/>
          <p:nvPr/>
        </p:nvSpPr>
        <p:spPr>
          <a:xfrm>
            <a:off x="14373225" y="4660553"/>
            <a:ext cx="3258503" cy="542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1E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METODIKA</a:t>
            </a:r>
            <a:endParaRPr lang="en-US" sz="3300" dirty="0"/>
          </a:p>
        </p:txBody>
      </p:sp>
      <p:sp>
        <p:nvSpPr>
          <p:cNvPr id="24" name="Text 22"/>
          <p:cNvSpPr/>
          <p:nvPr/>
        </p:nvSpPr>
        <p:spPr>
          <a:xfrm>
            <a:off x="14373225" y="5317778"/>
            <a:ext cx="3051143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950" dirty="0">
                <a:solidFill>
                  <a:srgbClr val="CFCB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Seznámení – nácvik – zdokonalování (čl. 9–13)</a:t>
            </a:r>
            <a:endParaRPr lang="en-US" sz="1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13157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19 · Diskuze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13157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KONTROLNÍ OTÁZKY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2657475"/>
            <a:ext cx="1028700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2905125"/>
            <a:ext cx="99060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75"/>
              </a:lnSpc>
              <a:buNone/>
            </a:pPr>
            <a:r>
              <a:rPr lang="en-US" sz="4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1866900" y="2905125"/>
            <a:ext cx="9653778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757"/>
              </a:lnSpc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Popište čtyři fáze přeskoku a biomechanické pravidlo pro dráhu těžiště.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952500" y="3895725"/>
            <a:ext cx="1028700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8" name="Text 6"/>
          <p:cNvSpPr/>
          <p:nvPr/>
        </p:nvSpPr>
        <p:spPr>
          <a:xfrm>
            <a:off x="952500" y="4143375"/>
            <a:ext cx="990600" cy="860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75"/>
              </a:lnSpc>
              <a:buNone/>
            </a:pPr>
            <a:r>
              <a:rPr lang="en-US" sz="4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1866900" y="4143375"/>
            <a:ext cx="9653778" cy="860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757"/>
              </a:lnSpc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 voják vkleče nedohodí granát tak daleko jako ve stoje? Jak to lze zčásti kompenzovat?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952500" y="5347246"/>
            <a:ext cx="1028700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11" name="Text 9"/>
          <p:cNvSpPr/>
          <p:nvPr/>
        </p:nvSpPr>
        <p:spPr>
          <a:xfrm>
            <a:off x="952500" y="5594896"/>
            <a:ext cx="990600" cy="860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75"/>
              </a:lnSpc>
              <a:buNone/>
            </a:pPr>
            <a:r>
              <a:rPr lang="en-US" sz="48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1866900" y="5594896"/>
            <a:ext cx="9653778" cy="860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757"/>
              </a:lnSpc>
              <a:buNone/>
            </a:pPr>
            <a:r>
              <a:rPr lang="en-US" sz="240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Sestavte metodickou řadu nácviku překonání stěny od průpravy po plnou výstroj.</a:t>
            </a:r>
            <a:endParaRPr lang="en-US" sz="24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rcRect l="5556" r="5556" t="0" b="0"/>
          <a:stretch/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952500"/>
            <a:ext cx="18021300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44" kern="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 · APA 7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1362075"/>
            <a:ext cx="180213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57"/>
              </a:lnSpc>
              <a:buNone/>
            </a:pPr>
            <a:r>
              <a:rPr lang="en-US" sz="6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POUŽITÁ LITERATURA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52500" y="2657475"/>
            <a:ext cx="14287500" cy="19050"/>
          </a:xfrm>
          <a:prstGeom prst="rect">
            <a:avLst/>
          </a:prstGeom>
          <a:solidFill>
            <a:srgbClr val="141414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2867025"/>
            <a:ext cx="14716125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obrany ČR. (1999). </a:t>
            </a:r>
            <a:pPr algn="l" indent="0" marL="0">
              <a:lnSpc>
                <a:spcPct val="121739"/>
              </a:lnSpc>
              <a:buNone/>
            </a:pPr>
            <a:r>
              <a:rPr lang="en-US" sz="2250" i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Překonávání překážek a házení: Pomůcka (Těl-51-2). </a:t>
            </a:r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obrany.</a:t>
            </a:r>
            <a:endParaRPr lang="en-US" sz="2250" dirty="0"/>
          </a:p>
        </p:txBody>
      </p:sp>
      <p:sp>
        <p:nvSpPr>
          <p:cNvPr id="6" name="Shape 4"/>
          <p:cNvSpPr/>
          <p:nvPr/>
        </p:nvSpPr>
        <p:spPr>
          <a:xfrm>
            <a:off x="952500" y="3476625"/>
            <a:ext cx="14287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7" name="Text 5"/>
          <p:cNvSpPr/>
          <p:nvPr/>
        </p:nvSpPr>
        <p:spPr>
          <a:xfrm>
            <a:off x="952500" y="3676650"/>
            <a:ext cx="14716125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Ministerstvo obrany ČR. (2011). </a:t>
            </a:r>
            <a:pPr algn="l" indent="0" marL="0">
              <a:lnSpc>
                <a:spcPct val="121739"/>
              </a:lnSpc>
              <a:buNone/>
            </a:pPr>
            <a:r>
              <a:rPr lang="en-US" sz="2250" i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Normativní výnos MO č. 12/2011 Věstníku: Služební tělesná výchova v rezortu Ministerstva obrany. </a:t>
            </a:r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Věstník MO, částka 7.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952500" y="4705350"/>
            <a:ext cx="14287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9" name="Text 7"/>
          <p:cNvSpPr/>
          <p:nvPr/>
        </p:nvSpPr>
        <p:spPr>
          <a:xfrm>
            <a:off x="952500" y="4905375"/>
            <a:ext cx="14716125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Hoffman, J. R. (2014). </a:t>
            </a:r>
            <a:pPr algn="l" indent="0" marL="0">
              <a:lnSpc>
                <a:spcPct val="121739"/>
              </a:lnSpc>
              <a:buNone/>
            </a:pPr>
            <a:r>
              <a:rPr lang="en-US" sz="2250" i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Physiological aspects of sport training and performance </a:t>
            </a:r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(2nd ed.). Human Kinetics.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952500" y="6724650"/>
            <a:ext cx="14287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1" name="Shape 9"/>
          <p:cNvSpPr/>
          <p:nvPr/>
        </p:nvSpPr>
        <p:spPr>
          <a:xfrm>
            <a:off x="952500" y="5514975"/>
            <a:ext cx="14287500" cy="9525"/>
          </a:xfrm>
          <a:prstGeom prst="rect">
            <a:avLst/>
          </a:prstGeom>
          <a:solidFill>
            <a:srgbClr val="C9C5BD"/>
          </a:solidFill>
          <a:ln/>
        </p:spPr>
      </p:sp>
      <p:sp>
        <p:nvSpPr>
          <p:cNvPr id="12" name="Text 10"/>
          <p:cNvSpPr/>
          <p:nvPr/>
        </p:nvSpPr>
        <p:spPr>
          <a:xfrm>
            <a:off x="952500" y="5715000"/>
            <a:ext cx="14716125" cy="857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Thomas, J. R., Nelson, J. K., &amp; Silverman, S. J. (2015). </a:t>
            </a:r>
            <a:pPr algn="l" indent="0" marL="0">
              <a:lnSpc>
                <a:spcPct val="121739"/>
              </a:lnSpc>
              <a:buNone/>
            </a:pPr>
            <a:r>
              <a:rPr lang="en-US" sz="2250" i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methods in physical activity </a:t>
            </a:r>
            <a:pPr algn="l" indent="0" marL="0">
              <a:lnSpc>
                <a:spcPct val="121739"/>
              </a:lnSpc>
              <a:buNone/>
            </a:pPr>
            <a:r>
              <a:rPr lang="en-US" sz="2250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(7th ed.). Human Kinetics.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952500" y="9267825"/>
            <a:ext cx="422521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KATEDRA VOJENSKÉ TĚLOVÝCHOVY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357175" y="9267825"/>
            <a:ext cx="4376157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E5B5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KPT. PHDR. JAN MALEČEK, PH.D.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2026-09-24T18:37:01Z</dcterms:created>
  <dcterms:modified xsi:type="dcterms:W3CDTF">2026-09-24T18:37:01Z</dcterms:modified>
</cp:coreProperties>
</file>