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embeddedFontLst>
    <p:embeddedFont>
      <p:font typeface="Barlow" pitchFamily="2" charset="0"/>
      <p:regular r:id="rId16"/>
      <p:bold r:id="rId17"/>
      <p:italic r:id="rId18"/>
      <p:boldItalic r:id="rId19"/>
    </p:embeddedFont>
    <p:embeddedFont>
      <p:font typeface="Barlow Medium" panose="00000600000000000000" pitchFamily="2" charset="0"/>
      <p:regular r:id="rId20"/>
      <p:italic r:id="rId21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6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89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1429822"/>
            <a:ext cx="12868275" cy="122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Komplexní opakování a metodika přechodů do útočných pozic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881063" y="3094315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Pokročilá instruktážní lekce zaměřená na integraci základních technik a systematickou výuku přechodů do dominantních pozic. Lekce propojuje biomechaniku, taktické myšlení a neurofyziologii v jeden celistvý výcvikový celek.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881063" y="4157015"/>
            <a:ext cx="12868275" cy="35123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881063" y="4522470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Klíčová témata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81063" y="5158859"/>
            <a:ext cx="12868275" cy="16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Kinetické vazby technik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Přechody nůžkami, podtočením, přetočením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Biomechanika a neurofyziologie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Metodické chyby a bezpečnost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1647" y="996791"/>
            <a:ext cx="1271230" cy="374333"/>
          </a:xfrm>
          <a:prstGeom prst="roundRect">
            <a:avLst>
              <a:gd name="adj" fmla="val 17767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17972" y="1063704"/>
            <a:ext cx="1018580" cy="240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VÝUKOVÉ CÍLE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91647" y="1442204"/>
            <a:ext cx="4398526" cy="549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Co tato lekce přináší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791647" y="2258616"/>
            <a:ext cx="13047107" cy="601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Lekce je strukturována tak, aby instruktoři a pokročilí cvičenci získali ucelený pohled na přechody jako taktický nástroj — od izolace techniky po její aplikaci v dynamickém bojovém kontextu.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91647" y="3059668"/>
            <a:ext cx="6434614" cy="1997631"/>
          </a:xfrm>
          <a:prstGeom prst="roundRect">
            <a:avLst>
              <a:gd name="adj" fmla="val 4162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814507" y="3082528"/>
            <a:ext cx="6388894" cy="593765"/>
          </a:xfrm>
          <a:prstGeom prst="roundRect">
            <a:avLst>
              <a:gd name="adj" fmla="val 9381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3860483" y="3190042"/>
            <a:ext cx="296823" cy="371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1012388" y="3854053"/>
            <a:ext cx="2199203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Konsolidace základů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012388" y="4235529"/>
            <a:ext cx="5993130" cy="601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Upevnit provádění celého spektra základních technik — postojů, úderů, pádů a pák — v dynamických sekvencích pod vnějším tlakem.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404021" y="3059668"/>
            <a:ext cx="6434733" cy="1997631"/>
          </a:xfrm>
          <a:prstGeom prst="roundRect">
            <a:avLst>
              <a:gd name="adj" fmla="val 4162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10"/>
          <p:cNvSpPr/>
          <p:nvPr/>
        </p:nvSpPr>
        <p:spPr>
          <a:xfrm>
            <a:off x="7426881" y="3082528"/>
            <a:ext cx="6389013" cy="593765"/>
          </a:xfrm>
          <a:prstGeom prst="roundRect">
            <a:avLst>
              <a:gd name="adj" fmla="val 9381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10472976" y="3190042"/>
            <a:ext cx="296823" cy="371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7624762" y="3854053"/>
            <a:ext cx="2199203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Metodika přechodů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624762" y="4235529"/>
            <a:ext cx="5993249" cy="601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Instruovat v technice přechodů do útočných pozic s využitím principu nůžek, podtočení a přetočení — v logické metodické posloupnosti.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91647" y="5235059"/>
            <a:ext cx="6434614" cy="1997631"/>
          </a:xfrm>
          <a:prstGeom prst="roundRect">
            <a:avLst>
              <a:gd name="adj" fmla="val 4162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15"/>
          <p:cNvSpPr/>
          <p:nvPr/>
        </p:nvSpPr>
        <p:spPr>
          <a:xfrm>
            <a:off x="814507" y="5257919"/>
            <a:ext cx="6388894" cy="593765"/>
          </a:xfrm>
          <a:prstGeom prst="roundRect">
            <a:avLst>
              <a:gd name="adj" fmla="val 9381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3860483" y="5365432"/>
            <a:ext cx="296823" cy="371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300" dirty="0"/>
          </a:p>
        </p:txBody>
      </p:sp>
      <p:sp>
        <p:nvSpPr>
          <p:cNvPr id="19" name="Text 17"/>
          <p:cNvSpPr/>
          <p:nvPr/>
        </p:nvSpPr>
        <p:spPr>
          <a:xfrm>
            <a:off x="1012388" y="6029444"/>
            <a:ext cx="2236351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Biomechanická analýza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012388" y="6410920"/>
            <a:ext cx="5993130" cy="601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Analyzovat efektivitu využití kolene a rotace pánve při změně polohy na zemi a identifikovat klíčové silové vektory.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7404021" y="5235059"/>
            <a:ext cx="6434733" cy="1997631"/>
          </a:xfrm>
          <a:prstGeom prst="roundRect">
            <a:avLst>
              <a:gd name="adj" fmla="val 4162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Shape 20"/>
          <p:cNvSpPr/>
          <p:nvPr/>
        </p:nvSpPr>
        <p:spPr>
          <a:xfrm>
            <a:off x="7426881" y="5257919"/>
            <a:ext cx="6389013" cy="593765"/>
          </a:xfrm>
          <a:prstGeom prst="roundRect">
            <a:avLst>
              <a:gd name="adj" fmla="val 9381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3" name="Text 21"/>
          <p:cNvSpPr/>
          <p:nvPr/>
        </p:nvSpPr>
        <p:spPr>
          <a:xfrm>
            <a:off x="10472976" y="5365432"/>
            <a:ext cx="296823" cy="371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2300" dirty="0"/>
          </a:p>
        </p:txBody>
      </p:sp>
      <p:sp>
        <p:nvSpPr>
          <p:cNvPr id="24" name="Text 22"/>
          <p:cNvSpPr/>
          <p:nvPr/>
        </p:nvSpPr>
        <p:spPr>
          <a:xfrm>
            <a:off x="7624762" y="6029444"/>
            <a:ext cx="2199203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Taktický kontext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7624762" y="6410920"/>
            <a:ext cx="5993249" cy="601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Vysvětlit taktický význam rychlého přechodu do vítězné pozice pro zachování bezpečnosti a kontroly zbraně v reálné situaci.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545788" y="491133"/>
            <a:ext cx="1352074" cy="297775"/>
          </a:xfrm>
          <a:prstGeom prst="roundRect">
            <a:avLst>
              <a:gd name="adj" fmla="val 18575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652111" y="548045"/>
            <a:ext cx="1139428" cy="183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STRUKTURA LEKCE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545788" y="838081"/>
            <a:ext cx="5995987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Průběh výcviku: Od izolace k integraci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1545788" y="1479709"/>
            <a:ext cx="11538704" cy="460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Lekce postupuje od specifického zahřátí přes opakování základů až k integraci v modelových situacích. Každý blok staví na předchozím a připravuje půdu pro finální syntézu.</a:t>
            </a:r>
            <a:endParaRPr lang="en-US" sz="12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788" y="2078355"/>
            <a:ext cx="11538704" cy="506146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042675" y="5605096"/>
            <a:ext cx="1743908" cy="555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Blok A – Opakování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5042675" y="6249022"/>
            <a:ext cx="1743908" cy="436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Drily postojů, úderů a pádů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10582657" y="5605096"/>
            <a:ext cx="1743908" cy="555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Závěrečná syntéza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10582657" y="6249022"/>
            <a:ext cx="1743908" cy="436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Modelové situace a integrace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2333747" y="2533266"/>
            <a:ext cx="1743907" cy="277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Průpravná část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2333747" y="2899637"/>
            <a:ext cx="1743907" cy="436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Zahřátí, mobilita páteře a kyčlí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7851524" y="2533266"/>
            <a:ext cx="1743907" cy="555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Blok B – Nové téma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7851524" y="3177192"/>
            <a:ext cx="1743907" cy="436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Přechody přes nebo kolem soupeře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1545788" y="7278172"/>
            <a:ext cx="11538704" cy="460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Závěrečná syntéza integruje všechny prvky lekce do realistických modelových situací: </a:t>
            </a:r>
            <a:r>
              <a:rPr lang="en-US" sz="12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Obrana proti úderu → Stržení → Přechod do vítězné pozice.</a:t>
            </a:r>
            <a:r>
              <a:rPr lang="en-US" sz="12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Tento postup zajišťuje, že techniky nejsou vnímány izolovaně, ale jako plynulý taktický řetězec.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200507"/>
            <a:ext cx="1145858" cy="414099"/>
          </a:xfrm>
          <a:prstGeom prst="roundRect">
            <a:avLst>
              <a:gd name="adj" fmla="val 1787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3222" y="1266587"/>
            <a:ext cx="881539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1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702713"/>
            <a:ext cx="8055173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Komplexní opakování: Kinetické vazby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2645093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Základní techniky nejsou izolované dovednosti — tvoří vzájemně propojený systém kinetických vazeb. Každý prvek připravuje podmínky pro následující pohyb a ovlivňuje celkovou efektivitu bojové sekvence.</a:t>
            </a:r>
            <a:endParaRPr lang="en-US" sz="17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1063" y="3597712"/>
            <a:ext cx="550664" cy="5506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06999" y="3597712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Postoj a pohyb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1706999" y="4035862"/>
            <a:ext cx="5470565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Základ pro stabilitu při provádění pák a přehozů. Správný postoj umožňuje okamžitý přechod do útoku nebo obrany bez ztráty rovnováhy.</a:t>
            </a:r>
            <a:endParaRPr lang="en-US" sz="17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2836" y="3597712"/>
            <a:ext cx="550664" cy="55066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78773" y="3597712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Pády a kopy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8278773" y="4035862"/>
            <a:ext cx="5470565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Schopnost bezpečně dopadnout a okamžitě kontrovat nohou zespodu. Pád není konec — je to vstupní bod do zemní fáze boje.</a:t>
            </a:r>
            <a:endParaRPr lang="en-US" sz="17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1063" y="5533668"/>
            <a:ext cx="550664" cy="55066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706999" y="5533668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Boj na zemi</a:t>
            </a:r>
            <a:endParaRPr lang="en-US" sz="1900" dirty="0"/>
          </a:p>
        </p:txBody>
      </p:sp>
      <p:sp>
        <p:nvSpPr>
          <p:cNvPr id="14" name="Text 9"/>
          <p:cNvSpPr/>
          <p:nvPr/>
        </p:nvSpPr>
        <p:spPr>
          <a:xfrm>
            <a:off x="1706999" y="5971818"/>
            <a:ext cx="5470565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Udržení obranné pozice (Guard) a příprava na přechod. Guard není pasivní obrana, ale aktivní platforma pro ofenzivní akci.</a:t>
            </a:r>
            <a:endParaRPr lang="en-US" sz="17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52836" y="5533668"/>
            <a:ext cx="550664" cy="55066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278773" y="5533668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Přehozy a porazy</a:t>
            </a:r>
            <a:endParaRPr lang="en-US" sz="1900" dirty="0"/>
          </a:p>
        </p:txBody>
      </p:sp>
      <p:sp>
        <p:nvSpPr>
          <p:cNvPr id="17" name="Text 11"/>
          <p:cNvSpPr/>
          <p:nvPr/>
        </p:nvSpPr>
        <p:spPr>
          <a:xfrm>
            <a:off x="8278773" y="5971818"/>
            <a:ext cx="547056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Využití těžiště soupeře pro jeho transport do horizontální polohy. Mechanická výhoda nahrazuje potřebu hrubé síly.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103114"/>
            <a:ext cx="1178719" cy="414099"/>
          </a:xfrm>
          <a:prstGeom prst="roundRect">
            <a:avLst>
              <a:gd name="adj" fmla="val 1787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3222" y="1169194"/>
            <a:ext cx="914400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2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605320"/>
            <a:ext cx="11061502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Přechod do útočných pozic: Nůžky (Scissors Sweep)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2767965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Princip a technika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81063" y="3294221"/>
            <a:ext cx="6835616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Nůžky využívají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protichůdný pohyb dolních končetin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k vytvoření silné páky na trup soupeře. Jedna noha tlačí na bok útočníka, zatímco koleno druhé nohy se </a:t>
            </a:r>
            <a:r>
              <a:rPr lang="en-US" sz="17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"prořezává"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podpažím nebo přes břicho soupeře.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881063" y="4709346"/>
            <a:ext cx="6835616" cy="35123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881063" y="4992172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881063" y="5518428"/>
            <a:ext cx="6835616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Silné svaly dolních končetin generují rotaci soupeře o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180° kolem jeho podélné osy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Klíčový je současný pohyb obou nohou — žádná z nich nepracuje samostatně. Výsledkem je překonání obrany a přechod do sedu na břiše (Mount).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103156" y="2547699"/>
            <a:ext cx="5812274" cy="4578668"/>
          </a:xfrm>
          <a:prstGeom prst="roundRect">
            <a:avLst>
              <a:gd name="adj" fmla="val 3464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8323421" y="2767965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Klíčové fáze provedení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8323421" y="3294221"/>
            <a:ext cx="5371743" cy="24226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Font typeface="+mj-lt"/>
              <a:buAutoNum type="arabicPeriod"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Získání pevného úchopu — přitáhnout soupeře k sobě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Font typeface="+mj-lt"/>
              <a:buAutoNum type="arabicPeriod" startAt="2"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Simultánní aktivace obou nohou v opačných směrech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Font typeface="+mj-lt"/>
              <a:buAutoNum type="arabicPeriod" startAt="3"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Koleno "prořezává" podpažím — rychlý, rozhodný pohyb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Font typeface="+mj-lt"/>
              <a:buAutoNum type="arabicPeriod" startAt="4"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Rotace boků do soupeřova pohybu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Font typeface="+mj-lt"/>
              <a:buAutoNum type="arabicPeriod" startAt="5"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Dokončení do stabilní pozice Mount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19795" y="1163836"/>
            <a:ext cx="927735" cy="303490"/>
          </a:xfrm>
          <a:prstGeom prst="roundRect">
            <a:avLst>
              <a:gd name="adj" fmla="val 1925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324094" y="1215985"/>
            <a:ext cx="719137" cy="199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3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1219795" y="1522214"/>
            <a:ext cx="7165419" cy="483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Přechod podtočením (Sit-out / Underhook)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1219795" y="2211110"/>
            <a:ext cx="12190690" cy="248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Podtočení je technika překvapení — využívá volný prostor pod těžištěm soupeře k vlastní rotaci a zisku dominantní pozice z nevýhodné situace.</a:t>
            </a:r>
            <a:endParaRPr lang="en-US" sz="13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795" y="2614493"/>
            <a:ext cx="6095286" cy="69556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93627" y="3447336"/>
            <a:ext cx="1932384" cy="241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Princip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393627" y="3771067"/>
            <a:ext cx="5747623" cy="49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Identifikace volného prostoru pod těžištěm soupeře. Soupeř tlačí dolů — vy se připravujete "propadnout" pod tento tlak.</a:t>
            </a:r>
            <a:endParaRPr lang="en-US" sz="13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081" y="2614493"/>
            <a:ext cx="6095405" cy="69556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488912" y="3447336"/>
            <a:ext cx="1932384" cy="241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Technika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7488912" y="3771067"/>
            <a:ext cx="5747742" cy="49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Podvlečení vlastní paže nebo nohy pod soupeřem se </a:t>
            </a:r>
            <a:r>
              <a:rPr lang="en-US" sz="13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současnou rotací trupu</a:t>
            </a: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Pohyb musí být plynulý a rychlý — ne po etapách.</a:t>
            </a:r>
            <a:endParaRPr lang="en-US" sz="13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95" y="4442817"/>
            <a:ext cx="6095286" cy="69556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393627" y="5275659"/>
            <a:ext cx="1932384" cy="241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Taktika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1393627" y="5599390"/>
            <a:ext cx="5747623" cy="49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Moment překvapení:</a:t>
            </a: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Soupeř očekává tlak proti sobě, ale vy se "propadnete" pod něj a objevíte se v jeho boku nebo zádech.</a:t>
            </a:r>
            <a:endParaRPr lang="en-US" sz="13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081" y="4442817"/>
            <a:ext cx="6095405" cy="695563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488912" y="5275659"/>
            <a:ext cx="1932384" cy="241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Výsledek</a:t>
            </a:r>
            <a:endParaRPr lang="en-US" sz="1500" dirty="0"/>
          </a:p>
        </p:txBody>
      </p:sp>
      <p:sp>
        <p:nvSpPr>
          <p:cNvPr id="17" name="Text 11"/>
          <p:cNvSpPr/>
          <p:nvPr/>
        </p:nvSpPr>
        <p:spPr>
          <a:xfrm>
            <a:off x="7488912" y="5599390"/>
            <a:ext cx="5747742" cy="49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Dominance ze zad nebo z boku. Soupeř ztrácí orientaci a vy získáváte </a:t>
            </a:r>
            <a:r>
              <a:rPr lang="en-US" sz="13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taktickou iniciativu</a:t>
            </a: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z pozice, která byla původně nevýhodná.</a:t>
            </a:r>
            <a:endParaRPr lang="en-US" sz="1350" dirty="0"/>
          </a:p>
        </p:txBody>
      </p:sp>
      <p:sp>
        <p:nvSpPr>
          <p:cNvPr id="18" name="Shape 12"/>
          <p:cNvSpPr/>
          <p:nvPr/>
        </p:nvSpPr>
        <p:spPr>
          <a:xfrm>
            <a:off x="1219795" y="6425565"/>
            <a:ext cx="12190690" cy="640080"/>
          </a:xfrm>
          <a:prstGeom prst="roundRect">
            <a:avLst>
              <a:gd name="adj" fmla="val 11412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3627" y="6681192"/>
            <a:ext cx="217289" cy="173831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784747" y="6606302"/>
            <a:ext cx="11451908" cy="248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Nejčastější aplikace: obrana proti čelnímu porazu nebo únik z nepříznivé pozice pod soupeřem. Vyžaduje vysokou míru proprioceptivní citlivosti.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898327"/>
            <a:ext cx="1181338" cy="414099"/>
          </a:xfrm>
          <a:prstGeom prst="roundRect">
            <a:avLst>
              <a:gd name="adj" fmla="val 1787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3222" y="964406"/>
            <a:ext cx="917019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4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400532"/>
            <a:ext cx="11733014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Přechod přetočením: Mostování a rotace (Trap and Roll)</a:t>
            </a:r>
            <a:endParaRPr lang="en-US" sz="3850" dirty="0"/>
          </a:p>
        </p:txBody>
      </p:sp>
      <p:sp>
        <p:nvSpPr>
          <p:cNvPr id="5" name="Shape 3"/>
          <p:cNvSpPr/>
          <p:nvPr/>
        </p:nvSpPr>
        <p:spPr>
          <a:xfrm>
            <a:off x="722471" y="2342912"/>
            <a:ext cx="5812274" cy="4988362"/>
          </a:xfrm>
          <a:prstGeom prst="roundRect">
            <a:avLst>
              <a:gd name="adj" fmla="val 3180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942737" y="2563178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Mechanika pohybu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42737" y="3089434"/>
            <a:ext cx="537174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Most (Bridge) generuje vertikální sílu směrem vzhůru. Klíčem je přeměna této vertikální energie do </a:t>
            </a:r>
            <a:r>
              <a:rPr lang="en-US" sz="17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horizontální rotace</a:t>
            </a: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tzv. Trap and Roll.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942737" y="4504559"/>
            <a:ext cx="5371743" cy="35123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942737" y="4787384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Vliv výstroje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942737" y="5313640"/>
            <a:ext cx="537174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Balistická vesta může fungovat jako pevná plocha usnadňující převalení, pokud je správně fixována k soupeři před iniciací pohybu.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921222" y="2563178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Postup provedení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921222" y="3089434"/>
            <a:ext cx="6835616" cy="2345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Font typeface="+mj-lt"/>
              <a:buAutoNum type="arabicPeriod"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Fixace: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Zablokování paže a nohy soupeře na stejné straně — bez fixace přetočení selže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Font typeface="+mj-lt"/>
              <a:buAutoNum type="arabicPeriod" startAt="2"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Most: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Vysoké dynamické mostování — boky co nejvýše, maximální exploze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Font typeface="+mj-lt"/>
              <a:buAutoNum type="arabicPeriod" startAt="3"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Rotace: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Přes rameno ve směru fixované strany soupeře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Font typeface="+mj-lt"/>
              <a:buAutoNum type="arabicPeriod" startAt="4"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Dokončení: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Plynulý přechod do dominantní vrchní pozice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921222" y="5792934"/>
            <a:ext cx="6835616" cy="35123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6921222" y="6075759"/>
            <a:ext cx="6835616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Biomechanický princip: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Přenos vertikální síly mostu do horizontální rotace. Soupeř nahoře se stává fyzicky nestabilním v momentě, kdy ztratí oporu na jedné straně.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205270"/>
            <a:ext cx="1895594" cy="429339"/>
          </a:xfrm>
          <a:prstGeom prst="roundRect">
            <a:avLst>
              <a:gd name="adj" fmla="val 17240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20842" y="1278969"/>
            <a:ext cx="1616035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VĚDA ZA TECHNIKOU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722715"/>
            <a:ext cx="7763947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Neurofyziologie: Orientace při rotaci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2665095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Technická dokonalost nestačí — mozek musí zvládat rychlé změny prostorové orientace a okamžitě zpracovávat senzorické informace z kontaktu se soupeřem. Tento aspekt výcviku je často podceňován.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81063" y="3617714"/>
            <a:ext cx="4142542" cy="3406616"/>
          </a:xfrm>
          <a:prstGeom prst="roundRect">
            <a:avLst>
              <a:gd name="adj" fmla="val 4295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850583" y="3617714"/>
            <a:ext cx="121920" cy="3406616"/>
          </a:xfrm>
          <a:prstGeom prst="roundRect">
            <a:avLst>
              <a:gd name="adj" fmla="val 7588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1223248" y="3868460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Vestibulární systém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223248" y="4306610"/>
            <a:ext cx="3549610" cy="2466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Systematický trénink adaptace na rychlé změny polohy — z lehu do kleku nebo sedu — bez ztráty prostorové orientace. Opakované rotace trénují vestibulární aparát ke stabilnějšímu výkonu pod stresem. Cíl: přechod bez "výpadku" orientace.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243870" y="3617714"/>
            <a:ext cx="4142542" cy="3406616"/>
          </a:xfrm>
          <a:prstGeom prst="roundRect">
            <a:avLst>
              <a:gd name="adj" fmla="val 4295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5213390" y="3617714"/>
            <a:ext cx="121920" cy="3406616"/>
          </a:xfrm>
          <a:prstGeom prst="roundRect">
            <a:avLst>
              <a:gd name="adj" fmla="val 7588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5586055" y="3868460"/>
            <a:ext cx="261663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Propriocepce v kontaktu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586055" y="4306610"/>
            <a:ext cx="3549610" cy="2466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Schopnost vnímat polohu kolen a loktů soupeře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"skrze" oděv a taktickou vestu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Kontaktní informace nahrazuje vizuální — bojovník musí cítit tlak, ne jej vidět. Rozvíjí se opakovaným tréninkem s různými partnery.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9606677" y="3617714"/>
            <a:ext cx="4142542" cy="3406616"/>
          </a:xfrm>
          <a:prstGeom prst="roundRect">
            <a:avLst>
              <a:gd name="adj" fmla="val 4295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9576197" y="3617714"/>
            <a:ext cx="121920" cy="3406616"/>
          </a:xfrm>
          <a:prstGeom prst="roundRect">
            <a:avLst>
              <a:gd name="adj" fmla="val 7588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9948862" y="3868460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Rozhodovací rychlost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9948862" y="4306610"/>
            <a:ext cx="3549610" cy="2466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Okamžitá identifikace slabého místa v soupeřově stabilitě a volba správného typu přechodu — nůžky, podtočení nebo most. Tato schopnost je výsledkem </a:t>
            </a:r>
            <a:r>
              <a:rPr lang="en-US" sz="17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opakované expozice variabilním situacím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nikoli memorování vzorů.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832009"/>
            <a:ext cx="1351359" cy="429339"/>
          </a:xfrm>
          <a:prstGeom prst="roundRect">
            <a:avLst>
              <a:gd name="adj" fmla="val 17240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842" y="958572"/>
            <a:ext cx="176212" cy="1762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85161" y="905708"/>
            <a:ext cx="807482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METODIKA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881063" y="1349454"/>
            <a:ext cx="6045398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Metodické chyby instruktorů</a:t>
            </a:r>
            <a:endParaRPr lang="en-US" sz="3850" dirty="0"/>
          </a:p>
        </p:txBody>
      </p:sp>
      <p:sp>
        <p:nvSpPr>
          <p:cNvPr id="6" name="Text 3"/>
          <p:cNvSpPr/>
          <p:nvPr/>
        </p:nvSpPr>
        <p:spPr>
          <a:xfrm>
            <a:off x="881063" y="2291834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Znát techniku nestačí — instruktoři musí umět identifikovat a korigovat typické chyby dříve, než se zafixují jako špatné návyky. Níže jsou nejčastější systémové chyby ve výuce přechodů.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881063" y="3244453"/>
            <a:ext cx="6324005" cy="1966436"/>
          </a:xfrm>
          <a:prstGeom prst="roundRect">
            <a:avLst>
              <a:gd name="adj" fmla="val 4705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1108948" y="3472339"/>
            <a:ext cx="2569369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❌</a:t>
            </a: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Nedostatečná fixace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1108948" y="3925729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Cvičenec se snaží o přetočení, aniž by nejdříve zablokoval soupeřovu paži. Soupeř se o ni opře a přetočení selže.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Fixace předchází pohybu — vždy.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425333" y="3244453"/>
            <a:ext cx="6324005" cy="1966436"/>
          </a:xfrm>
          <a:prstGeom prst="roundRect">
            <a:avLst>
              <a:gd name="adj" fmla="val 4705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7653218" y="3472339"/>
            <a:ext cx="2447687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❌</a:t>
            </a: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Pomalé koleno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7653218" y="3925729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Při technice nůžek je pohyb kolene váhavý nebo po etapách. Soupeř má čas zachytit nohu a kontrovat. Koleno musí "prořezat" jedním rychlým, odhodlaným pohybem.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881063" y="5431155"/>
            <a:ext cx="6324005" cy="1966436"/>
          </a:xfrm>
          <a:prstGeom prst="roundRect">
            <a:avLst>
              <a:gd name="adj" fmla="val 4705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1108948" y="5659041"/>
            <a:ext cx="2447687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❌</a:t>
            </a: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Přerotování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1108948" y="6112431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Cvičenec se přetočí, ale v momentě, kdy je nahoře, "přeletí" přes soupeře a ztratí stabilitu. Přechod musí být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řízeným pohybem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ne nekontrolovanou rotací.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7425333" y="5431155"/>
            <a:ext cx="6324005" cy="1966436"/>
          </a:xfrm>
          <a:prstGeom prst="roundRect">
            <a:avLst>
              <a:gd name="adj" fmla="val 4705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4"/>
          <p:cNvSpPr/>
          <p:nvPr/>
        </p:nvSpPr>
        <p:spPr>
          <a:xfrm>
            <a:off x="7653218" y="5659041"/>
            <a:ext cx="2447687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❌</a:t>
            </a: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Statická výuka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7653218" y="6112431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Učení přechodů jako izolovaných cviků bez návaznosti na předchozí boj o pozici. V realitě přechod vždy navazuje na dynamický boj — musí se tak i trénovat.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619125"/>
            <a:ext cx="1627584" cy="429339"/>
          </a:xfrm>
          <a:prstGeom prst="roundRect">
            <a:avLst>
              <a:gd name="adj" fmla="val 17240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20842" y="692825"/>
            <a:ext cx="1348026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DLE PŘÍLOHY Č. 6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136571"/>
            <a:ext cx="6562368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Evaluace a bezpečnost výcviku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2299216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Bezpečnostní protokol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81063" y="2825472"/>
            <a:ext cx="6165413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Přechody jsou technicky náročné a skrývají specifická rizika pro obě cvičící strany. Dodržování protokolu není volitelné.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81063" y="3728561"/>
            <a:ext cx="6165413" cy="22686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Krční páteř: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Při přetočení soupeře nutno kontrolovat dopad hlavy — nikdy nekontrolovaný pád figuranta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Signalizace: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Figurant musí mít jasný způsob signalizace přílišného tlaku nebo bolesti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Povrch: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Nácvik výhradně na certifikovaných matracích nebo upravených površích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7432953" y="2078950"/>
            <a:ext cx="6482596" cy="3995261"/>
          </a:xfrm>
          <a:prstGeom prst="roundRect">
            <a:avLst>
              <a:gd name="adj" fmla="val 3970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7653218" y="2299216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Hodnotící kritéria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7653218" y="2825472"/>
            <a:ext cx="6042065" cy="2345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Plynulost přechodu</a:t>
            </a: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bez pauz nebo "přeskakování" fází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Těsný kontakt</a:t>
            </a: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se soupeřem po celou dobu pohybu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Poloha pánve</a:t>
            </a: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musí být vždy v kontaktu nebo těsné blízkosti soupeře (diagnostický indikátor č. 1)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Kontrola zbraně</a:t>
            </a: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zbraň musí zůstat pod kontrolou v celém průběhu přechodu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881063" y="6321981"/>
            <a:ext cx="12868275" cy="1288494"/>
          </a:xfrm>
          <a:prstGeom prst="roundRect">
            <a:avLst>
              <a:gd name="adj" fmla="val 7181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328" y="6663571"/>
            <a:ext cx="275273" cy="220266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596866" y="6597253"/>
            <a:ext cx="11932206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Diagnostický tip:</a:t>
            </a:r>
            <a:r>
              <a:rPr lang="en-US" sz="17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Sledujte polohu pánve cvičence — je to nejrychlejší způsob identifikace chyby v mechanice přechodu. Ztráta kontaktu pánve = ztráta silového přenosu.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486614" y="457319"/>
            <a:ext cx="1342430" cy="286464"/>
          </a:xfrm>
          <a:prstGeom prst="roundRect">
            <a:avLst>
              <a:gd name="adj" fmla="val 19506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586389" y="507206"/>
            <a:ext cx="1142881" cy="186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VIZUÁLNÍ PŘEHLED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486614" y="793909"/>
            <a:ext cx="4237315" cy="461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Srovnání tří typů přechodů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1486614" y="1444109"/>
            <a:ext cx="11657171" cy="466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Každý ze tří přechodů má specifické podmínky pro ideální aplikaci. Volba správného přechodu závisí na pozici soupeře, dostupném prostoru a momentálním rozložení sil.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614" y="2052280"/>
            <a:ext cx="10485120" cy="585216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614" y="2052280"/>
            <a:ext cx="10485120" cy="58521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" y="978337"/>
            <a:ext cx="1315522" cy="414338"/>
          </a:xfrm>
          <a:prstGeom prst="roundRect">
            <a:avLst>
              <a:gd name="adj" fmla="val 17382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93458" y="1050250"/>
            <a:ext cx="1043107" cy="270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ZÁVĚR LEKCE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57250" y="1476018"/>
            <a:ext cx="4763095" cy="595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Shrnutí a diskuse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1178719" y="2618780"/>
            <a:ext cx="12594431" cy="338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"Přechody jsou dynamickým pojítkem mezi obranou a vítězstvím. </a:t>
            </a:r>
            <a:r>
              <a:rPr lang="en-US" sz="16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Kdo ovládá přechody, ovládá boj.</a:t>
            </a: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"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857250" y="2384227"/>
            <a:ext cx="30480" cy="807363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857250" y="3426142"/>
            <a:ext cx="12915900" cy="676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Tři probrané techniky — nůžky, podtočení a přetočení — nejsou vzájemně zaměnitelné triky. Jsou to taktické nástroje s jasně definovanými podmínkami aplikace. Mistrovství spočívá v okamžité identifikaci správného nástroje a jeho bezchybném provedení pod tlakem.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857250" y="4444372"/>
            <a:ext cx="12915900" cy="34409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857250" y="4791551"/>
            <a:ext cx="3205401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Diskusní otázky pro instruktory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857250" y="5401985"/>
            <a:ext cx="482203" cy="482203"/>
          </a:xfrm>
          <a:prstGeom prst="roundRect">
            <a:avLst>
              <a:gd name="adj" fmla="val 18669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955477" y="5464493"/>
            <a:ext cx="28575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1547932" y="5475565"/>
            <a:ext cx="2649379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Vliv výstroje na podtočení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1547932" y="5898237"/>
            <a:ext cx="3440787" cy="1353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ovlivňují boční kapsy na taktické vestě schopnost "podtočení" pod soupeřem? Jaké adaptace techniky jsou nutné při plné výstroji?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5249347" y="5401985"/>
            <a:ext cx="482203" cy="482203"/>
          </a:xfrm>
          <a:prstGeom prst="roundRect">
            <a:avLst>
              <a:gd name="adj" fmla="val 18669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5347573" y="5464493"/>
            <a:ext cx="28575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5940028" y="5475565"/>
            <a:ext cx="2401014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Tah před rotací u nůžek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5940028" y="5898237"/>
            <a:ext cx="3440906" cy="1353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Proč je u techniky nůžek klíčové přitáhnout soupeře k sobě, než začnete rotovat? Co se stane, pokud tento krok vynecháme?</a:t>
            </a:r>
            <a:endParaRPr lang="en-US" sz="1650" dirty="0"/>
          </a:p>
        </p:txBody>
      </p:sp>
      <p:sp>
        <p:nvSpPr>
          <p:cNvPr id="18" name="Shape 16"/>
          <p:cNvSpPr/>
          <p:nvPr/>
        </p:nvSpPr>
        <p:spPr>
          <a:xfrm>
            <a:off x="9641562" y="5401985"/>
            <a:ext cx="482203" cy="482203"/>
          </a:xfrm>
          <a:prstGeom prst="roundRect">
            <a:avLst>
              <a:gd name="adj" fmla="val 18669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Text 17"/>
          <p:cNvSpPr/>
          <p:nvPr/>
        </p:nvSpPr>
        <p:spPr>
          <a:xfrm>
            <a:off x="9739789" y="5464493"/>
            <a:ext cx="28575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10332244" y="5475565"/>
            <a:ext cx="2709624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Kleko-sed vs. přímý Mount</a:t>
            </a:r>
            <a:endParaRPr lang="en-US" sz="1850" dirty="0"/>
          </a:p>
        </p:txBody>
      </p:sp>
      <p:sp>
        <p:nvSpPr>
          <p:cNvPr id="21" name="Text 19"/>
          <p:cNvSpPr/>
          <p:nvPr/>
        </p:nvSpPr>
        <p:spPr>
          <a:xfrm>
            <a:off x="10332244" y="5898237"/>
            <a:ext cx="3440906" cy="1353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Kdy je takticky výhodnější přejít do kleku sedmo z boku místo přímého sedu na břiše (Mount)? Jak ovlivňuje volbu přítomnost zbraně?</a:t>
            </a:r>
            <a:endParaRPr lang="en-US" sz="16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1528</Words>
  <Application>Microsoft Macintosh PowerPoint</Application>
  <PresentationFormat>Vlastní</PresentationFormat>
  <Paragraphs>151</Paragraphs>
  <Slides>13</Slides>
  <Notes>13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7" baseType="lpstr">
      <vt:lpstr>Barlow</vt:lpstr>
      <vt:lpstr>Arial</vt:lpstr>
      <vt:lpstr>Barlow Medium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2</cp:revision>
  <dcterms:created xsi:type="dcterms:W3CDTF">2026-03-02T08:04:45Z</dcterms:created>
  <dcterms:modified xsi:type="dcterms:W3CDTF">2026-03-02T08:05:17Z</dcterms:modified>
</cp:coreProperties>
</file>