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61" r:id="rId5"/>
    <p:sldId id="256" r:id="rId6"/>
    <p:sldId id="257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66" r:id="rId15"/>
    <p:sldId id="268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7938D-D1A0-489F-BE1A-81E393018A86}" v="34" dt="2021-12-01T10:56:25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0" y="4986215"/>
            <a:ext cx="3122612" cy="1008184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Karel Sýkora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10976342" cy="3615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/>
              <a:t>Úvod do vojenského plavání, základy hydrologie</a:t>
            </a:r>
            <a:r>
              <a:rPr lang="cs-CZ" sz="4800" b="1"/>
              <a:t>, záchrana</a:t>
            </a: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301114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65723" y="195385"/>
            <a:ext cx="11652739" cy="59400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Cíl: seznámit se základy hydrologie a záchrany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Úkoly: 	- seznámit cvičence 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rozšířit pohybové dovednosti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vybavit cvičence znalostmi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upravit přirozené psychické zábrany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naučit cvičence řešit krizové situace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Obsah:	- přezkoušení plaveckých dovedností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základy hydrologie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zdokonalovací výcvik plaveckých dovedností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zásady překonávání vodní překážky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brodění a plavání za ztížených podmínek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plavání a přeprava materiálu pomocí INP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plavání ve skupině, dopomoc indisponovanému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záchrana tonoucího a první pomoc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základy ovládání plavidel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využití horolezeckého materiálu a technik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- bezpečnostní opatření</a:t>
            </a:r>
          </a:p>
        </p:txBody>
      </p:sp>
    </p:spTree>
    <p:extLst>
      <p:ext uri="{BB962C8B-B14F-4D97-AF65-F5344CB8AC3E}">
        <p14:creationId xmlns:p14="http://schemas.microsoft.com/office/powerpoint/2010/main" val="300870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679938" y="836246"/>
            <a:ext cx="1018580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chemeClr val="bg1"/>
                </a:solidFill>
              </a:rPr>
              <a:t>Podmínky účasti ve výcviku vojenského plavání:</a:t>
            </a:r>
          </a:p>
          <a:p>
            <a:endParaRPr lang="cs-CZ" sz="2800" b="1" dirty="0">
              <a:solidFill>
                <a:schemeClr val="bg1"/>
              </a:solidFill>
            </a:endParaRPr>
          </a:p>
          <a:p>
            <a:endParaRPr lang="cs-CZ" sz="2800" b="1" dirty="0">
              <a:solidFill>
                <a:schemeClr val="bg1"/>
              </a:solidFill>
            </a:endParaRPr>
          </a:p>
          <a:p>
            <a:r>
              <a:rPr lang="cs-CZ" sz="2800" b="1" dirty="0">
                <a:solidFill>
                  <a:schemeClr val="bg1"/>
                </a:solidFill>
              </a:rPr>
              <a:t>		- uplavat 300 m libovolným způsobem bez přerušení</a:t>
            </a:r>
          </a:p>
          <a:p>
            <a:endParaRPr lang="cs-CZ" sz="2800" b="1" dirty="0">
              <a:solidFill>
                <a:schemeClr val="bg1"/>
              </a:solidFill>
            </a:endParaRPr>
          </a:p>
          <a:p>
            <a:r>
              <a:rPr lang="cs-CZ" sz="2800" b="1" dirty="0">
                <a:solidFill>
                  <a:schemeClr val="bg1"/>
                </a:solidFill>
              </a:rPr>
              <a:t>		- uplavat 20 m pod vodou</a:t>
            </a:r>
          </a:p>
          <a:p>
            <a:endParaRPr lang="cs-CZ" sz="2800" b="1" dirty="0">
              <a:solidFill>
                <a:schemeClr val="bg1"/>
              </a:solidFill>
            </a:endParaRPr>
          </a:p>
          <a:p>
            <a:r>
              <a:rPr lang="cs-CZ" sz="2800" b="1" dirty="0">
                <a:solidFill>
                  <a:schemeClr val="bg1"/>
                </a:solidFill>
              </a:rPr>
              <a:t>		- skočit do vody z výšky alespoň 1 m</a:t>
            </a:r>
          </a:p>
        </p:txBody>
      </p:sp>
    </p:spTree>
    <p:extLst>
      <p:ext uri="{BB962C8B-B14F-4D97-AF65-F5344CB8AC3E}">
        <p14:creationId xmlns:p14="http://schemas.microsoft.com/office/powerpoint/2010/main" val="3692999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47077" y="85969"/>
            <a:ext cx="847948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bg1"/>
                </a:solidFill>
              </a:rPr>
              <a:t>Organizace a metodika výcviku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Faktory ovlivňující výcvik:</a:t>
            </a:r>
          </a:p>
          <a:p>
            <a:r>
              <a:rPr lang="cs-CZ" b="1" dirty="0">
                <a:solidFill>
                  <a:schemeClr val="bg1"/>
                </a:solidFill>
              </a:rPr>
              <a:t> 		- stupeň zvládnutí základních plaveckých dovedností jednotlivců</a:t>
            </a:r>
          </a:p>
          <a:p>
            <a:r>
              <a:rPr lang="cs-CZ" b="1" dirty="0">
                <a:solidFill>
                  <a:schemeClr val="bg1"/>
                </a:solidFill>
              </a:rPr>
              <a:t>		- předchozí zkušenosti s pohybem ve vodním prostředí</a:t>
            </a:r>
          </a:p>
          <a:p>
            <a:r>
              <a:rPr lang="cs-CZ" b="1" dirty="0">
                <a:solidFill>
                  <a:schemeClr val="bg1"/>
                </a:solidFill>
              </a:rPr>
              <a:t>		- přiměřenost požadovaného úkolu</a:t>
            </a:r>
          </a:p>
          <a:p>
            <a:r>
              <a:rPr lang="cs-CZ" b="1" dirty="0">
                <a:solidFill>
                  <a:schemeClr val="bg1"/>
                </a:solidFill>
              </a:rPr>
              <a:t>		- individuální schopnosti cvičících</a:t>
            </a:r>
          </a:p>
          <a:p>
            <a:r>
              <a:rPr lang="cs-CZ" b="1" dirty="0">
                <a:solidFill>
                  <a:schemeClr val="bg1"/>
                </a:solidFill>
              </a:rPr>
              <a:t>		- další faktory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Didaktické zásady výcviku:</a:t>
            </a:r>
          </a:p>
          <a:p>
            <a:r>
              <a:rPr lang="cs-CZ" b="1" dirty="0">
                <a:solidFill>
                  <a:schemeClr val="bg1"/>
                </a:solidFill>
              </a:rPr>
              <a:t>		- uvědomělost a aktivita</a:t>
            </a:r>
          </a:p>
          <a:p>
            <a:r>
              <a:rPr lang="cs-CZ" b="1" dirty="0">
                <a:solidFill>
                  <a:schemeClr val="bg1"/>
                </a:solidFill>
              </a:rPr>
              <a:t>		- názornost</a:t>
            </a:r>
          </a:p>
          <a:p>
            <a:r>
              <a:rPr lang="cs-CZ" b="1" dirty="0">
                <a:solidFill>
                  <a:schemeClr val="bg1"/>
                </a:solidFill>
              </a:rPr>
              <a:t>		- soustavnost</a:t>
            </a:r>
          </a:p>
          <a:p>
            <a:r>
              <a:rPr lang="cs-CZ" b="1" dirty="0">
                <a:solidFill>
                  <a:schemeClr val="bg1"/>
                </a:solidFill>
              </a:rPr>
              <a:t>		- přiměřenost a individuální přístup</a:t>
            </a:r>
          </a:p>
          <a:p>
            <a:r>
              <a:rPr lang="cs-CZ" b="1" dirty="0">
                <a:solidFill>
                  <a:schemeClr val="bg1"/>
                </a:solidFill>
              </a:rPr>
              <a:t>		- trvalost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Metodické zásady výcviku:</a:t>
            </a:r>
          </a:p>
          <a:p>
            <a:r>
              <a:rPr lang="cs-CZ" b="1" dirty="0">
                <a:solidFill>
                  <a:schemeClr val="bg1"/>
                </a:solidFill>
              </a:rPr>
              <a:t>		- výklad</a:t>
            </a:r>
          </a:p>
          <a:p>
            <a:r>
              <a:rPr lang="cs-CZ" b="1" dirty="0">
                <a:solidFill>
                  <a:schemeClr val="bg1"/>
                </a:solidFill>
              </a:rPr>
              <a:t>		- ukázka s vysvětlením</a:t>
            </a:r>
          </a:p>
          <a:p>
            <a:r>
              <a:rPr lang="cs-CZ" b="1" dirty="0">
                <a:solidFill>
                  <a:schemeClr val="bg1"/>
                </a:solidFill>
              </a:rPr>
              <a:t>		- instruktáž</a:t>
            </a:r>
          </a:p>
          <a:p>
            <a:r>
              <a:rPr lang="cs-CZ" b="1" dirty="0">
                <a:solidFill>
                  <a:schemeClr val="bg1"/>
                </a:solidFill>
              </a:rPr>
              <a:t>		- nácvik</a:t>
            </a:r>
          </a:p>
          <a:p>
            <a:r>
              <a:rPr lang="cs-CZ" b="1" dirty="0">
                <a:solidFill>
                  <a:schemeClr val="bg1"/>
                </a:solidFill>
              </a:rPr>
              <a:t>		- trénink</a:t>
            </a:r>
          </a:p>
        </p:txBody>
      </p:sp>
    </p:spTree>
    <p:extLst>
      <p:ext uri="{BB962C8B-B14F-4D97-AF65-F5344CB8AC3E}">
        <p14:creationId xmlns:p14="http://schemas.microsoft.com/office/powerpoint/2010/main" val="411164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719015" y="562708"/>
            <a:ext cx="6138219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Metodicko-organizační formy výcviku: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hromadná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skupinová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individuální</a:t>
            </a:r>
          </a:p>
          <a:p>
            <a:endParaRPr lang="cs-CZ" sz="2400" b="1" dirty="0">
              <a:solidFill>
                <a:schemeClr val="bg1"/>
              </a:solidFill>
            </a:endParaRPr>
          </a:p>
          <a:p>
            <a:r>
              <a:rPr lang="cs-CZ" sz="2400" b="1" dirty="0">
                <a:solidFill>
                  <a:schemeClr val="bg1"/>
                </a:solidFill>
              </a:rPr>
              <a:t>Složitější techniky se organizují v pořadí: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na suchu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v mělké vodě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v hluboké vodě</a:t>
            </a:r>
          </a:p>
          <a:p>
            <a:endParaRPr lang="cs-CZ" sz="2400" b="1" dirty="0">
              <a:solidFill>
                <a:schemeClr val="bg1"/>
              </a:solidFill>
            </a:endParaRPr>
          </a:p>
          <a:p>
            <a:r>
              <a:rPr lang="cs-CZ" sz="2400" b="1" dirty="0">
                <a:solidFill>
                  <a:schemeClr val="bg1"/>
                </a:solidFill>
              </a:rPr>
              <a:t>Podle náročnosti: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 - v plavkách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v oděvu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	- se zátěží</a:t>
            </a:r>
          </a:p>
        </p:txBody>
      </p:sp>
    </p:spTree>
    <p:extLst>
      <p:ext uri="{BB962C8B-B14F-4D97-AF65-F5344CB8AC3E}">
        <p14:creationId xmlns:p14="http://schemas.microsoft.com/office/powerpoint/2010/main" val="264149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008555" y="586154"/>
            <a:ext cx="8189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solidFill>
                  <a:schemeClr val="bg1"/>
                </a:solidFill>
              </a:rPr>
              <a:t>Základy hydrologie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08000" y="1561623"/>
            <a:ext cx="66352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Charakteristika vodních ploch: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	</a:t>
            </a:r>
            <a:r>
              <a:rPr lang="cs-CZ" sz="2000" b="1" u="sng" dirty="0">
                <a:solidFill>
                  <a:schemeClr val="bg1"/>
                </a:solidFill>
              </a:rPr>
              <a:t>Přirozené</a:t>
            </a:r>
            <a:r>
              <a:rPr lang="cs-CZ" sz="2000" b="1" dirty="0">
                <a:solidFill>
                  <a:schemeClr val="bg1"/>
                </a:solidFill>
              </a:rPr>
              <a:t>	- jezera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slepá ramena řek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zaplavená území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mokřiny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</a:t>
            </a:r>
            <a:r>
              <a:rPr lang="cs-CZ" sz="2000" b="1" u="sng" dirty="0">
                <a:solidFill>
                  <a:schemeClr val="bg1"/>
                </a:solidFill>
              </a:rPr>
              <a:t>Umělé</a:t>
            </a:r>
            <a:r>
              <a:rPr lang="cs-CZ" sz="2000" b="1" dirty="0">
                <a:solidFill>
                  <a:schemeClr val="bg1"/>
                </a:solidFill>
              </a:rPr>
              <a:t>		- rybníky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zatopené lomy, štěrkoviště apod.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přehradní nádrže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Vznik </a:t>
            </a:r>
            <a:r>
              <a:rPr lang="cs-CZ" sz="2000" b="1" dirty="0" err="1">
                <a:solidFill>
                  <a:schemeClr val="bg1"/>
                </a:solidFill>
              </a:rPr>
              <a:t>termoklin</a:t>
            </a:r>
            <a:r>
              <a:rPr lang="cs-CZ" sz="2000" b="1" dirty="0">
                <a:solidFill>
                  <a:schemeClr val="bg1"/>
                </a:solidFill>
              </a:rPr>
              <a:t> </a:t>
            </a:r>
          </a:p>
          <a:p>
            <a:endParaRPr lang="cs-CZ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639169" y="43115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pSp>
        <p:nvGrpSpPr>
          <p:cNvPr id="7" name="Group 1"/>
          <p:cNvGrpSpPr>
            <a:grpSpLocks noChangeAspect="1"/>
          </p:cNvGrpSpPr>
          <p:nvPr/>
        </p:nvGrpSpPr>
        <p:grpSpPr bwMode="auto">
          <a:xfrm>
            <a:off x="2901327" y="4452224"/>
            <a:ext cx="3201988" cy="1449388"/>
            <a:chOff x="3055" y="1821"/>
            <a:chExt cx="4898" cy="2216"/>
          </a:xfrm>
        </p:grpSpPr>
        <p:sp>
          <p:nvSpPr>
            <p:cNvPr id="8" name="AutoShape 5"/>
            <p:cNvSpPr>
              <a:spLocks noChangeAspect="1" noChangeArrowheads="1" noTextEdit="1"/>
            </p:cNvSpPr>
            <p:nvPr/>
          </p:nvSpPr>
          <p:spPr bwMode="auto">
            <a:xfrm>
              <a:off x="3055" y="1821"/>
              <a:ext cx="4898" cy="2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pic>
          <p:nvPicPr>
            <p:cNvPr id="2052" name="Picture 4" descr="vznik termoklim v  teplém období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009"/>
            <a:stretch>
              <a:fillRect/>
            </a:stretch>
          </p:blipFill>
          <p:spPr bwMode="auto">
            <a:xfrm>
              <a:off x="3055" y="1821"/>
              <a:ext cx="3357" cy="2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6295" y="2239"/>
              <a:ext cx="151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5392" tIns="37696" rIns="75392" bIns="3769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Termoklina</a:t>
              </a:r>
              <a:endPara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6321" y="2964"/>
              <a:ext cx="163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5392" tIns="37696" rIns="75392" bIns="3769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Termoklina</a:t>
              </a:r>
              <a:endPara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" name="TextovéPole 10"/>
          <p:cNvSpPr txBox="1"/>
          <p:nvPr/>
        </p:nvSpPr>
        <p:spPr>
          <a:xfrm>
            <a:off x="507999" y="6041292"/>
            <a:ext cx="6010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Přirozená cirkulace vody ve stojatých vodách</a:t>
            </a:r>
          </a:p>
        </p:txBody>
      </p:sp>
      <p:pic>
        <p:nvPicPr>
          <p:cNvPr id="2057" name="Picture 9" descr="cirkulace vody ve stojatých vodách v zimním období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803" y="4378345"/>
            <a:ext cx="23241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868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625231" y="625231"/>
            <a:ext cx="1094241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Charakteristika vodních toků: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	</a:t>
            </a:r>
            <a:r>
              <a:rPr lang="cs-CZ" b="1" u="sng" dirty="0">
                <a:solidFill>
                  <a:schemeClr val="bg1"/>
                </a:solidFill>
              </a:rPr>
              <a:t>Přirozené</a:t>
            </a:r>
            <a:r>
              <a:rPr lang="cs-CZ" b="1" dirty="0">
                <a:solidFill>
                  <a:schemeClr val="bg1"/>
                </a:solidFill>
              </a:rPr>
              <a:t>	- potoky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říčky a řeky</a:t>
            </a:r>
          </a:p>
          <a:p>
            <a:r>
              <a:rPr lang="cs-CZ" b="1" dirty="0">
                <a:solidFill>
                  <a:schemeClr val="bg1"/>
                </a:solidFill>
              </a:rPr>
              <a:t>	</a:t>
            </a:r>
            <a:r>
              <a:rPr lang="cs-CZ" b="1" u="sng" dirty="0">
                <a:solidFill>
                  <a:schemeClr val="bg1"/>
                </a:solidFill>
              </a:rPr>
              <a:t>Umělé</a:t>
            </a:r>
            <a:r>
              <a:rPr lang="cs-CZ" b="1" dirty="0">
                <a:solidFill>
                  <a:schemeClr val="bg1"/>
                </a:solidFill>
              </a:rPr>
              <a:t>		- náhony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plavební kanály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vodní slalomové dráhy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Činitelé ovlivňující průtok a vodní stav: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u="sng" dirty="0">
                <a:solidFill>
                  <a:schemeClr val="bg1"/>
                </a:solidFill>
              </a:rPr>
              <a:t>Zvýšení průtoku</a:t>
            </a:r>
            <a:r>
              <a:rPr lang="cs-CZ" b="1" dirty="0">
                <a:solidFill>
                  <a:schemeClr val="bg1"/>
                </a:solidFill>
              </a:rPr>
              <a:t>	- velké množství srážek		</a:t>
            </a:r>
            <a:r>
              <a:rPr lang="cs-CZ" b="1" u="sng" dirty="0">
                <a:solidFill>
                  <a:schemeClr val="bg1"/>
                </a:solidFill>
              </a:rPr>
              <a:t>Snížení průtoku</a:t>
            </a:r>
            <a:r>
              <a:rPr lang="cs-CZ" b="1" dirty="0">
                <a:solidFill>
                  <a:schemeClr val="bg1"/>
                </a:solidFill>
              </a:rPr>
              <a:t>	- nízký úhrn dešťových srážek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nasycené podloží							- propustné a nenasycené podloží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podloží z nepropustných vrstev				- hustá vegetace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málo vegetačního porostu					- vysoké teploty při dešti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nízká teplota při dešti						- nízké teploty při sněžení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tání sněhu									- rovinatý charakter území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velká intenzita srážek						- protáhlé povodí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velký spád řečiště</a:t>
            </a:r>
          </a:p>
          <a:p>
            <a:r>
              <a:rPr lang="cs-CZ" b="1" dirty="0">
                <a:solidFill>
                  <a:schemeClr val="bg1"/>
                </a:solidFill>
              </a:rPr>
              <a:t>				- vějířovité a kruhovité povodí</a:t>
            </a:r>
          </a:p>
          <a:p>
            <a:r>
              <a:rPr lang="cs-CZ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94145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47077" y="695569"/>
            <a:ext cx="5601213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u="sng" dirty="0">
                <a:solidFill>
                  <a:schemeClr val="bg1"/>
                </a:solidFill>
              </a:rPr>
              <a:t>Podélný profil:</a:t>
            </a:r>
            <a:r>
              <a:rPr lang="cs-CZ" sz="2000" b="1" dirty="0">
                <a:solidFill>
                  <a:schemeClr val="bg1"/>
                </a:solidFill>
              </a:rPr>
              <a:t> 	- horní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střední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- dolní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u="sng" dirty="0">
                <a:solidFill>
                  <a:schemeClr val="bg1"/>
                </a:solidFill>
              </a:rPr>
              <a:t>Příčný profil:</a:t>
            </a:r>
            <a:r>
              <a:rPr lang="cs-CZ" sz="2000" b="1" dirty="0">
                <a:solidFill>
                  <a:schemeClr val="bg1"/>
                </a:solidFill>
              </a:rPr>
              <a:t> 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Příčný řez koryta řeky (izotachy, proudnice)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Přesouvání proudnic v zákrutech řeky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11199" y="31808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4"/>
          <a:stretch>
            <a:fillRect/>
          </a:stretch>
        </p:blipFill>
        <p:spPr bwMode="auto">
          <a:xfrm>
            <a:off x="6533661" y="2139612"/>
            <a:ext cx="3481388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proudnice a její průběh podle zakřiveni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29" y="4142487"/>
            <a:ext cx="540067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817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00185" y="211015"/>
            <a:ext cx="57208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Klasifikace vodních toků: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- spád vodního toku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- průtok vody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- charakter koryta 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Klasifikace obtížnosti:	- ZWA, ZWB, ZWC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- WW I – WW VI</a:t>
            </a:r>
          </a:p>
          <a:p>
            <a:endParaRPr lang="cs-CZ" sz="2000" b="1" dirty="0">
              <a:solidFill>
                <a:schemeClr val="bg1"/>
              </a:solidFill>
            </a:endParaRPr>
          </a:p>
          <a:p>
            <a:r>
              <a:rPr lang="cs-CZ" sz="2000" b="1" dirty="0">
                <a:solidFill>
                  <a:schemeClr val="bg1"/>
                </a:solidFill>
              </a:rPr>
              <a:t>Nebezpečné vodní stavby:	- přehrady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stupně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náhony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kanály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- jezy	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40" y="2716701"/>
            <a:ext cx="27813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255" y="4506424"/>
            <a:ext cx="61722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61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101969" y="226646"/>
            <a:ext cx="997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chemeClr val="bg1"/>
                </a:solidFill>
              </a:rPr>
              <a:t>Jezy a jejich nebezpečí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45477" y="1649046"/>
            <a:ext cx="718177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</a:rPr>
              <a:t>Rozdělení podle tvaru spádové desky:	- kolmá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šikmá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parabolická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kombinovaná</a:t>
            </a:r>
          </a:p>
          <a:p>
            <a:r>
              <a:rPr lang="cs-CZ" sz="2000" b="1" dirty="0">
                <a:solidFill>
                  <a:schemeClr val="bg1"/>
                </a:solidFill>
              </a:rPr>
              <a:t>											- speciální</a:t>
            </a:r>
          </a:p>
        </p:txBody>
      </p:sp>
      <p:pic>
        <p:nvPicPr>
          <p:cNvPr id="5122" name="Picture 2" descr="kolmá spádová desk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424" y="1091102"/>
            <a:ext cx="44672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šikmá spádová deska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01" y="3982794"/>
            <a:ext cx="44386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parabolická spádová des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267" y="4474125"/>
            <a:ext cx="2603500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parabolická spádová deska 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655" y="4459837"/>
            <a:ext cx="2627312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100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259385" y="679938"/>
            <a:ext cx="2888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>
                <a:solidFill>
                  <a:schemeClr val="bg1"/>
                </a:solidFill>
              </a:rPr>
              <a:t>Vodní válec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824" y="2302485"/>
            <a:ext cx="8541447" cy="398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36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8585" y="132862"/>
            <a:ext cx="10511691" cy="6416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Literatura: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Sýkora K. a kol.  </a:t>
            </a:r>
            <a:r>
              <a:rPr lang="cs-CZ" sz="2800" b="1" i="1" dirty="0">
                <a:solidFill>
                  <a:schemeClr val="bg1"/>
                </a:solidFill>
              </a:rPr>
              <a:t>K teorii vojenského plavání</a:t>
            </a:r>
          </a:p>
          <a:p>
            <a:pPr marL="0" indent="0">
              <a:buNone/>
            </a:pPr>
            <a:r>
              <a:rPr lang="cs-CZ" sz="2800" b="1" dirty="0" err="1">
                <a:solidFill>
                  <a:schemeClr val="bg1"/>
                </a:solidFill>
              </a:rPr>
              <a:t>Čechovská</a:t>
            </a:r>
            <a:r>
              <a:rPr lang="cs-CZ" sz="2800" b="1" dirty="0">
                <a:solidFill>
                  <a:schemeClr val="bg1"/>
                </a:solidFill>
              </a:rPr>
              <a:t> I. a kol. </a:t>
            </a:r>
            <a:r>
              <a:rPr lang="cs-CZ" sz="2800" b="1" i="1" dirty="0">
                <a:solidFill>
                  <a:schemeClr val="bg1"/>
                </a:solidFill>
              </a:rPr>
              <a:t>Plavání</a:t>
            </a:r>
          </a:p>
          <a:p>
            <a:pPr marL="0" indent="0">
              <a:buNone/>
            </a:pPr>
            <a:r>
              <a:rPr lang="cs-CZ" sz="2800" b="1" dirty="0" err="1">
                <a:solidFill>
                  <a:schemeClr val="bg1"/>
                </a:solidFill>
              </a:rPr>
              <a:t>Hofer</a:t>
            </a:r>
            <a:r>
              <a:rPr lang="cs-CZ" sz="2800" b="1" dirty="0">
                <a:solidFill>
                  <a:schemeClr val="bg1"/>
                </a:solidFill>
              </a:rPr>
              <a:t> Z. a kol. </a:t>
            </a:r>
            <a:r>
              <a:rPr lang="cs-CZ" sz="2800" b="1" i="1" dirty="0">
                <a:solidFill>
                  <a:schemeClr val="bg1"/>
                </a:solidFill>
              </a:rPr>
              <a:t>Technika plaveckých způsobů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Kaufman J. </a:t>
            </a:r>
            <a:r>
              <a:rPr lang="cs-CZ" sz="2800" b="1" i="1" dirty="0">
                <a:solidFill>
                  <a:schemeClr val="bg1"/>
                </a:solidFill>
              </a:rPr>
              <a:t>Záchranář – První pomoc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Miler T. </a:t>
            </a:r>
            <a:r>
              <a:rPr lang="cs-CZ" sz="2800" b="1" i="1" dirty="0">
                <a:solidFill>
                  <a:schemeClr val="bg1"/>
                </a:solidFill>
              </a:rPr>
              <a:t>Záchranář – Bezpečnost a záchrana u vody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Loskot J. a kol. </a:t>
            </a:r>
            <a:r>
              <a:rPr lang="cs-CZ" sz="2800" b="1" i="1" dirty="0">
                <a:solidFill>
                  <a:schemeClr val="bg1"/>
                </a:solidFill>
              </a:rPr>
              <a:t>Záchranář – Záchrana na tekoucích vodách</a:t>
            </a:r>
          </a:p>
          <a:p>
            <a:pPr marL="0" indent="0">
              <a:buNone/>
            </a:pPr>
            <a:r>
              <a:rPr lang="cs-CZ" sz="2800" b="1" dirty="0" err="1">
                <a:solidFill>
                  <a:schemeClr val="bg1"/>
                </a:solidFill>
              </a:rPr>
              <a:t>Piškula</a:t>
            </a:r>
            <a:r>
              <a:rPr lang="cs-CZ" sz="2800" b="1" dirty="0">
                <a:solidFill>
                  <a:schemeClr val="bg1"/>
                </a:solidFill>
              </a:rPr>
              <a:t> F. a kol. </a:t>
            </a:r>
            <a:r>
              <a:rPr lang="cs-CZ" sz="2800" b="1" i="1" dirty="0">
                <a:solidFill>
                  <a:schemeClr val="bg1"/>
                </a:solidFill>
              </a:rPr>
              <a:t>Sportovní potápění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NVMO 12/2011 </a:t>
            </a:r>
            <a:r>
              <a:rPr lang="cs-CZ" sz="2800" b="1" i="1" dirty="0">
                <a:solidFill>
                  <a:schemeClr val="bg1"/>
                </a:solidFill>
              </a:rPr>
              <a:t>Služební tělesná výchova v rezortu MO</a:t>
            </a:r>
          </a:p>
          <a:p>
            <a:pPr marL="0" indent="0">
              <a:buNone/>
            </a:pPr>
            <a:r>
              <a:rPr lang="cs-CZ" sz="2800" b="1" dirty="0">
                <a:solidFill>
                  <a:schemeClr val="bg1"/>
                </a:solidFill>
              </a:rPr>
              <a:t>Ptáček P. a kol. </a:t>
            </a:r>
            <a:r>
              <a:rPr lang="cs-CZ" sz="2800" b="1" i="1" dirty="0">
                <a:solidFill>
                  <a:schemeClr val="bg1"/>
                </a:solidFill>
              </a:rPr>
              <a:t>Záchrana z válce</a:t>
            </a:r>
          </a:p>
        </p:txBody>
      </p:sp>
    </p:spTree>
    <p:extLst>
      <p:ext uri="{BB962C8B-B14F-4D97-AF65-F5344CB8AC3E}">
        <p14:creationId xmlns:p14="http://schemas.microsoft.com/office/powerpoint/2010/main" val="278240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438680182"/>
      </p:ext>
    </p:extLst>
  </p:cSld>
  <p:clrMapOvr>
    <a:masterClrMapping/>
  </p:clrMapOvr>
</p:sld>
</file>

<file path=ppt/theme/theme1.xml><?xml version="1.0" encoding="utf-8"?>
<a:theme xmlns:a="http://schemas.openxmlformats.org/drawingml/2006/main" name="Řez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1407C7-536E-4258-9480-103C5F3FD4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19ED60-3BC2-4C64-A761-6BA1ABA90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7EF3BD-5D51-407B-8E71-2D50098BFB6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352</TotalTime>
  <Words>866</Words>
  <Application>Microsoft Office PowerPoint</Application>
  <PresentationFormat>Širokoúhlá obrazovka</PresentationFormat>
  <Paragraphs>146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Řez</vt:lpstr>
      <vt:lpstr>Karel Sýkora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Karel Sýkora</dc:creator>
  <cp:lastModifiedBy>Karel Sýkora</cp:lastModifiedBy>
  <cp:revision>21</cp:revision>
  <dcterms:created xsi:type="dcterms:W3CDTF">2019-10-01T06:38:14Z</dcterms:created>
  <dcterms:modified xsi:type="dcterms:W3CDTF">2026-03-30T14:09:15Z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