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67" r:id="rId2"/>
    <p:sldId id="283" r:id="rId3"/>
    <p:sldId id="284" r:id="rId4"/>
    <p:sldId id="285" r:id="rId5"/>
    <p:sldId id="286" r:id="rId6"/>
    <p:sldId id="287" r:id="rId7"/>
    <p:sldId id="288" r:id="rId8"/>
    <p:sldId id="289" r:id="rId9"/>
    <p:sldId id="290" r:id="rId10"/>
    <p:sldId id="291" r:id="rId11"/>
    <p:sldId id="292" r:id="rId12"/>
    <p:sldId id="293" r:id="rId13"/>
    <p:sldId id="294" r:id="rId14"/>
    <p:sldId id="295" r:id="rId15"/>
    <p:sldId id="296" r:id="rId16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8C97AC-28F4-4498-9E80-08E4F700347C}" type="datetimeFigureOut">
              <a:rPr lang="cs-CZ" smtClean="0"/>
              <a:t>4.4.2018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D98D2D-C7F1-4675-AF2D-77F7DC42F00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244241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Pieta z Jihlavy, 1400-1410</a:t>
            </a:r>
            <a:endParaRPr lang="en-GB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D98D2D-C7F1-4675-AF2D-77F7DC42F005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782233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Planctus </a:t>
            </a:r>
            <a:r>
              <a:rPr lang="cs-CZ" dirty="0" err="1" smtClean="0"/>
              <a:t>Mariae</a:t>
            </a:r>
            <a:r>
              <a:rPr lang="cs-CZ" dirty="0" smtClean="0"/>
              <a:t> z Pasionálu abatyše Kunhuty; zobrazení Pašijí v kostelech: https://www.youtube.com/</a:t>
            </a:r>
            <a:r>
              <a:rPr lang="cs-CZ" dirty="0" err="1" smtClean="0"/>
              <a:t>watch?v</a:t>
            </a:r>
            <a:r>
              <a:rPr lang="cs-CZ" smtClean="0"/>
              <a:t>=BdrACuW77Vw, 3.55</a:t>
            </a:r>
            <a:endParaRPr lang="en-GB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D98D2D-C7F1-4675-AF2D-77F7DC42F005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596207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>
                <a:effectLst/>
              </a:rPr>
              <a:t>Showing of the Relics in Nuremberg in 1487</a:t>
            </a: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D98D2D-C7F1-4675-AF2D-77F7DC42F005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426323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https://www.youtube.com/watch?v=oHJRczCPkNE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D98D2D-C7F1-4675-AF2D-77F7DC42F005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265634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err="1" smtClean="0">
                <a:effectLst/>
              </a:rPr>
              <a:t>Crucifix</a:t>
            </a:r>
            <a:r>
              <a:rPr lang="cs-CZ" dirty="0" smtClean="0">
                <a:effectLst/>
              </a:rPr>
              <a:t> in </a:t>
            </a:r>
            <a:r>
              <a:rPr lang="cs-CZ" dirty="0" err="1" smtClean="0">
                <a:effectLst/>
              </a:rPr>
              <a:t>the</a:t>
            </a:r>
            <a:r>
              <a:rPr lang="cs-CZ" dirty="0" smtClean="0">
                <a:effectLst/>
              </a:rPr>
              <a:t> </a:t>
            </a:r>
            <a:r>
              <a:rPr lang="cs-CZ" dirty="0" err="1" smtClean="0">
                <a:effectLst/>
              </a:rPr>
              <a:t>choir</a:t>
            </a:r>
            <a:r>
              <a:rPr lang="cs-CZ" dirty="0" smtClean="0">
                <a:effectLst/>
              </a:rPr>
              <a:t> </a:t>
            </a:r>
            <a:r>
              <a:rPr lang="cs-CZ" dirty="0" err="1" smtClean="0">
                <a:effectLst/>
              </a:rPr>
              <a:t>loft</a:t>
            </a:r>
            <a:r>
              <a:rPr lang="cs-CZ" dirty="0" smtClean="0">
                <a:effectLst/>
              </a:rPr>
              <a:t> </a:t>
            </a:r>
            <a:r>
              <a:rPr lang="cs-CZ" dirty="0" err="1" smtClean="0">
                <a:effectLst/>
              </a:rPr>
              <a:t>of</a:t>
            </a:r>
            <a:r>
              <a:rPr lang="cs-CZ" dirty="0" smtClean="0">
                <a:effectLst/>
              </a:rPr>
              <a:t> </a:t>
            </a:r>
            <a:r>
              <a:rPr lang="cs-CZ" dirty="0" err="1" smtClean="0">
                <a:effectLst/>
              </a:rPr>
              <a:t>Jerónimos</a:t>
            </a:r>
            <a:r>
              <a:rPr lang="cs-CZ" dirty="0" smtClean="0">
                <a:effectLst/>
              </a:rPr>
              <a:t> Monastery (</a:t>
            </a:r>
            <a:r>
              <a:rPr lang="cs-CZ" dirty="0" err="1" smtClean="0">
                <a:effectLst/>
              </a:rPr>
              <a:t>Lisboa</a:t>
            </a:r>
            <a:r>
              <a:rPr lang="cs-CZ" dirty="0" smtClean="0">
                <a:effectLst/>
              </a:rPr>
              <a:t>, Portugal)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D98D2D-C7F1-4675-AF2D-77F7DC42F005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007634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Toto je už KAEDRÁLA sv. Víta (nikoli bazilika,</a:t>
            </a:r>
            <a:r>
              <a:rPr lang="cs-CZ" baseline="0" dirty="0" smtClean="0"/>
              <a:t> pro </a:t>
            </a:r>
            <a:r>
              <a:rPr lang="cs-CZ" baseline="0" dirty="0" err="1" smtClean="0"/>
              <a:t>kt</a:t>
            </a:r>
            <a:r>
              <a:rPr lang="cs-CZ" baseline="0" dirty="0" smtClean="0"/>
              <a:t>. byl liturgický předpis </a:t>
            </a:r>
            <a:r>
              <a:rPr lang="cs-CZ" baseline="0" smtClean="0"/>
              <a:t>primárně určen).</a:t>
            </a: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D98D2D-C7F1-4675-AF2D-77F7DC42F005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531289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9810C-5041-4105-8176-689D6FD25BDA}" type="datetimeFigureOut">
              <a:rPr lang="cs-CZ" smtClean="0"/>
              <a:t>4.4.2018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4ABE9-4D63-48A4-8546-B361DA471B2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60624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9810C-5041-4105-8176-689D6FD25BDA}" type="datetimeFigureOut">
              <a:rPr lang="cs-CZ" smtClean="0"/>
              <a:t>4.4.2018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4ABE9-4D63-48A4-8546-B361DA471B2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93281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9810C-5041-4105-8176-689D6FD25BDA}" type="datetimeFigureOut">
              <a:rPr lang="cs-CZ" smtClean="0"/>
              <a:t>4.4.2018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4ABE9-4D63-48A4-8546-B361DA471B2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35009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9810C-5041-4105-8176-689D6FD25BDA}" type="datetimeFigureOut">
              <a:rPr lang="cs-CZ" smtClean="0"/>
              <a:t>4.4.2018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4ABE9-4D63-48A4-8546-B361DA471B2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85486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9810C-5041-4105-8176-689D6FD25BDA}" type="datetimeFigureOut">
              <a:rPr lang="cs-CZ" smtClean="0"/>
              <a:t>4.4.2018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4ABE9-4D63-48A4-8546-B361DA471B2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95242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9810C-5041-4105-8176-689D6FD25BDA}" type="datetimeFigureOut">
              <a:rPr lang="cs-CZ" smtClean="0"/>
              <a:t>4.4.2018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4ABE9-4D63-48A4-8546-B361DA471B2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9351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9810C-5041-4105-8176-689D6FD25BDA}" type="datetimeFigureOut">
              <a:rPr lang="cs-CZ" smtClean="0"/>
              <a:t>4.4.2018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4ABE9-4D63-48A4-8546-B361DA471B2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79625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9810C-5041-4105-8176-689D6FD25BDA}" type="datetimeFigureOut">
              <a:rPr lang="cs-CZ" smtClean="0"/>
              <a:t>4.4.2018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4ABE9-4D63-48A4-8546-B361DA471B2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45521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9810C-5041-4105-8176-689D6FD25BDA}" type="datetimeFigureOut">
              <a:rPr lang="cs-CZ" smtClean="0"/>
              <a:t>4.4.2018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4ABE9-4D63-48A4-8546-B361DA471B2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3926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9810C-5041-4105-8176-689D6FD25BDA}" type="datetimeFigureOut">
              <a:rPr lang="cs-CZ" smtClean="0"/>
              <a:t>4.4.2018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4ABE9-4D63-48A4-8546-B361DA471B2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50598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9810C-5041-4105-8176-689D6FD25BDA}" type="datetimeFigureOut">
              <a:rPr lang="cs-CZ" smtClean="0"/>
              <a:t>4.4.2018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4ABE9-4D63-48A4-8546-B361DA471B2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57130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C9810C-5041-4105-8176-689D6FD25BDA}" type="datetimeFigureOut">
              <a:rPr lang="cs-CZ" smtClean="0"/>
              <a:t>4.4.2018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34ABE9-4D63-48A4-8546-B361DA471B2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66056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cs-CZ" dirty="0" smtClean="0"/>
              <a:t>Plankty</a:t>
            </a:r>
            <a:endParaRPr lang="cs-CZ" i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69568"/>
            <a:ext cx="6028374" cy="388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399083"/>
            <a:ext cx="3995936" cy="3842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0887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533903" y="908720"/>
            <a:ext cx="792088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dirty="0" smtClean="0"/>
              <a:t>„Oficium matutina začíná v příhodnější [snad ve smyslu „dřívější“] hodinu jednak kvůli dni konání (na Zelený čtvrtek), jednak kvůli velkému množství lidí [kteří na slavnost přicházejí], jednak i kvůli provozování planktu Blahoslavené Panny Marie. Plankt je recitován po matutinu dvěma chlapci. Mělo by se jednat o řeholníky, pokud je možné sehnat takové, kteří by se k tomu úkolu hodili, nebo, pokud by nebylo mnichů, ať plankt recitují laikové k tomu najatí. Po matutinu se zhasnou všechny svíce, konkrétně po Kyrie, jež se spolu s verši[?] zpívá/říká u oltáře, až na jedinou, která zůstane </a:t>
            </a:r>
            <a:r>
              <a:rPr lang="cs-CZ" sz="2000" dirty="0" err="1" smtClean="0"/>
              <a:t>rozvícena</a:t>
            </a:r>
            <a:r>
              <a:rPr lang="cs-CZ" sz="2000" dirty="0" smtClean="0"/>
              <a:t> dokud plankt neskončí – na připomínku, že v tento den se veškerá víra soustředí k samojediné Panně Marii, neboť všichni učedníci zbloudili a začali méně či více pochybovat, jen Panna Maria ne. Plankt se provozuje u pulpitu </a:t>
            </a:r>
            <a:r>
              <a:rPr lang="cs-CZ" sz="2000" dirty="0" err="1" smtClean="0"/>
              <a:t>preceptora</a:t>
            </a:r>
            <a:r>
              <a:rPr lang="cs-CZ" sz="2000" dirty="0" smtClean="0"/>
              <a:t>, který má být kolem dokola zahalen až po zem bílou </a:t>
            </a:r>
            <a:r>
              <a:rPr lang="cs-CZ" sz="2000" dirty="0" err="1" smtClean="0"/>
              <a:t>kortinou</a:t>
            </a:r>
            <a:r>
              <a:rPr lang="cs-CZ" sz="2000" dirty="0" smtClean="0"/>
              <a:t>, aby ti, kdo řečený plankt zpívají nebo recitují, nebyli vidět a aby ani oni sami neviděli na lid, aby se cítili bezpečně a mohli bez obav zpívat, kdyby je snad pohledy diváků vyváděly z míry.“</a:t>
            </a:r>
          </a:p>
          <a:p>
            <a:endParaRPr lang="cs-CZ" sz="2000" dirty="0"/>
          </a:p>
          <a:p>
            <a:pPr algn="r"/>
            <a:r>
              <a:rPr lang="cs-CZ" sz="2000" dirty="0" smtClean="0"/>
              <a:t>Plankt z Toulouse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1900881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5"/>
            <a:ext cx="6480720" cy="2727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359" y="3501008"/>
            <a:ext cx="6480720" cy="1748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619" y="5373216"/>
            <a:ext cx="6374041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7560332" y="692696"/>
            <a:ext cx="720080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cs-CZ" dirty="0" smtClean="0"/>
              <a:t>Jan</a:t>
            </a:r>
            <a:endParaRPr lang="cs-CZ" dirty="0"/>
          </a:p>
        </p:txBody>
      </p:sp>
      <p:sp>
        <p:nvSpPr>
          <p:cNvPr id="3" name="TextovéPole 2"/>
          <p:cNvSpPr txBox="1"/>
          <p:nvPr/>
        </p:nvSpPr>
        <p:spPr>
          <a:xfrm>
            <a:off x="6948264" y="1916832"/>
            <a:ext cx="1944216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cs-CZ" dirty="0" smtClean="0"/>
              <a:t>Svátek kopí a hřebů Páně</a:t>
            </a:r>
            <a:endParaRPr lang="cs-CZ" dirty="0"/>
          </a:p>
        </p:txBody>
      </p:sp>
      <p:sp>
        <p:nvSpPr>
          <p:cNvPr id="4" name="TextovéPole 3"/>
          <p:cNvSpPr txBox="1"/>
          <p:nvPr/>
        </p:nvSpPr>
        <p:spPr>
          <a:xfrm>
            <a:off x="7164288" y="4230394"/>
            <a:ext cx="1512168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cs-CZ" dirty="0" err="1" smtClean="0"/>
              <a:t>Arma</a:t>
            </a:r>
            <a:r>
              <a:rPr lang="cs-CZ" dirty="0" smtClean="0"/>
              <a:t> Christi</a:t>
            </a:r>
            <a:endParaRPr lang="cs-CZ" dirty="0"/>
          </a:p>
        </p:txBody>
      </p:sp>
      <p:sp>
        <p:nvSpPr>
          <p:cNvPr id="6" name="TextovéPole 5"/>
          <p:cNvSpPr txBox="1"/>
          <p:nvPr/>
        </p:nvSpPr>
        <p:spPr>
          <a:xfrm>
            <a:off x="7164288" y="5517232"/>
            <a:ext cx="1440160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cs-CZ" dirty="0" smtClean="0"/>
              <a:t>naturalismus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90562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cs-CZ" dirty="0" smtClean="0"/>
              <a:t>Svátek kopí a hřebů Páně</a:t>
            </a:r>
            <a:endParaRPr lang="cs-CZ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268760"/>
            <a:ext cx="5826224" cy="5381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bdélník 2"/>
          <p:cNvSpPr/>
          <p:nvPr/>
        </p:nvSpPr>
        <p:spPr>
          <a:xfrm>
            <a:off x="6444208" y="1484784"/>
            <a:ext cx="240166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i="1" dirty="0"/>
              <a:t>Ukazování nástrojů Kristova umučení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9656" y="2852936"/>
            <a:ext cx="1076325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952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78"/>
            <a:ext cx="4740879" cy="6854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8737" y="692696"/>
            <a:ext cx="4005263" cy="534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6738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cs-CZ" dirty="0" smtClean="0"/>
              <a:t>Poté:</a:t>
            </a:r>
            <a:r>
              <a:rPr lang="cs-CZ" i="1" dirty="0" smtClean="0"/>
              <a:t> </a:t>
            </a:r>
            <a:r>
              <a:rPr lang="cs-CZ" i="1" dirty="0" err="1" smtClean="0"/>
              <a:t>Depositio</a:t>
            </a:r>
            <a:r>
              <a:rPr lang="cs-CZ" i="1" dirty="0" smtClean="0"/>
              <a:t> </a:t>
            </a:r>
            <a:r>
              <a:rPr lang="cs-CZ" i="1" dirty="0" err="1" smtClean="0"/>
              <a:t>crucis</a:t>
            </a:r>
            <a:endParaRPr lang="cs-CZ" i="1" dirty="0"/>
          </a:p>
        </p:txBody>
      </p:sp>
      <p:sp>
        <p:nvSpPr>
          <p:cNvPr id="3" name="Obdélník 2"/>
          <p:cNvSpPr/>
          <p:nvPr/>
        </p:nvSpPr>
        <p:spPr>
          <a:xfrm>
            <a:off x="501436" y="1700808"/>
            <a:ext cx="820891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dirty="0"/>
              <a:t>„Na veliký pátek </a:t>
            </a:r>
            <a:r>
              <a:rPr lang="cs-CZ" sz="2400" u="sng" dirty="0"/>
              <a:t>po dokončení mše </a:t>
            </a:r>
            <a:r>
              <a:rPr lang="cs-CZ" sz="2400" dirty="0"/>
              <a:t>svaté </a:t>
            </a:r>
            <a:r>
              <a:rPr lang="cs-CZ" sz="2400" b="1" dirty="0"/>
              <a:t>abatyše</a:t>
            </a:r>
            <a:r>
              <a:rPr lang="cs-CZ" sz="2400" dirty="0"/>
              <a:t> připravivší se, má jíti s procesím k tomu </a:t>
            </a:r>
            <a:r>
              <a:rPr lang="cs-CZ" sz="2400" u="sng" dirty="0"/>
              <a:t>místu</a:t>
            </a:r>
            <a:r>
              <a:rPr lang="cs-CZ" sz="2400" dirty="0"/>
              <a:t> se </a:t>
            </a:r>
            <a:r>
              <a:rPr lang="cs-CZ" sz="2400" b="1" dirty="0"/>
              <a:t>dvěma staršími sestrami</a:t>
            </a:r>
            <a:r>
              <a:rPr lang="cs-CZ" sz="2400" dirty="0"/>
              <a:t>, kdež kříž má býti schován do hrobu. A před nimi </a:t>
            </a:r>
            <a:r>
              <a:rPr lang="cs-CZ" sz="2400" b="1" dirty="0"/>
              <a:t>mladší sestry </a:t>
            </a:r>
            <a:r>
              <a:rPr lang="cs-CZ" sz="2400" dirty="0"/>
              <a:t>mají nésti </a:t>
            </a:r>
            <a:r>
              <a:rPr lang="cs-CZ" sz="2400" u="sng" dirty="0"/>
              <a:t>korouhve, svíce, vodu </a:t>
            </a:r>
            <a:r>
              <a:rPr lang="cs-CZ" sz="2400" u="sng" dirty="0" err="1"/>
              <a:t>svěcenú</a:t>
            </a:r>
            <a:r>
              <a:rPr lang="cs-CZ" sz="2400" u="sng" dirty="0"/>
              <a:t> </a:t>
            </a:r>
            <a:r>
              <a:rPr lang="cs-CZ" sz="2400" dirty="0"/>
              <a:t>a </a:t>
            </a:r>
            <a:r>
              <a:rPr lang="cs-CZ" sz="2400" u="sng" dirty="0"/>
              <a:t>kadidelnici</a:t>
            </a:r>
            <a:r>
              <a:rPr lang="cs-CZ" sz="2400" dirty="0"/>
              <a:t> a </a:t>
            </a:r>
            <a:r>
              <a:rPr lang="cs-CZ" sz="2400" b="1" dirty="0" err="1"/>
              <a:t>kór</a:t>
            </a:r>
            <a:r>
              <a:rPr lang="cs-CZ" sz="2400" dirty="0"/>
              <a:t> v tu chvíli má </a:t>
            </a:r>
            <a:r>
              <a:rPr lang="cs-CZ" sz="2400" u="sng" dirty="0"/>
              <a:t>čísti</a:t>
            </a:r>
            <a:r>
              <a:rPr lang="cs-CZ" sz="2400" dirty="0"/>
              <a:t> tento </a:t>
            </a:r>
            <a:r>
              <a:rPr lang="cs-CZ" sz="2400" u="sng" dirty="0" err="1"/>
              <a:t>responsoř</a:t>
            </a:r>
            <a:r>
              <a:rPr lang="cs-CZ" sz="2400" dirty="0"/>
              <a:t> […]. A mezitím dokavaď </a:t>
            </a:r>
            <a:r>
              <a:rPr lang="cs-CZ" sz="2400" dirty="0" err="1"/>
              <a:t>kór</a:t>
            </a:r>
            <a:r>
              <a:rPr lang="cs-CZ" sz="2400" dirty="0"/>
              <a:t> čte tyto tři svrchní </a:t>
            </a:r>
            <a:r>
              <a:rPr lang="cs-CZ" sz="2400" dirty="0" err="1"/>
              <a:t>responsoře</a:t>
            </a:r>
            <a:r>
              <a:rPr lang="cs-CZ" sz="2400" dirty="0"/>
              <a:t>, tu chvíli abatyše s poctivostí </a:t>
            </a:r>
            <a:r>
              <a:rPr lang="cs-CZ" sz="2400" u="sng" dirty="0" err="1"/>
              <a:t>položíti</a:t>
            </a:r>
            <a:r>
              <a:rPr lang="cs-CZ" sz="2400" dirty="0"/>
              <a:t> má </a:t>
            </a:r>
            <a:r>
              <a:rPr lang="cs-CZ" sz="2400" u="sng" dirty="0"/>
              <a:t>kříž do hrobu</a:t>
            </a:r>
            <a:r>
              <a:rPr lang="cs-CZ" sz="2400" dirty="0"/>
              <a:t>, </a:t>
            </a:r>
            <a:r>
              <a:rPr lang="cs-CZ" sz="2400" u="sng" dirty="0" err="1"/>
              <a:t>podložíc</a:t>
            </a:r>
            <a:r>
              <a:rPr lang="cs-CZ" sz="2400" dirty="0"/>
              <a:t> pod něj jeden </a:t>
            </a:r>
            <a:r>
              <a:rPr lang="cs-CZ" sz="2400" u="sng" dirty="0"/>
              <a:t>korporál</a:t>
            </a:r>
            <a:r>
              <a:rPr lang="cs-CZ" sz="2400" dirty="0"/>
              <a:t> a druhým kříž </a:t>
            </a:r>
            <a:r>
              <a:rPr lang="cs-CZ" sz="2400" u="sng" dirty="0" err="1"/>
              <a:t>přikryjíc</a:t>
            </a:r>
            <a:r>
              <a:rPr lang="cs-CZ" sz="2400" dirty="0"/>
              <a:t>, </a:t>
            </a:r>
            <a:r>
              <a:rPr lang="cs-CZ" sz="2400" u="sng" dirty="0" err="1"/>
              <a:t>přiložíti</a:t>
            </a:r>
            <a:r>
              <a:rPr lang="cs-CZ" sz="2400" dirty="0"/>
              <a:t> má </a:t>
            </a:r>
            <a:r>
              <a:rPr lang="cs-CZ" sz="2400" u="sng" dirty="0"/>
              <a:t>kaménkem</a:t>
            </a:r>
            <a:r>
              <a:rPr lang="cs-CZ" sz="2400" dirty="0"/>
              <a:t> pěkným a potom </a:t>
            </a:r>
            <a:r>
              <a:rPr lang="cs-CZ" sz="2400" u="sng" dirty="0"/>
              <a:t>pokropiti a </a:t>
            </a:r>
            <a:r>
              <a:rPr lang="cs-CZ" sz="2400" u="sng" dirty="0" err="1"/>
              <a:t>okadíti</a:t>
            </a:r>
            <a:r>
              <a:rPr lang="cs-CZ" sz="2400" dirty="0"/>
              <a:t> a hned postaviti má </a:t>
            </a:r>
            <a:r>
              <a:rPr lang="cs-CZ" sz="2400" u="sng" dirty="0"/>
              <a:t>svíci</a:t>
            </a:r>
            <a:r>
              <a:rPr lang="cs-CZ" sz="2400" dirty="0"/>
              <a:t> u hrobu, aby hořela. A když to abatyše dokoná, hned </a:t>
            </a:r>
            <a:r>
              <a:rPr lang="cs-CZ" sz="2400" dirty="0" err="1"/>
              <a:t>kór</a:t>
            </a:r>
            <a:r>
              <a:rPr lang="cs-CZ" sz="2400" dirty="0"/>
              <a:t> počne čísti tento </a:t>
            </a:r>
            <a:r>
              <a:rPr lang="cs-CZ" sz="2400" dirty="0" err="1"/>
              <a:t>responsoř</a:t>
            </a:r>
            <a:r>
              <a:rPr lang="cs-CZ" sz="2400" dirty="0"/>
              <a:t> </a:t>
            </a:r>
            <a:r>
              <a:rPr lang="cs-CZ" sz="2400" dirty="0" smtClean="0"/>
              <a:t>[…].“</a:t>
            </a:r>
          </a:p>
          <a:p>
            <a:endParaRPr lang="cs-CZ" sz="2400" dirty="0"/>
          </a:p>
          <a:p>
            <a:pPr algn="r"/>
            <a:r>
              <a:rPr lang="cs-CZ" sz="2000" dirty="0" smtClean="0"/>
              <a:t>Olomoucký breviář, 1421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1726201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590550"/>
            <a:ext cx="8315325" cy="5675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2592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2304256" cy="3067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404664"/>
            <a:ext cx="4589398" cy="3067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634" y="3933056"/>
            <a:ext cx="3387698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0853" y="3955860"/>
            <a:ext cx="3166499" cy="2427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8282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5942" y="0"/>
            <a:ext cx="3714750" cy="376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88262" cy="376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5" y="4615407"/>
            <a:ext cx="2998787" cy="2249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66" t="11922" r="10865" b="13495"/>
          <a:stretch/>
        </p:blipFill>
        <p:spPr bwMode="auto">
          <a:xfrm>
            <a:off x="3043442" y="3401257"/>
            <a:ext cx="3588327" cy="3463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2668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539552" y="474345"/>
            <a:ext cx="799288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dirty="0"/>
              <a:t>„[p]o sloužení mše </a:t>
            </a:r>
            <a:r>
              <a:rPr lang="cs-CZ" sz="2000" u="sng" dirty="0"/>
              <a:t>odnesou</a:t>
            </a:r>
            <a:r>
              <a:rPr lang="cs-CZ" sz="2000" dirty="0"/>
              <a:t> </a:t>
            </a:r>
            <a:r>
              <a:rPr lang="cs-CZ" sz="2000" b="1" dirty="0"/>
              <a:t>kněží</a:t>
            </a:r>
            <a:r>
              <a:rPr lang="cs-CZ" sz="2000" dirty="0"/>
              <a:t> </a:t>
            </a:r>
            <a:r>
              <a:rPr lang="cs-CZ" sz="2000" u="sng" dirty="0"/>
              <a:t>kříž k hrobu se svícemi a kadidelnicí</a:t>
            </a:r>
            <a:r>
              <a:rPr lang="cs-CZ" sz="2000" dirty="0"/>
              <a:t>. Zatímco jim kněz </a:t>
            </a:r>
            <a:r>
              <a:rPr lang="cs-CZ" sz="2000" b="1" dirty="0" err="1"/>
              <a:t>hebdomarius</a:t>
            </a:r>
            <a:r>
              <a:rPr lang="cs-CZ" sz="2000" dirty="0"/>
              <a:t> </a:t>
            </a:r>
            <a:r>
              <a:rPr lang="cs-CZ" sz="2000" u="sng" dirty="0"/>
              <a:t>uděluje svátost oltářní</a:t>
            </a:r>
            <a:r>
              <a:rPr lang="cs-CZ" sz="2000" dirty="0"/>
              <a:t>, </a:t>
            </a:r>
            <a:r>
              <a:rPr lang="cs-CZ" sz="2000" u="sng" dirty="0"/>
              <a:t>zpívají</a:t>
            </a:r>
            <a:r>
              <a:rPr lang="cs-CZ" sz="2000" dirty="0"/>
              <a:t> spolu s nimi tichým hlasem:</a:t>
            </a:r>
          </a:p>
          <a:p>
            <a:r>
              <a:rPr lang="cs-CZ" sz="2000" dirty="0"/>
              <a:t> </a:t>
            </a:r>
          </a:p>
          <a:p>
            <a:r>
              <a:rPr lang="cs-CZ" sz="2000" dirty="0"/>
              <a:t>Antifona:</a:t>
            </a:r>
          </a:p>
          <a:p>
            <a:r>
              <a:rPr lang="cs-CZ" sz="2000" i="1" dirty="0"/>
              <a:t>Hle, jak zemřel spravedlivý.</a:t>
            </a:r>
          </a:p>
          <a:p>
            <a:r>
              <a:rPr lang="cs-CZ" sz="2000" dirty="0"/>
              <a:t>Responsorium:</a:t>
            </a:r>
          </a:p>
          <a:p>
            <a:r>
              <a:rPr lang="cs-CZ" sz="2000" i="1" dirty="0"/>
              <a:t>Odešel pastýř dobrý.</a:t>
            </a:r>
          </a:p>
          <a:p>
            <a:r>
              <a:rPr lang="cs-CZ" sz="2000" dirty="0"/>
              <a:t>Antifona:</a:t>
            </a:r>
          </a:p>
          <a:p>
            <a:r>
              <a:rPr lang="cs-CZ" sz="2000" i="1" dirty="0"/>
              <a:t>Josef Arimatejský</a:t>
            </a:r>
            <a:r>
              <a:rPr lang="cs-CZ" sz="2000" dirty="0"/>
              <a:t>.</a:t>
            </a:r>
          </a:p>
          <a:p>
            <a:r>
              <a:rPr lang="cs-CZ" sz="2000" dirty="0"/>
              <a:t>Responsorium:</a:t>
            </a:r>
          </a:p>
          <a:p>
            <a:r>
              <a:rPr lang="cs-CZ" sz="2000" i="1" dirty="0"/>
              <a:t>Když pohřben byl Pán.</a:t>
            </a:r>
          </a:p>
          <a:p>
            <a:r>
              <a:rPr lang="cs-CZ" sz="2000" dirty="0"/>
              <a:t> </a:t>
            </a:r>
          </a:p>
          <a:p>
            <a:r>
              <a:rPr lang="cs-CZ" sz="2000" dirty="0"/>
              <a:t>Mezitím </a:t>
            </a:r>
            <a:r>
              <a:rPr lang="cs-CZ" sz="2000" u="sng" dirty="0"/>
              <a:t>položí kříž na látku rozprostřenou v hrobě </a:t>
            </a:r>
            <a:r>
              <a:rPr lang="cs-CZ" sz="2000" dirty="0"/>
              <a:t>a po </a:t>
            </a:r>
            <a:r>
              <a:rPr lang="cs-CZ" sz="2000" u="sng" dirty="0"/>
              <a:t>přikrytí</a:t>
            </a:r>
            <a:r>
              <a:rPr lang="cs-CZ" sz="2000" dirty="0"/>
              <a:t> látkou </a:t>
            </a:r>
            <a:r>
              <a:rPr lang="cs-CZ" sz="2000" u="sng" dirty="0"/>
              <a:t>okouří</a:t>
            </a:r>
            <a:r>
              <a:rPr lang="cs-CZ" sz="2000" dirty="0"/>
              <a:t> a </a:t>
            </a:r>
            <a:r>
              <a:rPr lang="cs-CZ" sz="2000" u="sng" dirty="0"/>
              <a:t>pokropí</a:t>
            </a:r>
            <a:r>
              <a:rPr lang="cs-CZ" sz="2000" dirty="0"/>
              <a:t> a k jeho čelu je postavena </a:t>
            </a:r>
            <a:r>
              <a:rPr lang="cs-CZ" sz="2000" u="sng" dirty="0"/>
              <a:t>svíce</a:t>
            </a:r>
            <a:r>
              <a:rPr lang="cs-CZ" sz="2000" dirty="0"/>
              <a:t>, kterou nezhasnou do té doby, kdy v noci všechny zhasínají. Samotný </a:t>
            </a:r>
            <a:r>
              <a:rPr lang="cs-CZ" sz="2000" dirty="0">
                <a:solidFill>
                  <a:srgbClr val="0070C0"/>
                </a:solidFill>
              </a:rPr>
              <a:t>kříž vyzvednou kněží před zvoněním matutina</a:t>
            </a:r>
            <a:r>
              <a:rPr lang="cs-CZ" sz="2000" dirty="0"/>
              <a:t>, </a:t>
            </a:r>
            <a:r>
              <a:rPr lang="cs-CZ" sz="2000" dirty="0" err="1"/>
              <a:t>nechavše</a:t>
            </a:r>
            <a:r>
              <a:rPr lang="cs-CZ" sz="2000" dirty="0"/>
              <a:t> tam jen látku až do noci, </a:t>
            </a:r>
            <a:r>
              <a:rPr lang="cs-CZ" sz="2000" dirty="0">
                <a:solidFill>
                  <a:srgbClr val="C00000"/>
                </a:solidFill>
              </a:rPr>
              <a:t>kdy je hrob navštíven sestrami</a:t>
            </a:r>
            <a:r>
              <a:rPr lang="cs-CZ" sz="2000" dirty="0" smtClean="0"/>
              <a:t>.“</a:t>
            </a:r>
          </a:p>
          <a:p>
            <a:endParaRPr lang="cs-CZ" dirty="0"/>
          </a:p>
          <a:p>
            <a:pPr algn="r"/>
            <a:r>
              <a:rPr lang="cs-CZ" dirty="0" smtClean="0"/>
              <a:t>Svatojiřský breviář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92551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908720"/>
            <a:ext cx="73152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4031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9781" y="3895725"/>
            <a:ext cx="5895975" cy="296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0" y="0"/>
            <a:ext cx="6000750" cy="368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9" y="0"/>
            <a:ext cx="4495800" cy="481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210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18"/>
            <a:ext cx="9146902" cy="6847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65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2931"/>
            <a:ext cx="5148064" cy="6864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96752"/>
            <a:ext cx="3449254" cy="432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661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07504" y="188640"/>
            <a:ext cx="4536504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dirty="0"/>
              <a:t>„Na Veliký </a:t>
            </a:r>
            <a:r>
              <a:rPr lang="cs-CZ" sz="2000" dirty="0" smtClean="0"/>
              <a:t>pátek (1) </a:t>
            </a:r>
            <a:r>
              <a:rPr lang="cs-CZ" sz="2000" b="1" dirty="0"/>
              <a:t>chlapci</a:t>
            </a:r>
            <a:r>
              <a:rPr lang="cs-CZ" sz="2000" dirty="0"/>
              <a:t> </a:t>
            </a:r>
            <a:r>
              <a:rPr lang="cs-CZ" sz="2000" u="sng" dirty="0"/>
              <a:t>za oltářem světce Víta</a:t>
            </a:r>
            <a:r>
              <a:rPr lang="cs-CZ" sz="2000" dirty="0"/>
              <a:t> zazpívali třikrát: </a:t>
            </a:r>
            <a:r>
              <a:rPr lang="cs-CZ" sz="2000" i="1" dirty="0"/>
              <a:t>Kyrie </a:t>
            </a:r>
            <a:r>
              <a:rPr lang="cs-CZ" sz="2000" i="1" dirty="0" err="1"/>
              <a:t>eleison</a:t>
            </a:r>
            <a:r>
              <a:rPr lang="cs-CZ" sz="2000" dirty="0"/>
              <a:t>. </a:t>
            </a:r>
            <a:endParaRPr lang="cs-CZ" sz="2000" dirty="0" smtClean="0"/>
          </a:p>
          <a:p>
            <a:r>
              <a:rPr lang="cs-CZ" sz="2000" dirty="0" smtClean="0"/>
              <a:t>Odpověděli jim (2) </a:t>
            </a:r>
            <a:r>
              <a:rPr lang="cs-CZ" sz="2000" b="1" dirty="0"/>
              <a:t>kněží</a:t>
            </a:r>
            <a:r>
              <a:rPr lang="cs-CZ" sz="2000" dirty="0"/>
              <a:t> </a:t>
            </a:r>
            <a:r>
              <a:rPr lang="cs-CZ" sz="2000" u="sng" dirty="0"/>
              <a:t>s kůru Panny Marie</a:t>
            </a:r>
            <a:r>
              <a:rPr lang="cs-CZ" sz="2000" dirty="0"/>
              <a:t>: </a:t>
            </a:r>
            <a:r>
              <a:rPr lang="cs-CZ" sz="2000" i="1" dirty="0" err="1"/>
              <a:t>Jesu</a:t>
            </a:r>
            <a:r>
              <a:rPr lang="cs-CZ" sz="2000" i="1" dirty="0"/>
              <a:t> Kriste qui pasus, </a:t>
            </a:r>
            <a:r>
              <a:rPr lang="cs-CZ" sz="2000" i="1" dirty="0" err="1"/>
              <a:t>advenisti</a:t>
            </a:r>
            <a:r>
              <a:rPr lang="cs-CZ" sz="2000" i="1" dirty="0"/>
              <a:t> </a:t>
            </a:r>
            <a:r>
              <a:rPr lang="cs-CZ" sz="2000" i="1" dirty="0" err="1"/>
              <a:t>propter</a:t>
            </a:r>
            <a:r>
              <a:rPr lang="cs-CZ" sz="2000" i="1" dirty="0"/>
              <a:t> nos</a:t>
            </a:r>
            <a:r>
              <a:rPr lang="cs-CZ" sz="2000" dirty="0"/>
              <a:t>. </a:t>
            </a:r>
            <a:endParaRPr lang="cs-CZ" sz="2000" dirty="0" smtClean="0"/>
          </a:p>
          <a:p>
            <a:r>
              <a:rPr lang="cs-CZ" sz="2000" dirty="0" smtClean="0"/>
              <a:t>(3)</a:t>
            </a:r>
            <a:r>
              <a:rPr lang="cs-CZ" sz="2000" b="1" dirty="0" smtClean="0"/>
              <a:t> Kanovníci</a:t>
            </a:r>
            <a:r>
              <a:rPr lang="cs-CZ" sz="2000" dirty="0"/>
              <a:t>, </a:t>
            </a:r>
            <a:r>
              <a:rPr lang="cs-CZ" sz="2000" b="1" dirty="0"/>
              <a:t>jáhnové</a:t>
            </a:r>
            <a:r>
              <a:rPr lang="cs-CZ" sz="2000" dirty="0"/>
              <a:t> a </a:t>
            </a:r>
            <a:r>
              <a:rPr lang="cs-CZ" sz="2000" b="1" dirty="0"/>
              <a:t>podjáhnové</a:t>
            </a:r>
            <a:r>
              <a:rPr lang="cs-CZ" sz="2000" dirty="0"/>
              <a:t>, kteří stáli u pulpitu </a:t>
            </a:r>
            <a:r>
              <a:rPr lang="cs-CZ" sz="2000" u="sng" dirty="0"/>
              <a:t>mezi kaplí světce Václava a vchodem hlavním </a:t>
            </a:r>
            <a:r>
              <a:rPr lang="cs-CZ" sz="2000" dirty="0"/>
              <a:t>zazpívali: </a:t>
            </a:r>
            <a:r>
              <a:rPr lang="cs-CZ" sz="2000" i="1" dirty="0" err="1"/>
              <a:t>Alpha</a:t>
            </a:r>
            <a:r>
              <a:rPr lang="cs-CZ" sz="2000" i="1" dirty="0"/>
              <a:t> et omega, tu finis </a:t>
            </a:r>
            <a:r>
              <a:rPr lang="cs-CZ" sz="2000" i="1" dirty="0" err="1"/>
              <a:t>est</a:t>
            </a:r>
            <a:r>
              <a:rPr lang="cs-CZ" sz="2000" i="1" dirty="0"/>
              <a:t> et </a:t>
            </a:r>
            <a:r>
              <a:rPr lang="cs-CZ" sz="2000" i="1" dirty="0" err="1"/>
              <a:t>origo</a:t>
            </a:r>
            <a:r>
              <a:rPr lang="cs-CZ" sz="2000" dirty="0"/>
              <a:t>. </a:t>
            </a:r>
            <a:endParaRPr lang="cs-CZ" sz="2000" dirty="0" smtClean="0"/>
          </a:p>
          <a:p>
            <a:r>
              <a:rPr lang="cs-CZ" sz="2000" dirty="0" smtClean="0"/>
              <a:t>Pak (4) </a:t>
            </a:r>
            <a:r>
              <a:rPr lang="cs-CZ" sz="2000" b="1" dirty="0"/>
              <a:t>vikáři</a:t>
            </a:r>
            <a:r>
              <a:rPr lang="cs-CZ" sz="2000" dirty="0"/>
              <a:t> a </a:t>
            </a:r>
            <a:r>
              <a:rPr lang="cs-CZ" sz="2000" b="1" dirty="0"/>
              <a:t>jáhnové</a:t>
            </a:r>
            <a:r>
              <a:rPr lang="cs-CZ" sz="2000" dirty="0"/>
              <a:t> a </a:t>
            </a:r>
            <a:r>
              <a:rPr lang="cs-CZ" sz="2000" b="1" dirty="0"/>
              <a:t>podjáhnové</a:t>
            </a:r>
            <a:r>
              <a:rPr lang="cs-CZ" sz="2000" dirty="0"/>
              <a:t> u pulpitu </a:t>
            </a:r>
            <a:r>
              <a:rPr lang="cs-CZ" sz="2000" u="sng" dirty="0"/>
              <a:t>poblíž kaple apoštola Tomáše </a:t>
            </a:r>
            <a:r>
              <a:rPr lang="cs-CZ" sz="2000" dirty="0"/>
              <a:t>k nim navázali: </a:t>
            </a:r>
            <a:r>
              <a:rPr lang="cs-CZ" sz="2000" i="1" dirty="0"/>
              <a:t>Domine, miserere</a:t>
            </a:r>
            <a:r>
              <a:rPr lang="cs-CZ" sz="2000" dirty="0"/>
              <a:t>. </a:t>
            </a:r>
            <a:endParaRPr lang="cs-CZ" sz="2000" dirty="0" smtClean="0"/>
          </a:p>
          <a:p>
            <a:r>
              <a:rPr lang="cs-CZ" sz="2000" dirty="0" smtClean="0"/>
              <a:t>K </a:t>
            </a:r>
            <a:r>
              <a:rPr lang="cs-CZ" sz="2000" dirty="0"/>
              <a:t>čemuž dodal přítomný </a:t>
            </a:r>
            <a:r>
              <a:rPr lang="cs-CZ" sz="2000" b="1" dirty="0"/>
              <a:t>sbor</a:t>
            </a:r>
            <a:r>
              <a:rPr lang="cs-CZ" sz="2000" dirty="0"/>
              <a:t> celý: </a:t>
            </a:r>
            <a:r>
              <a:rPr lang="cs-CZ" sz="2000" i="1" dirty="0" err="1"/>
              <a:t>Christus</a:t>
            </a:r>
            <a:r>
              <a:rPr lang="cs-CZ" sz="2000" i="1" dirty="0"/>
              <a:t> </a:t>
            </a:r>
            <a:r>
              <a:rPr lang="cs-CZ" sz="2000" i="1" dirty="0" err="1"/>
              <a:t>dominus</a:t>
            </a:r>
            <a:r>
              <a:rPr lang="cs-CZ" sz="2000" i="1" dirty="0"/>
              <a:t> </a:t>
            </a:r>
            <a:r>
              <a:rPr lang="cs-CZ" sz="2000" i="1" dirty="0" err="1"/>
              <a:t>factus</a:t>
            </a:r>
            <a:r>
              <a:rPr lang="cs-CZ" sz="2000" i="1" dirty="0"/>
              <a:t> </a:t>
            </a:r>
            <a:r>
              <a:rPr lang="cs-CZ" sz="2000" i="1" dirty="0" err="1"/>
              <a:t>est</a:t>
            </a:r>
            <a:r>
              <a:rPr lang="cs-CZ" sz="2000" i="1" dirty="0"/>
              <a:t>… </a:t>
            </a:r>
            <a:endParaRPr lang="cs-CZ" sz="2000" i="1" dirty="0" smtClean="0"/>
          </a:p>
          <a:p>
            <a:r>
              <a:rPr lang="cs-CZ" sz="2000" dirty="0" smtClean="0"/>
              <a:t>Tím </a:t>
            </a:r>
            <a:r>
              <a:rPr lang="cs-CZ" sz="2000" dirty="0"/>
              <a:t>způsobem se sbory střídaly až po sám konec obřadu</a:t>
            </a:r>
            <a:r>
              <a:rPr lang="cs-CZ" sz="2000" dirty="0" smtClean="0"/>
              <a:t>“</a:t>
            </a:r>
          </a:p>
          <a:p>
            <a:endParaRPr lang="cs-CZ" dirty="0"/>
          </a:p>
          <a:p>
            <a:pPr algn="r"/>
            <a:r>
              <a:rPr lang="cs-CZ" sz="1600" dirty="0" err="1" smtClean="0"/>
              <a:t>Pujman</a:t>
            </a:r>
            <a:r>
              <a:rPr lang="cs-CZ" sz="1600" dirty="0" smtClean="0"/>
              <a:t>, </a:t>
            </a:r>
            <a:r>
              <a:rPr lang="cs-CZ" sz="1600" i="1" dirty="0" smtClean="0"/>
              <a:t>Zhudebněná mateřština</a:t>
            </a:r>
            <a:r>
              <a:rPr lang="cs-CZ" sz="1600" dirty="0" smtClean="0"/>
              <a:t>, 52</a:t>
            </a:r>
            <a:endParaRPr lang="cs-CZ" sz="1600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88640"/>
            <a:ext cx="4176514" cy="6275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6228184" y="188640"/>
            <a:ext cx="216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1</a:t>
            </a:r>
            <a:endParaRPr lang="cs-CZ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6468565" y="5877272"/>
            <a:ext cx="216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2</a:t>
            </a:r>
            <a:endParaRPr lang="cs-CZ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" name="TextovéPole 6"/>
          <p:cNvSpPr txBox="1"/>
          <p:nvPr/>
        </p:nvSpPr>
        <p:spPr>
          <a:xfrm>
            <a:off x="7632365" y="2957218"/>
            <a:ext cx="216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3</a:t>
            </a:r>
            <a:endParaRPr lang="cs-CZ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5328109" y="2967975"/>
            <a:ext cx="216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4</a:t>
            </a:r>
            <a:endParaRPr lang="cs-CZ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85697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1274</TotalTime>
  <Words>675</Words>
  <Application>Microsoft Office PowerPoint</Application>
  <PresentationFormat>Předvádění na obrazovce (4:3)</PresentationFormat>
  <Paragraphs>52</Paragraphs>
  <Slides>15</Slides>
  <Notes>6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15</vt:i4>
      </vt:variant>
    </vt:vector>
  </HeadingPairs>
  <TitlesOfParts>
    <vt:vector size="16" baseType="lpstr">
      <vt:lpstr>Motiv systému Office</vt:lpstr>
      <vt:lpstr>Plankty</vt:lpstr>
      <vt:lpstr>Prezentace aplikace PowerPoint</vt:lpstr>
      <vt:lpstr>Prezentace aplikace PowerPoint</vt:lpstr>
      <vt:lpstr>Svátek kopí a hřebů Páně</vt:lpstr>
      <vt:lpstr>Prezentace aplikace PowerPoint</vt:lpstr>
      <vt:lpstr>Poté: Depositio crucis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TEATRALITA  VELKOPÁTEČNÍ  LITURGIE</dc:title>
  <dc:creator>Eliška</dc:creator>
  <cp:lastModifiedBy>Eliška</cp:lastModifiedBy>
  <cp:revision>47</cp:revision>
  <dcterms:created xsi:type="dcterms:W3CDTF">2017-02-26T10:32:01Z</dcterms:created>
  <dcterms:modified xsi:type="dcterms:W3CDTF">2018-04-04T06:45:20Z</dcterms:modified>
</cp:coreProperties>
</file>