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20C2C4F0-13E5-4069-A123-5A3D1F7619A4}"/>
    <pc:docChg chg="custSel modSld">
      <pc:chgData name="Markéta Zandlová" userId="f597e985-6016-45b0-9e05-c32aa333b728" providerId="ADAL" clId="{20C2C4F0-13E5-4069-A123-5A3D1F7619A4}" dt="2022-10-25T06:38:52.362" v="30" actId="27636"/>
      <pc:docMkLst>
        <pc:docMk/>
      </pc:docMkLst>
      <pc:sldChg chg="modSp mod">
        <pc:chgData name="Markéta Zandlová" userId="f597e985-6016-45b0-9e05-c32aa333b728" providerId="ADAL" clId="{20C2C4F0-13E5-4069-A123-5A3D1F7619A4}" dt="2022-10-25T06:38:52.362" v="30" actId="27636"/>
        <pc:sldMkLst>
          <pc:docMk/>
          <pc:sldMk cId="3046581651" sldId="256"/>
        </pc:sldMkLst>
        <pc:spChg chg="mod">
          <ac:chgData name="Markéta Zandlová" userId="f597e985-6016-45b0-9e05-c32aa333b728" providerId="ADAL" clId="{20C2C4F0-13E5-4069-A123-5A3D1F7619A4}" dt="2022-10-25T06:38:52.362" v="30" actId="27636"/>
          <ac:spMkLst>
            <pc:docMk/>
            <pc:sldMk cId="3046581651" sldId="256"/>
            <ac:spMk id="2" creationId="{00000000-0000-0000-0000-000000000000}"/>
          </ac:spMkLst>
        </pc:spChg>
      </pc:sldChg>
    </pc:docChg>
  </pc:docChgLst>
  <pc:docChgLst>
    <pc:chgData name="Markéta Zandlová" userId="f597e985-6016-45b0-9e05-c32aa333b728" providerId="ADAL" clId="{8CF8E6C2-EE49-40AF-B739-003C6476E554}"/>
    <pc:docChg chg="custSel addSld modSld">
      <pc:chgData name="Markéta Zandlová" userId="f597e985-6016-45b0-9e05-c32aa333b728" providerId="ADAL" clId="{8CF8E6C2-EE49-40AF-B739-003C6476E554}" dt="2020-10-26T06:38:37.587" v="216" actId="478"/>
      <pc:docMkLst>
        <pc:docMk/>
      </pc:docMkLst>
      <pc:sldChg chg="delSp mod">
        <pc:chgData name="Markéta Zandlová" userId="f597e985-6016-45b0-9e05-c32aa333b728" providerId="ADAL" clId="{8CF8E6C2-EE49-40AF-B739-003C6476E554}" dt="2020-10-26T06:38:37.587" v="216" actId="478"/>
        <pc:sldMkLst>
          <pc:docMk/>
          <pc:sldMk cId="3175967372" sldId="274"/>
        </pc:sldMkLst>
        <pc:spChg chg="del">
          <ac:chgData name="Markéta Zandlová" userId="f597e985-6016-45b0-9e05-c32aa333b728" providerId="ADAL" clId="{8CF8E6C2-EE49-40AF-B739-003C6476E554}" dt="2020-10-26T06:38:37.587" v="216" actId="478"/>
          <ac:spMkLst>
            <pc:docMk/>
            <pc:sldMk cId="3175967372" sldId="274"/>
            <ac:spMk id="2" creationId="{00000000-0000-0000-0000-000000000000}"/>
          </ac:spMkLst>
        </pc:spChg>
      </pc:sldChg>
      <pc:sldChg chg="modSp new mod">
        <pc:chgData name="Markéta Zandlová" userId="f597e985-6016-45b0-9e05-c32aa333b728" providerId="ADAL" clId="{8CF8E6C2-EE49-40AF-B739-003C6476E554}" dt="2020-10-26T06:37:55.944" v="215" actId="20577"/>
        <pc:sldMkLst>
          <pc:docMk/>
          <pc:sldMk cId="66487420" sldId="281"/>
        </pc:sldMkLst>
        <pc:spChg chg="mod">
          <ac:chgData name="Markéta Zandlová" userId="f597e985-6016-45b0-9e05-c32aa333b728" providerId="ADAL" clId="{8CF8E6C2-EE49-40AF-B739-003C6476E554}" dt="2020-10-26T06:36:27.755" v="104" actId="404"/>
          <ac:spMkLst>
            <pc:docMk/>
            <pc:sldMk cId="66487420" sldId="281"/>
            <ac:spMk id="2" creationId="{ACADBA5F-4976-4F3E-A658-FA4D77604BD2}"/>
          </ac:spMkLst>
        </pc:spChg>
        <pc:spChg chg="mod">
          <ac:chgData name="Markéta Zandlová" userId="f597e985-6016-45b0-9e05-c32aa333b728" providerId="ADAL" clId="{8CF8E6C2-EE49-40AF-B739-003C6476E554}" dt="2020-10-26T06:37:55.944" v="215" actId="20577"/>
          <ac:spMkLst>
            <pc:docMk/>
            <pc:sldMk cId="66487420" sldId="281"/>
            <ac:spMk id="3" creationId="{8E93997C-64A5-46FA-AF7B-A830304BBD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F87EA6-6DDB-42E0-BF86-73130C116CDE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6859488" cy="4814664"/>
          </a:xfrm>
        </p:spPr>
        <p:txBody>
          <a:bodyPr>
            <a:normAutofit/>
          </a:bodyPr>
          <a:lstStyle/>
          <a:p>
            <a:r>
              <a:rPr lang="cs-CZ" sz="3800" dirty="0"/>
              <a:t>Antropologie a prostor</a:t>
            </a:r>
            <a:br>
              <a:rPr lang="cs-CZ" sz="3800" dirty="0"/>
            </a:br>
            <a:r>
              <a:rPr lang="cs-CZ" sz="3800" dirty="0" smtClean="0"/>
              <a:t>III.</a:t>
            </a:r>
            <a:br>
              <a:rPr lang="cs-CZ" sz="3800" dirty="0" smtClean="0"/>
            </a:br>
            <a:r>
              <a:rPr lang="cs-CZ" sz="3800" dirty="0" smtClean="0"/>
              <a:t>Sociální </a:t>
            </a:r>
            <a:r>
              <a:rPr lang="cs-CZ" sz="3800" dirty="0" smtClean="0"/>
              <a:t>produkce prostoru</a:t>
            </a:r>
            <a:br>
              <a:rPr lang="cs-CZ" sz="3800" dirty="0" smtClean="0"/>
            </a:br>
            <a:r>
              <a:rPr lang="cs-CZ" sz="3800" dirty="0" smtClean="0"/>
              <a:t/>
            </a:r>
            <a:br>
              <a:rPr lang="cs-CZ" sz="3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	</a:t>
            </a:r>
            <a:r>
              <a:rPr lang="cs-CZ" sz="4000" dirty="0" err="1" smtClean="0"/>
              <a:t>Henri</a:t>
            </a:r>
            <a:r>
              <a:rPr lang="cs-CZ" sz="4000" dirty="0" smtClean="0"/>
              <a:t> </a:t>
            </a:r>
            <a:r>
              <a:rPr lang="cs-CZ" sz="4000" dirty="0" err="1" smtClean="0"/>
              <a:t>lefebvre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/>
              <a:t>	</a:t>
            </a:r>
            <a:r>
              <a:rPr lang="cs-CZ" sz="4000" dirty="0" err="1" smtClean="0"/>
              <a:t>setha</a:t>
            </a:r>
            <a:r>
              <a:rPr lang="cs-CZ" sz="4000" dirty="0" smtClean="0"/>
              <a:t> </a:t>
            </a:r>
            <a:r>
              <a:rPr lang="cs-CZ" sz="4000" dirty="0" err="1" smtClean="0"/>
              <a:t>low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58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876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1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9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7620000" cy="56697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Lefebvre</a:t>
            </a:r>
            <a:r>
              <a:rPr lang="cs-CZ" dirty="0"/>
              <a:t>, </a:t>
            </a:r>
            <a:r>
              <a:rPr lang="cs-CZ" dirty="0" err="1"/>
              <a:t>Henri</a:t>
            </a:r>
            <a:r>
              <a:rPr lang="cs-CZ" dirty="0"/>
              <a:t>. 1991. 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Production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Space</a:t>
            </a:r>
            <a:r>
              <a:rPr lang="cs-CZ" dirty="0"/>
              <a:t>. </a:t>
            </a:r>
            <a:r>
              <a:rPr lang="cs-CZ" dirty="0" err="1"/>
              <a:t>Blackwell</a:t>
            </a:r>
            <a:r>
              <a:rPr lang="cs-CZ" dirty="0"/>
              <a:t>, p. 26</a:t>
            </a:r>
            <a:r>
              <a:rPr lang="cs-CZ" dirty="0" smtClean="0"/>
              <a:t>.:</a:t>
            </a:r>
            <a:endParaRPr lang="cs-CZ" dirty="0"/>
          </a:p>
          <a:p>
            <a:endParaRPr lang="cs-CZ" b="0" dirty="0"/>
          </a:p>
          <a:p>
            <a:pPr marL="0" indent="0" algn="just">
              <a:buNone/>
            </a:pPr>
            <a:endParaRPr lang="cs-CZ" b="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b="0" dirty="0" smtClean="0">
                <a:solidFill>
                  <a:srgbClr val="FF0000"/>
                </a:solidFill>
              </a:rPr>
              <a:t>„(</a:t>
            </a:r>
            <a:r>
              <a:rPr lang="cs-CZ" b="0" dirty="0">
                <a:solidFill>
                  <a:srgbClr val="FF0000"/>
                </a:solidFill>
              </a:rPr>
              <a:t>Sociální) prostor je (sociální) produkt (…) Takto utvářený prostor slouží též jako nástroj myšlení a jednání ( … ) je nejen prostředkem produkce, ale též prostředkem kontroly a tedy dominance a moci.“</a:t>
            </a:r>
          </a:p>
          <a:p>
            <a:pPr algn="just"/>
            <a:endParaRPr lang="cs-CZ" b="0" dirty="0" smtClean="0">
              <a:solidFill>
                <a:srgbClr val="FF0000"/>
              </a:solidFill>
            </a:endParaRPr>
          </a:p>
          <a:p>
            <a:pPr algn="just"/>
            <a:endParaRPr lang="cs-CZ" b="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cs-CZ" b="0" i="1" dirty="0"/>
              <a:t>"(</a:t>
            </a:r>
            <a:r>
              <a:rPr lang="cs-CZ" b="0" i="1" dirty="0" err="1"/>
              <a:t>Social</a:t>
            </a:r>
            <a:r>
              <a:rPr lang="cs-CZ" b="0" i="1" dirty="0"/>
              <a:t>) </a:t>
            </a:r>
            <a:r>
              <a:rPr lang="cs-CZ" b="0" i="1" dirty="0" err="1"/>
              <a:t>space</a:t>
            </a:r>
            <a:r>
              <a:rPr lang="cs-CZ" b="0" i="1" dirty="0"/>
              <a:t> </a:t>
            </a:r>
            <a:r>
              <a:rPr lang="cs-CZ" b="0" i="1" dirty="0" err="1"/>
              <a:t>is</a:t>
            </a:r>
            <a:r>
              <a:rPr lang="cs-CZ" b="0" i="1" dirty="0"/>
              <a:t> a (</a:t>
            </a:r>
            <a:r>
              <a:rPr lang="cs-CZ" b="0" i="1" dirty="0" err="1"/>
              <a:t>social</a:t>
            </a:r>
            <a:r>
              <a:rPr lang="cs-CZ" b="0" i="1" dirty="0"/>
              <a:t>) </a:t>
            </a:r>
            <a:r>
              <a:rPr lang="cs-CZ" b="0" i="1" dirty="0" err="1"/>
              <a:t>product</a:t>
            </a:r>
            <a:r>
              <a:rPr lang="cs-CZ" b="0" i="1" dirty="0"/>
              <a:t> [...] </a:t>
            </a:r>
            <a:r>
              <a:rPr lang="cs-CZ" b="0" i="1" dirty="0" err="1"/>
              <a:t>the</a:t>
            </a:r>
            <a:r>
              <a:rPr lang="cs-CZ" b="0" i="1" dirty="0"/>
              <a:t> </a:t>
            </a:r>
            <a:r>
              <a:rPr lang="cs-CZ" b="0" i="1" dirty="0" err="1"/>
              <a:t>space</a:t>
            </a:r>
            <a:r>
              <a:rPr lang="cs-CZ" b="0" i="1" dirty="0"/>
              <a:t> </a:t>
            </a:r>
            <a:r>
              <a:rPr lang="cs-CZ" b="0" i="1" dirty="0" err="1"/>
              <a:t>thus</a:t>
            </a:r>
            <a:r>
              <a:rPr lang="cs-CZ" b="0" i="1" dirty="0"/>
              <a:t> </a:t>
            </a:r>
            <a:r>
              <a:rPr lang="cs-CZ" b="0" i="1" dirty="0" err="1"/>
              <a:t>produced</a:t>
            </a:r>
            <a:r>
              <a:rPr lang="cs-CZ" b="0" i="1" dirty="0"/>
              <a:t> </a:t>
            </a:r>
            <a:r>
              <a:rPr lang="cs-CZ" b="0" i="1" dirty="0" err="1"/>
              <a:t>also</a:t>
            </a:r>
            <a:r>
              <a:rPr lang="cs-CZ" b="0" i="1" dirty="0"/>
              <a:t> </a:t>
            </a:r>
            <a:r>
              <a:rPr lang="cs-CZ" b="0" i="1" dirty="0" err="1"/>
              <a:t>serves</a:t>
            </a:r>
            <a:r>
              <a:rPr lang="cs-CZ" b="0" i="1" dirty="0"/>
              <a:t> as a </a:t>
            </a:r>
            <a:r>
              <a:rPr lang="cs-CZ" b="0" i="1" dirty="0" err="1"/>
              <a:t>tool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thought</a:t>
            </a:r>
            <a:r>
              <a:rPr lang="cs-CZ" b="0" i="1" dirty="0"/>
              <a:t> and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action</a:t>
            </a:r>
            <a:r>
              <a:rPr lang="cs-CZ" b="0" i="1" dirty="0"/>
              <a:t> [...] in </a:t>
            </a:r>
            <a:r>
              <a:rPr lang="cs-CZ" b="0" i="1" dirty="0" err="1"/>
              <a:t>addition</a:t>
            </a:r>
            <a:r>
              <a:rPr lang="cs-CZ" b="0" i="1" dirty="0"/>
              <a:t> to </a:t>
            </a:r>
            <a:r>
              <a:rPr lang="cs-CZ" b="0" i="1" dirty="0" err="1"/>
              <a:t>being</a:t>
            </a:r>
            <a:r>
              <a:rPr lang="cs-CZ" b="0" i="1" dirty="0"/>
              <a:t> a </a:t>
            </a:r>
            <a:r>
              <a:rPr lang="cs-CZ" b="0" i="1" dirty="0" err="1"/>
              <a:t>means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production</a:t>
            </a:r>
            <a:r>
              <a:rPr lang="cs-CZ" b="0" i="1" dirty="0"/>
              <a:t> </a:t>
            </a:r>
            <a:r>
              <a:rPr lang="cs-CZ" b="0" i="1" dirty="0" err="1"/>
              <a:t>it</a:t>
            </a:r>
            <a:r>
              <a:rPr lang="cs-CZ" b="0" i="1" dirty="0"/>
              <a:t> </a:t>
            </a:r>
            <a:r>
              <a:rPr lang="cs-CZ" b="0" i="1" dirty="0" err="1"/>
              <a:t>is</a:t>
            </a:r>
            <a:r>
              <a:rPr lang="cs-CZ" b="0" i="1" dirty="0"/>
              <a:t> </a:t>
            </a:r>
            <a:r>
              <a:rPr lang="cs-CZ" b="0" i="1" dirty="0" err="1"/>
              <a:t>also</a:t>
            </a:r>
            <a:r>
              <a:rPr lang="cs-CZ" b="0" i="1" dirty="0"/>
              <a:t> a </a:t>
            </a:r>
            <a:r>
              <a:rPr lang="cs-CZ" b="0" i="1" dirty="0" err="1"/>
              <a:t>means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control</a:t>
            </a:r>
            <a:r>
              <a:rPr lang="cs-CZ" b="0" i="1" dirty="0"/>
              <a:t>, and </a:t>
            </a:r>
            <a:r>
              <a:rPr lang="cs-CZ" b="0" i="1" dirty="0" err="1"/>
              <a:t>hence</a:t>
            </a:r>
            <a:r>
              <a:rPr lang="cs-CZ" b="0" i="1" dirty="0"/>
              <a:t>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domination</a:t>
            </a:r>
            <a:r>
              <a:rPr lang="cs-CZ" b="0" i="1" dirty="0"/>
              <a:t>, </a:t>
            </a:r>
            <a:r>
              <a:rPr lang="cs-CZ" b="0" i="1" dirty="0" err="1"/>
              <a:t>of</a:t>
            </a:r>
            <a:r>
              <a:rPr lang="cs-CZ" b="0" i="1" dirty="0"/>
              <a:t> </a:t>
            </a:r>
            <a:r>
              <a:rPr lang="cs-CZ" b="0" i="1" dirty="0" err="1"/>
              <a:t>power</a:t>
            </a:r>
            <a:r>
              <a:rPr lang="cs-CZ" b="0" i="1" dirty="0"/>
              <a:t>."</a:t>
            </a:r>
            <a:r>
              <a:rPr lang="cs-CZ" b="0" i="1" baseline="30000" dirty="0"/>
              <a:t> </a:t>
            </a:r>
            <a:endParaRPr lang="cs-CZ" b="0" i="1" dirty="0"/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79028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err="1"/>
              <a:t>Setha</a:t>
            </a:r>
            <a:r>
              <a:rPr lang="en-US" sz="2600" b="1" dirty="0"/>
              <a:t> Low. 2009. Towards an anthropological theory of space and place. </a:t>
            </a:r>
            <a:r>
              <a:rPr lang="en-US" sz="2600" b="1" dirty="0" err="1"/>
              <a:t>Semiotica</a:t>
            </a:r>
            <a:r>
              <a:rPr lang="en-US" sz="2600" b="1" dirty="0"/>
              <a:t> 175 – 1/4: 21 – 37</a:t>
            </a:r>
            <a:endParaRPr lang="cs-CZ" sz="2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2800" dirty="0"/>
              <a:t>Prostor a místo – </a:t>
            </a:r>
            <a:r>
              <a:rPr lang="cs-CZ" sz="2800" dirty="0" smtClean="0"/>
              <a:t>nejednoznačný </a:t>
            </a:r>
            <a:r>
              <a:rPr lang="cs-CZ" sz="2800" dirty="0"/>
              <a:t>vztah</a:t>
            </a:r>
            <a:br>
              <a:rPr lang="cs-CZ" sz="2800" dirty="0"/>
            </a:br>
            <a:endParaRPr lang="cs-CZ" sz="2800" b="0" dirty="0"/>
          </a:p>
          <a:p>
            <a:pPr marL="342900" indent="-342900">
              <a:buFontTx/>
              <a:buChar char="-"/>
            </a:pPr>
            <a:r>
              <a:rPr lang="cs-CZ" sz="2400" b="0" dirty="0"/>
              <a:t>Různé koncepty vztahu prostoru a místa</a:t>
            </a:r>
          </a:p>
          <a:p>
            <a:pPr marL="342900" lvl="0" indent="-342900">
              <a:buFontTx/>
              <a:buChar char="-"/>
            </a:pPr>
            <a:r>
              <a:rPr lang="cs-CZ" sz="2400" b="0" dirty="0"/>
              <a:t>Ať už jejich vztah konceptualizován jakkoli: </a:t>
            </a:r>
            <a:r>
              <a:rPr lang="cs-CZ" sz="2400" b="0" dirty="0">
                <a:solidFill>
                  <a:srgbClr val="FF0000"/>
                </a:solidFill>
              </a:rPr>
              <a:t>místo/prostor jsou sociálně konstruované lidmi, kteří jej obývají, jsou to politizované, kulturně relativní, historicky specifické konstrukce </a:t>
            </a:r>
            <a:endParaRPr lang="cs-CZ" sz="2400" b="0" dirty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6774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88050"/>
          </a:xfrm>
        </p:spPr>
        <p:txBody>
          <a:bodyPr>
            <a:normAutofit/>
          </a:bodyPr>
          <a:lstStyle/>
          <a:p>
            <a:r>
              <a:rPr lang="cs-CZ" sz="2400" b="1" dirty="0"/>
              <a:t>(KO)PRODUKCE prostoru</a:t>
            </a:r>
            <a:br>
              <a:rPr lang="cs-CZ" sz="2400" b="1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000" dirty="0"/>
              <a:t>Faktory </a:t>
            </a:r>
            <a:r>
              <a:rPr lang="cs-CZ" sz="2000" dirty="0">
                <a:solidFill>
                  <a:srgbClr val="FF0000"/>
                </a:solidFill>
              </a:rPr>
              <a:t>PRODUKCE prostoru </a:t>
            </a:r>
            <a:r>
              <a:rPr lang="cs-CZ" sz="2000" dirty="0"/>
              <a:t>jako materiálního uspořádání</a:t>
            </a:r>
            <a:r>
              <a:rPr lang="cs-CZ" sz="2000" b="0" dirty="0"/>
              <a:t>: </a:t>
            </a:r>
            <a:r>
              <a:rPr lang="cs-CZ" sz="2000" dirty="0"/>
              <a:t>sociální, ekonomické,  ideologické, technologické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dirty="0"/>
              <a:t>Antropologická teorie prostoru/míst je procesuální</a:t>
            </a:r>
            <a:r>
              <a:rPr lang="cs-CZ" sz="1800" b="0" dirty="0"/>
              <a:t>= prostory zažívány, vyjednávány, přivlastňovány, produkovány, reprodukovány, obdařovány významy, manipulovány a symbolicky interpretovány různými aktéry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rgbClr val="FF0000"/>
                </a:solidFill>
              </a:rPr>
              <a:t>prostor vyjadřuje kulturní konflikt, sociální změnu a snahu aktérů o třídní, genderovou i věkovou kontrolu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dirty="0"/>
              <a:t>je založená na přítomnosti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dirty="0"/>
              <a:t>pracuje s představou </a:t>
            </a:r>
            <a:r>
              <a:rPr lang="cs-CZ" sz="1800" dirty="0" err="1"/>
              <a:t>agency</a:t>
            </a:r>
            <a:r>
              <a:rPr lang="cs-CZ" sz="1800" dirty="0"/>
              <a:t> </a:t>
            </a:r>
            <a:r>
              <a:rPr lang="cs-CZ" sz="1800" b="0" dirty="0"/>
              <a:t>(schopnost a kapacita jednat, založená na rozhodování)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24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1104" cy="1044034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(KO)PRODUKCE prostoru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 fontScale="77500" lnSpcReduction="20000"/>
          </a:bodyPr>
          <a:lstStyle/>
          <a:p>
            <a:pPr lvl="0"/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>
                <a:solidFill>
                  <a:srgbClr val="FF0000"/>
                </a:solidFill>
              </a:rPr>
              <a:t>TĚLO A PROSTOR</a:t>
            </a:r>
            <a:r>
              <a:rPr lang="cs-CZ" b="0" dirty="0">
                <a:solidFill>
                  <a:srgbClr val="FF0000"/>
                </a:solidFill>
              </a:rPr>
              <a:t> </a:t>
            </a:r>
            <a:r>
              <a:rPr lang="cs-CZ" b="0" dirty="0"/>
              <a:t>(</a:t>
            </a:r>
            <a:r>
              <a:rPr lang="cs-CZ" b="0" dirty="0" err="1"/>
              <a:t>embodied</a:t>
            </a:r>
            <a:r>
              <a:rPr lang="cs-CZ" b="0" dirty="0"/>
              <a:t> </a:t>
            </a:r>
            <a:r>
              <a:rPr lang="cs-CZ" b="0" dirty="0" err="1"/>
              <a:t>space</a:t>
            </a:r>
            <a:r>
              <a:rPr lang="cs-CZ" b="0" dirty="0"/>
              <a:t>) = prostor je vždy vtělený/ztělesněný , člověk jako „mobilní tělesné pole“ a „prostoro-časová jednotka“</a:t>
            </a:r>
          </a:p>
          <a:p>
            <a:pPr lvl="0"/>
            <a:endParaRPr lang="cs-CZ" b="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TRANSNACIONÁLNÍ/TRANSLOKÁLNÍ PROSTORY </a:t>
            </a:r>
            <a:r>
              <a:rPr lang="cs-CZ" b="0" dirty="0"/>
              <a:t>= klíčová imaginace, proměny </a:t>
            </a:r>
            <a:r>
              <a:rPr lang="cs-CZ" b="0" dirty="0" err="1"/>
              <a:t>teritorializace</a:t>
            </a:r>
            <a:r>
              <a:rPr lang="cs-CZ" b="0" dirty="0"/>
              <a:t> (Gupta, </a:t>
            </a:r>
            <a:r>
              <a:rPr lang="cs-CZ" b="0" dirty="0" err="1"/>
              <a:t>Appadurai</a:t>
            </a:r>
            <a:r>
              <a:rPr lang="cs-CZ" b="0" dirty="0"/>
              <a:t>); koncepty: </a:t>
            </a:r>
            <a:r>
              <a:rPr lang="cs-CZ" b="0" dirty="0" err="1"/>
              <a:t>flow</a:t>
            </a:r>
            <a:r>
              <a:rPr lang="cs-CZ" b="0" dirty="0"/>
              <a:t>, mobilita, kulturní hybridita, </a:t>
            </a:r>
            <a:r>
              <a:rPr lang="cs-CZ" b="0" dirty="0" err="1"/>
              <a:t>fragmentarizace</a:t>
            </a:r>
            <a:r>
              <a:rPr lang="cs-CZ" b="0" dirty="0"/>
              <a:t>, </a:t>
            </a:r>
            <a:r>
              <a:rPr lang="cs-CZ" b="0" dirty="0" err="1"/>
              <a:t>knowledge</a:t>
            </a:r>
            <a:r>
              <a:rPr lang="cs-CZ" b="0" dirty="0"/>
              <a:t>; kontexty politické ekonomie a globálního kapitálu = </a:t>
            </a:r>
            <a:r>
              <a:rPr lang="cs-CZ" b="0" dirty="0">
                <a:solidFill>
                  <a:srgbClr val="FF0000"/>
                </a:solidFill>
              </a:rPr>
              <a:t>GLOBÁLNÍ JE LOKALIZOVÁNO V (TĚLESNÉM) PROSTORU   </a:t>
            </a:r>
          </a:p>
          <a:p>
            <a:pPr marL="0" lvl="0" indent="0">
              <a:buNone/>
            </a:pPr>
            <a:r>
              <a:rPr lang="cs-CZ" b="0" dirty="0"/>
              <a:t> 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DISKURZ A JAZYK</a:t>
            </a:r>
            <a:r>
              <a:rPr lang="cs-CZ" b="0" dirty="0"/>
              <a:t> = ovlivňují kulturní význam prostoru (př. </a:t>
            </a:r>
            <a:r>
              <a:rPr lang="cs-CZ" b="0" i="1" dirty="0" err="1"/>
              <a:t>gated</a:t>
            </a:r>
            <a:r>
              <a:rPr lang="cs-CZ" b="0" i="1" dirty="0"/>
              <a:t> </a:t>
            </a:r>
            <a:r>
              <a:rPr lang="cs-CZ" b="0" i="1" dirty="0" err="1"/>
              <a:t>communities</a:t>
            </a:r>
            <a:r>
              <a:rPr lang="cs-CZ" b="0" i="1" dirty="0"/>
              <a:t> </a:t>
            </a:r>
            <a:r>
              <a:rPr lang="cs-CZ" b="0" dirty="0"/>
              <a:t>- trvale přítomný diskurz strachu hraje klíčovou roli v udržování prostorové preference a kulturního přijetí prostředí, které je uzavřené, hlídané a dozorované)   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34800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Vztah prostoru – kultury – praxí</a:t>
            </a:r>
            <a:r>
              <a:rPr lang="cs-CZ" sz="2400" b="1" dirty="0">
                <a:solidFill>
                  <a:schemeClr val="accent1"/>
                </a:solidFill>
              </a:rPr>
              <a:t> </a:t>
            </a:r>
            <a:br>
              <a:rPr lang="cs-CZ" sz="2400" b="1" dirty="0">
                <a:solidFill>
                  <a:schemeClr val="accent1"/>
                </a:solidFill>
              </a:rPr>
            </a:br>
            <a:endParaRPr lang="cs-CZ" sz="24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2200" dirty="0"/>
              <a:t>Sociální vztahy, struktury, kulturní významy atd. se odrážejí a promítají do prostoru a opačně, prostor ovlivňuje a určuje sociální jednání</a:t>
            </a:r>
          </a:p>
          <a:p>
            <a:pPr lvl="0"/>
            <a:endParaRPr lang="cs-CZ" sz="2200" dirty="0"/>
          </a:p>
          <a:p>
            <a:pPr lvl="1"/>
            <a:r>
              <a:rPr lang="cs-CZ" sz="2200" dirty="0"/>
              <a:t>prostory odrážejí </a:t>
            </a:r>
            <a:r>
              <a:rPr lang="cs-CZ" sz="2200" b="1" dirty="0"/>
              <a:t>genderové uspořádání společnosti</a:t>
            </a:r>
            <a:endParaRPr lang="cs-CZ" sz="2200" dirty="0"/>
          </a:p>
          <a:p>
            <a:pPr lvl="1"/>
            <a:r>
              <a:rPr lang="cs-CZ" sz="2200" dirty="0"/>
              <a:t>zachycují/reprodukují </a:t>
            </a:r>
            <a:r>
              <a:rPr lang="cs-CZ" sz="2200" b="1" dirty="0"/>
              <a:t>představu o sociálních hierarchiích a stratifikaci</a:t>
            </a:r>
            <a:endParaRPr lang="cs-CZ" sz="2200" dirty="0"/>
          </a:p>
          <a:p>
            <a:pPr lvl="1"/>
            <a:r>
              <a:rPr lang="cs-CZ" sz="2200" dirty="0"/>
              <a:t>v prostoru ukotveny </a:t>
            </a:r>
            <a:r>
              <a:rPr lang="cs-CZ" sz="2200" b="1" dirty="0"/>
              <a:t>lokální a globální mocenské vztahy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542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HENRI LEFEBVRE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670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79296" cy="1116042"/>
          </a:xfrm>
        </p:spPr>
        <p:txBody>
          <a:bodyPr>
            <a:noAutofit/>
          </a:bodyPr>
          <a:lstStyle/>
          <a:p>
            <a:r>
              <a:rPr lang="cs-CZ" sz="2800" b="1" dirty="0" err="1" smtClean="0"/>
              <a:t>Henri</a:t>
            </a:r>
            <a:r>
              <a:rPr lang="cs-CZ" sz="2800" b="1" dirty="0" smtClean="0"/>
              <a:t> </a:t>
            </a:r>
            <a:r>
              <a:rPr lang="cs-CZ" sz="2800" b="1" dirty="0" err="1"/>
              <a:t>Lefebvre</a:t>
            </a:r>
            <a:r>
              <a:rPr lang="cs-CZ" sz="2800" b="1" dirty="0"/>
              <a:t>. 1991.</a:t>
            </a:r>
            <a:br>
              <a:rPr lang="cs-CZ" sz="2800" b="1" dirty="0"/>
            </a:b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Production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Space</a:t>
            </a:r>
            <a:r>
              <a:rPr lang="cs-CZ" sz="2800" b="1" dirty="0"/>
              <a:t>. </a:t>
            </a:r>
            <a:r>
              <a:rPr lang="cs-CZ" sz="2800" b="1" dirty="0" err="1"/>
              <a:t>Blackwell</a:t>
            </a:r>
            <a:r>
              <a:rPr lang="cs-CZ" sz="2800" b="1" dirty="0"/>
              <a:t> (první vydání 1974)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/>
              <a:t>Kulturní podmíněnost porozumění geografickému prostoru, krajině, urbánním sídlům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/>
              <a:t>Prostor = součást sociální akce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400" b="0" dirty="0"/>
              <a:t>Prožitek geografického prostoru je </a:t>
            </a:r>
            <a:r>
              <a:rPr lang="cs-CZ" sz="2400" b="1" dirty="0"/>
              <a:t>sociální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400" b="1" dirty="0"/>
              <a:t>Prostor je sociálně produkován </a:t>
            </a:r>
            <a:r>
              <a:rPr lang="cs-CZ" sz="2400" b="0" dirty="0"/>
              <a:t>(jedinci, instituce)</a:t>
            </a:r>
            <a:endParaRPr lang="cs-CZ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cs-CZ" sz="2600" b="0" dirty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cs-CZ" sz="2600" b="0" dirty="0"/>
              <a:t>Předmětem analýzy je </a:t>
            </a:r>
            <a:r>
              <a:rPr lang="cs-CZ" sz="2600" b="1" dirty="0"/>
              <a:t>produkce prostoru</a:t>
            </a:r>
            <a:r>
              <a:rPr lang="cs-CZ" sz="2600" b="0" dirty="0"/>
              <a:t>: </a:t>
            </a:r>
            <a:r>
              <a:rPr lang="cs-CZ" sz="2600" dirty="0"/>
              <a:t>každá společnost vytváří svoje prostory, ovlivněné konkrétní sociální, historickou, ideologickou praxí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31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Tři roviny produkce prostoru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/>
          </a:p>
          <a:p>
            <a:pPr marL="0" lv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1. </a:t>
            </a:r>
            <a:r>
              <a:rPr lang="cs-CZ" b="1" dirty="0" err="1">
                <a:solidFill>
                  <a:schemeClr val="accent1"/>
                </a:solidFill>
              </a:rPr>
              <a:t>Spatial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practices</a:t>
            </a:r>
            <a:r>
              <a:rPr lang="cs-CZ" b="1" dirty="0">
                <a:solidFill>
                  <a:schemeClr val="accent1"/>
                </a:solidFill>
              </a:rPr>
              <a:t>  („prostorové praktiky“ ) </a:t>
            </a:r>
          </a:p>
          <a:p>
            <a:pPr lvl="0"/>
            <a:endParaRPr lang="cs-CZ" b="0" dirty="0"/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sz="2400" b="0" dirty="0"/>
              <a:t>prostor každodenního jednání a vnímání; </a:t>
            </a:r>
            <a:r>
              <a:rPr lang="cs-CZ" sz="2400" b="1" dirty="0"/>
              <a:t>materializované praktiky</a:t>
            </a:r>
            <a:r>
              <a:rPr lang="cs-CZ" sz="2400" b="0" dirty="0"/>
              <a:t>, které produkují prvky a vzorce městské reality (</a:t>
            </a:r>
            <a:r>
              <a:rPr lang="cs-CZ" sz="2400" b="0" i="1" dirty="0"/>
              <a:t>cesta do práce</a:t>
            </a:r>
            <a:r>
              <a:rPr lang="cs-CZ" sz="2400" b="0" dirty="0"/>
              <a:t>)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sz="2400" b="0" dirty="0"/>
              <a:t>neustálá produkce a reprodukce, zajišťující trvalost, soudržnost prostoru a dějů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sz="2400" b="0" dirty="0"/>
              <a:t>prostorové vztahy = odraz sociálních vztahů a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86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r="670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0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153400" cy="774576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chemeClr val="accent1"/>
                </a:solidFill>
              </a:rPr>
              <a:t>2. </a:t>
            </a:r>
            <a:r>
              <a:rPr lang="cs-CZ" sz="2800" b="1" dirty="0" err="1">
                <a:solidFill>
                  <a:schemeClr val="accent1"/>
                </a:solidFill>
              </a:rPr>
              <a:t>Representation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</a:rPr>
              <a:t>of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</a:rPr>
              <a:t>space</a:t>
            </a:r>
            <a:r>
              <a:rPr lang="cs-CZ" sz="2800" b="1" dirty="0">
                <a:solidFill>
                  <a:schemeClr val="accent1"/>
                </a:solidFill>
              </a:rPr>
              <a:t> – </a:t>
            </a:r>
            <a:r>
              <a:rPr lang="cs-CZ" sz="2800" b="1" dirty="0" err="1">
                <a:solidFill>
                  <a:schemeClr val="accent1"/>
                </a:solidFill>
              </a:rPr>
              <a:t>conceived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</a:rPr>
              <a:t>space</a:t>
            </a:r>
            <a:r>
              <a:rPr lang="cs-CZ" sz="2800" b="1" dirty="0">
                <a:solidFill>
                  <a:schemeClr val="accent1"/>
                </a:solidFill>
              </a:rPr>
              <a:t> (reprezentace prostoru)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2636912"/>
            <a:ext cx="8153400" cy="388843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teoreticky pojímaný, abstraktní a konstruovaný prostor = projekt (mapa)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doména kartografů, developerů, urbanistů, plánovačů nebo i státu = </a:t>
            </a:r>
            <a:r>
              <a:rPr lang="cs-CZ" b="1" dirty="0">
                <a:solidFill>
                  <a:schemeClr val="tx2"/>
                </a:solidFill>
              </a:rPr>
              <a:t>prostor, jak je zamýšlen i utvářen reprezentanty moci a státu </a:t>
            </a:r>
            <a:r>
              <a:rPr lang="cs-CZ" b="0" dirty="0"/>
              <a:t>(příklad z českého prostoru – „Koldům“) 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politická dimenze prostoru</a:t>
            </a:r>
            <a:r>
              <a:rPr lang="cs-CZ" b="1" dirty="0"/>
              <a:t> </a:t>
            </a:r>
            <a:r>
              <a:rPr lang="cs-CZ" b="0" dirty="0"/>
              <a:t>= prostor, jak by „</a:t>
            </a:r>
            <a:r>
              <a:rPr lang="cs-CZ" dirty="0"/>
              <a:t>měl být</a:t>
            </a:r>
            <a:r>
              <a:rPr lang="cs-CZ" b="0" dirty="0"/>
              <a:t>“ (strategie institucí, vynucují realizaci prostoru)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odráží historii ideologií (Koldům, architektura Třetí říše)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dirty="0"/>
              <a:t>představování </a:t>
            </a:r>
            <a:r>
              <a:rPr lang="cs-CZ" b="0" dirty="0"/>
              <a:t>si města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62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ost.ujep.cz/~popelka/tws_svatova/uvod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r="1123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90880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0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3. </a:t>
            </a:r>
            <a:r>
              <a:rPr lang="cs-CZ" b="1" dirty="0" err="1">
                <a:solidFill>
                  <a:schemeClr val="accent1"/>
                </a:solidFill>
              </a:rPr>
              <a:t>Representational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space</a:t>
            </a:r>
            <a:r>
              <a:rPr lang="cs-CZ" b="1" dirty="0">
                <a:solidFill>
                  <a:schemeClr val="accent1"/>
                </a:solidFill>
              </a:rPr>
              <a:t> - „</a:t>
            </a:r>
            <a:r>
              <a:rPr lang="cs-CZ" b="1" dirty="0" err="1">
                <a:solidFill>
                  <a:schemeClr val="accent1"/>
                </a:solidFill>
              </a:rPr>
              <a:t>lived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space</a:t>
            </a:r>
            <a:r>
              <a:rPr lang="cs-CZ" b="1" dirty="0">
                <a:solidFill>
                  <a:schemeClr val="accent1"/>
                </a:solidFill>
              </a:rPr>
              <a:t>“ – žitý prostor imaginace a symbolů </a:t>
            </a:r>
          </a:p>
          <a:p>
            <a:endParaRPr lang="cs-CZ" dirty="0"/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prostor, jak je každodenně prožíván a současně pozměňován v </a:t>
            </a:r>
            <a:r>
              <a:rPr lang="cs-CZ" b="1" dirty="0" smtClean="0"/>
              <a:t>imaginaci</a:t>
            </a:r>
            <a:r>
              <a:rPr lang="cs-CZ" b="0" dirty="0" smtClean="0"/>
              <a:t> </a:t>
            </a:r>
            <a:r>
              <a:rPr lang="cs-CZ" b="0" dirty="0"/>
              <a:t>– </a:t>
            </a:r>
            <a:r>
              <a:rPr lang="cs-CZ" b="1" dirty="0"/>
              <a:t>prostor s významy 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konstruovaný kolektivně, na základě lidské zkušenosti a dialogu; 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mnohovrstevný – rovina prostorových praktik a též dávání významu, </a:t>
            </a:r>
            <a:r>
              <a:rPr lang="cs-CZ" b="1" dirty="0"/>
              <a:t>symbolizace</a:t>
            </a:r>
            <a:r>
              <a:rPr lang="cs-CZ" b="0" dirty="0"/>
              <a:t>; prostor + jeho reprezentace + jeho vnímání jedincem</a:t>
            </a:r>
          </a:p>
          <a:p>
            <a:pPr marL="662940" lvl="1" indent="-342900">
              <a:buFont typeface="Wingdings" panose="05000000000000000000" pitchFamily="2" charset="2"/>
              <a:buChar char="Ø"/>
            </a:pPr>
            <a:r>
              <a:rPr lang="cs-CZ" b="0" dirty="0"/>
              <a:t>zachycený uměním a literaturou - má moc proměnit vztahy lidového „zakoušeného“ a oficiálního „konceptualizovaného“ prostoru (surrealismus, dadaismus, kubismus …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96820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1782</TotalTime>
  <Words>732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Tw Cen MT</vt:lpstr>
      <vt:lpstr>Wingdings</vt:lpstr>
      <vt:lpstr>Wingdings 2</vt:lpstr>
      <vt:lpstr>Medián</vt:lpstr>
      <vt:lpstr>Antropologie a prostor III. Sociální produkce prostoru    Henri lefebvre  setha low </vt:lpstr>
      <vt:lpstr>HENRI LEFEBVRE</vt:lpstr>
      <vt:lpstr>Henri Lefebvre. 1991. The Production of Space. Blackwell (první vydání 1974)</vt:lpstr>
      <vt:lpstr>Tři roviny produkce prostoru</vt:lpstr>
      <vt:lpstr>Prezentace aplikace PowerPoint</vt:lpstr>
      <vt:lpstr>2. Representation of space – conceived space (reprezentace prostoru)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Setha Low. 2009. Towards an anthropological theory of space and place. Semiotica 175 – 1/4: 21 – 37</vt:lpstr>
      <vt:lpstr>(KO)PRODUKCE prostoru </vt:lpstr>
      <vt:lpstr> (KO)PRODUKCE prostoru </vt:lpstr>
      <vt:lpstr>Vztah prostoru – kultury – praxí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Antropologie míst a ne-míst   III. arjun appadurai,  Liisa Malkki Akhil Gupta, James Fersguson</dc:title>
  <dc:creator>zandlova@live.com</dc:creator>
  <cp:lastModifiedBy>uživatel</cp:lastModifiedBy>
  <cp:revision>21</cp:revision>
  <dcterms:created xsi:type="dcterms:W3CDTF">2016-03-06T14:22:52Z</dcterms:created>
  <dcterms:modified xsi:type="dcterms:W3CDTF">2023-10-23T07:03:05Z</dcterms:modified>
</cp:coreProperties>
</file>