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embeddedFontLst>
    <p:embeddedFont>
      <p:font typeface="Barlow" pitchFamily="2" charset="0"/>
      <p:regular r:id="rId14"/>
      <p:bold r:id="rId15"/>
      <p:italic r:id="rId16"/>
      <p:boldItalic r:id="rId17"/>
    </p:embeddedFont>
    <p:embeddedFont>
      <p:font typeface="Barlow Medium" panose="00000600000000000000"/>
      <p:regular r:id="rId18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03"/>
    <p:restoredTop sz="94610"/>
  </p:normalViewPr>
  <p:slideViewPr>
    <p:cSldViewPr snapToGrid="0" snapToObjects="1">
      <p:cViewPr varScale="1">
        <p:scale>
          <a:sx n="128" d="100"/>
          <a:sy n="128" d="100"/>
        </p:scale>
        <p:origin x="7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7384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F6ECE-4F97-C863-DC8B-E089DDAAA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6F9BF9-4388-0FDE-677A-007BD8E4E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188CD-33A7-A19D-5BCC-A7528CFFA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312A1-00A5-8898-88E0-CF875DD43C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6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2470309"/>
            <a:ext cx="12902327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 a didaktika kopů v armádním boji zblízka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864037" y="4212193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Odborný výukový modul pro instruktory a taktické specialisty. Analýza kopů v kontextu plné polní výstroje, neurofyziologického stresu a nestabilního bojového prostředí.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864037" y="5287566"/>
            <a:ext cx="1449586" cy="464106"/>
          </a:xfrm>
          <a:prstGeom prst="roundRect">
            <a:avLst>
              <a:gd name="adj" fmla="val 1787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012150" y="5361623"/>
            <a:ext cx="115335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BOJ ZBLÍZKA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2436971" y="5279946"/>
            <a:ext cx="1670328" cy="479346"/>
          </a:xfrm>
          <a:prstGeom prst="roundRect">
            <a:avLst>
              <a:gd name="adj" fmla="val 17306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2592705" y="5361623"/>
            <a:ext cx="1358860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BIOMECHANIKA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4230648" y="5279946"/>
            <a:ext cx="1251823" cy="479346"/>
          </a:xfrm>
          <a:prstGeom prst="roundRect">
            <a:avLst>
              <a:gd name="adj" fmla="val 17306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4386382" y="5361623"/>
            <a:ext cx="940356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DIDAKTIKA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818" y="705922"/>
            <a:ext cx="5243632" cy="6554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Výukové cíle modulu</a:t>
            </a:r>
            <a:endParaRPr lang="en-US" sz="4100" dirty="0"/>
          </a:p>
        </p:txBody>
      </p:sp>
      <p:sp>
        <p:nvSpPr>
          <p:cNvPr id="3" name="Text 1"/>
          <p:cNvSpPr/>
          <p:nvPr/>
        </p:nvSpPr>
        <p:spPr>
          <a:xfrm>
            <a:off x="825818" y="1812369"/>
            <a:ext cx="12978765" cy="3692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Na konci tohoto modulu bude účastník schopen: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825818" y="2435185"/>
            <a:ext cx="6376630" cy="2431494"/>
          </a:xfrm>
          <a:prstGeom prst="roundRect">
            <a:avLst>
              <a:gd name="adj" fmla="val 4076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856298" y="2465665"/>
            <a:ext cx="6315670" cy="707827"/>
          </a:xfrm>
          <a:prstGeom prst="roundRect">
            <a:avLst>
              <a:gd name="adj" fmla="val 8834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3837146" y="2594610"/>
            <a:ext cx="353854" cy="442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7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750" dirty="0"/>
          </a:p>
        </p:txBody>
      </p:sp>
      <p:sp>
        <p:nvSpPr>
          <p:cNvPr id="7" name="Text 5"/>
          <p:cNvSpPr/>
          <p:nvPr/>
        </p:nvSpPr>
        <p:spPr>
          <a:xfrm>
            <a:off x="1092160" y="3398996"/>
            <a:ext cx="2905482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Analyzovat biomechaniku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1092160" y="3861911"/>
            <a:ext cx="5843945" cy="738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Vliv balistické ochrany a armádní obuvi na kinetický řetězec kopu v plné polní výstroji.</a:t>
            </a:r>
            <a:endParaRPr lang="en-US" sz="1850" dirty="0"/>
          </a:p>
        </p:txBody>
      </p:sp>
      <p:sp>
        <p:nvSpPr>
          <p:cNvPr id="9" name="Shape 7"/>
          <p:cNvSpPr/>
          <p:nvPr/>
        </p:nvSpPr>
        <p:spPr>
          <a:xfrm>
            <a:off x="7427952" y="2435185"/>
            <a:ext cx="6376630" cy="2431494"/>
          </a:xfrm>
          <a:prstGeom prst="roundRect">
            <a:avLst>
              <a:gd name="adj" fmla="val 4076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7458432" y="2465665"/>
            <a:ext cx="6315670" cy="707827"/>
          </a:xfrm>
          <a:prstGeom prst="roundRect">
            <a:avLst>
              <a:gd name="adj" fmla="val 8834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10439281" y="2594610"/>
            <a:ext cx="353854" cy="442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7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750" dirty="0"/>
          </a:p>
        </p:txBody>
      </p:sp>
      <p:sp>
        <p:nvSpPr>
          <p:cNvPr id="12" name="Text 10"/>
          <p:cNvSpPr/>
          <p:nvPr/>
        </p:nvSpPr>
        <p:spPr>
          <a:xfrm>
            <a:off x="7694295" y="3398996"/>
            <a:ext cx="2621756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Definovat trajektorii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7694295" y="3861911"/>
            <a:ext cx="5843945" cy="738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Rozdíl mezi sportovní a profesní trajektorií kopu s ohledem na stabilitu v bojovém prostředí.</a:t>
            </a:r>
            <a:endParaRPr lang="en-US" sz="1850" dirty="0"/>
          </a:p>
        </p:txBody>
      </p:sp>
      <p:sp>
        <p:nvSpPr>
          <p:cNvPr id="14" name="Shape 12"/>
          <p:cNvSpPr/>
          <p:nvPr/>
        </p:nvSpPr>
        <p:spPr>
          <a:xfrm>
            <a:off x="825818" y="5092184"/>
            <a:ext cx="6376630" cy="2431494"/>
          </a:xfrm>
          <a:prstGeom prst="roundRect">
            <a:avLst>
              <a:gd name="adj" fmla="val 4076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856298" y="5122664"/>
            <a:ext cx="6315670" cy="707827"/>
          </a:xfrm>
          <a:prstGeom prst="roundRect">
            <a:avLst>
              <a:gd name="adj" fmla="val 8834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3837146" y="5251609"/>
            <a:ext cx="353854" cy="442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7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750" dirty="0"/>
          </a:p>
        </p:txBody>
      </p:sp>
      <p:sp>
        <p:nvSpPr>
          <p:cNvPr id="17" name="Text 15"/>
          <p:cNvSpPr/>
          <p:nvPr/>
        </p:nvSpPr>
        <p:spPr>
          <a:xfrm>
            <a:off x="1092160" y="6055995"/>
            <a:ext cx="2621756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Interpretovat stres</a:t>
            </a:r>
            <a:endParaRPr lang="en-US" sz="2050" dirty="0"/>
          </a:p>
        </p:txBody>
      </p:sp>
      <p:sp>
        <p:nvSpPr>
          <p:cNvPr id="18" name="Text 16"/>
          <p:cNvSpPr/>
          <p:nvPr/>
        </p:nvSpPr>
        <p:spPr>
          <a:xfrm>
            <a:off x="1092160" y="6518910"/>
            <a:ext cx="5843945" cy="738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Vliv neurofyziologického stresu na přesnost a koordinaci zásahu dolní končetinou.</a:t>
            </a:r>
            <a:endParaRPr lang="en-US" sz="1850" dirty="0"/>
          </a:p>
        </p:txBody>
      </p:sp>
      <p:sp>
        <p:nvSpPr>
          <p:cNvPr id="19" name="Shape 17"/>
          <p:cNvSpPr/>
          <p:nvPr/>
        </p:nvSpPr>
        <p:spPr>
          <a:xfrm>
            <a:off x="7427952" y="5092184"/>
            <a:ext cx="6376630" cy="2431494"/>
          </a:xfrm>
          <a:prstGeom prst="roundRect">
            <a:avLst>
              <a:gd name="adj" fmla="val 4076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Shape 18"/>
          <p:cNvSpPr/>
          <p:nvPr/>
        </p:nvSpPr>
        <p:spPr>
          <a:xfrm>
            <a:off x="7458432" y="5122664"/>
            <a:ext cx="6315670" cy="707827"/>
          </a:xfrm>
          <a:prstGeom prst="roundRect">
            <a:avLst>
              <a:gd name="adj" fmla="val 8834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9"/>
          <p:cNvSpPr/>
          <p:nvPr/>
        </p:nvSpPr>
        <p:spPr>
          <a:xfrm>
            <a:off x="10439281" y="5251609"/>
            <a:ext cx="353854" cy="442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7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4</a:t>
            </a:r>
            <a:endParaRPr lang="en-US" sz="2750" dirty="0"/>
          </a:p>
        </p:txBody>
      </p:sp>
      <p:sp>
        <p:nvSpPr>
          <p:cNvPr id="22" name="Text 20"/>
          <p:cNvSpPr/>
          <p:nvPr/>
        </p:nvSpPr>
        <p:spPr>
          <a:xfrm>
            <a:off x="7694295" y="6055995"/>
            <a:ext cx="2621756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Navrhnout metodiku</a:t>
            </a:r>
            <a:endParaRPr lang="en-US" sz="2050" dirty="0"/>
          </a:p>
        </p:txBody>
      </p:sp>
      <p:sp>
        <p:nvSpPr>
          <p:cNvPr id="23" name="Text 21"/>
          <p:cNvSpPr/>
          <p:nvPr/>
        </p:nvSpPr>
        <p:spPr>
          <a:xfrm>
            <a:off x="7694295" y="6518910"/>
            <a:ext cx="5843945" cy="738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Postup nácviku eliminující riziko ztráty rovnováhy na nestabilním a nepředvídatelném povrchu.</a:t>
            </a:r>
            <a:endParaRPr lang="en-US" sz="1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853803"/>
            <a:ext cx="870585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Teoretický základ a vojenský kontext</a:t>
            </a:r>
            <a:endParaRPr lang="en-US" sz="4300" dirty="0"/>
          </a:p>
        </p:txBody>
      </p:sp>
      <p:sp>
        <p:nvSpPr>
          <p:cNvPr id="3" name="Shape 1"/>
          <p:cNvSpPr/>
          <p:nvPr/>
        </p:nvSpPr>
        <p:spPr>
          <a:xfrm>
            <a:off x="686276" y="2909888"/>
            <a:ext cx="6505575" cy="3465790"/>
          </a:xfrm>
          <a:prstGeom prst="roundRect">
            <a:avLst>
              <a:gd name="adj" fmla="val 5129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33093" y="3156704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Priorita č. 1</a:t>
            </a:r>
            <a:endParaRPr lang="en-US" sz="2150" dirty="0"/>
          </a:p>
        </p:txBody>
      </p:sp>
      <p:sp>
        <p:nvSpPr>
          <p:cNvPr id="5" name="Text 3"/>
          <p:cNvSpPr/>
          <p:nvPr/>
        </p:nvSpPr>
        <p:spPr>
          <a:xfrm>
            <a:off x="933093" y="3746421"/>
            <a:ext cx="601194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Stabilita cvičence má </a:t>
            </a:r>
            <a:r>
              <a:rPr lang="en-US" sz="19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vždy přednost</a:t>
            </a:r>
            <a:r>
              <a:rPr lang="en-US" sz="19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před destruktivní silou kopu. Kop je nástroj pro vytvoření distance – není primárním bojovým prostředkem.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7623929" y="3156704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Klíčové zásady</a:t>
            </a:r>
            <a:endParaRPr lang="en-US" sz="2150" dirty="0"/>
          </a:p>
        </p:txBody>
      </p:sp>
      <p:sp>
        <p:nvSpPr>
          <p:cNvPr id="7" name="Text 5"/>
          <p:cNvSpPr/>
          <p:nvPr/>
        </p:nvSpPr>
        <p:spPr>
          <a:xfrm>
            <a:off x="7623929" y="3746421"/>
            <a:ext cx="6150054" cy="25429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Prostředí: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Beton, bláto, sutiny – nutnost zohlednit adhezi podrážky armádní obuvi</a:t>
            </a:r>
            <a:endParaRPr lang="en-US" sz="1900" dirty="0"/>
          </a:p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Cílové zóny: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Primárně nízké pásmo – stehna, kolena, holeně</a:t>
            </a:r>
            <a:endParaRPr lang="en-US" sz="1900" dirty="0"/>
          </a:p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Taktická role: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Vytvoření distance nebo „otevření" soupeře pro navazující akci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07018" y="581620"/>
            <a:ext cx="8249603" cy="580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36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Biomechanika: Kinetický řetězec v zátěži</a:t>
            </a:r>
            <a:endParaRPr lang="en-US" sz="3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018" y="1626275"/>
            <a:ext cx="8152090" cy="504634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05945" y="4656620"/>
            <a:ext cx="1539850" cy="2347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Doručení nárazu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1105945" y="4966468"/>
            <a:ext cx="1539850" cy="389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Armádní bota zvyšuje kinetickou energii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1105945" y="1952493"/>
            <a:ext cx="1539850" cy="234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Generování síly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1105945" y="2262341"/>
            <a:ext cx="1539850" cy="389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Rotace pánve proti odporu výstroje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7312292" y="3774023"/>
            <a:ext cx="1539850" cy="234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Přenos zátěže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7312292" y="4083871"/>
            <a:ext cx="1539850" cy="389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Stojná noha stabilizuje a vede sílu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907018" y="6871573"/>
            <a:ext cx="815209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Rotace pánve je primárním zdrojem síly i při nesení výstroje. Armádní bota zvyšuje kinetickou energii, ale mění těžiště celé nohy.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9553694" y="2226231"/>
            <a:ext cx="45720" cy="1129903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9831229" y="2249091"/>
            <a:ext cx="2321719" cy="290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Generování síly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9831229" y="2716054"/>
            <a:ext cx="3899654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Rotace pánve proti odporu vesty a batohu – výstroj jako reakční hmota.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9553694" y="3664029"/>
            <a:ext cx="45720" cy="1438513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2"/>
          <p:cNvSpPr/>
          <p:nvPr/>
        </p:nvSpPr>
        <p:spPr>
          <a:xfrm>
            <a:off x="9831229" y="3686889"/>
            <a:ext cx="2321719" cy="290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Vliv obuvi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9831229" y="4153853"/>
            <a:ext cx="3899654" cy="925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Pevná bota = větší kinetická energie, ale změněné těžiště. Kop působí jako závaží na kyvadlové páce.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9553694" y="5410438"/>
            <a:ext cx="45720" cy="1438513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5"/>
          <p:cNvSpPr/>
          <p:nvPr/>
        </p:nvSpPr>
        <p:spPr>
          <a:xfrm>
            <a:off x="9831229" y="5433298"/>
            <a:ext cx="2321719" cy="290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Oporová báze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9831229" y="5900261"/>
            <a:ext cx="3899654" cy="925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Stojná noha mírně pokrčená – absorpce zpětného rázu a udržení těžiště nad základnou.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6170" y="746165"/>
            <a:ext cx="9548574" cy="624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Neurofyziologie: Kopy pod bojovým stresem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86170" y="1778913"/>
            <a:ext cx="13058061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Adrenalin a kortizol degradují jemnou motoriku. Složité techniky selhávají právě tehdy, kdy jsou nejvíce potřeba.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86170" y="2352080"/>
            <a:ext cx="6426875" cy="2463522"/>
          </a:xfrm>
          <a:prstGeom prst="roundRect">
            <a:avLst>
              <a:gd name="adj" fmla="val 3830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1018342" y="2584252"/>
            <a:ext cx="673894" cy="673894"/>
          </a:xfrm>
          <a:prstGeom prst="roundRect">
            <a:avLst>
              <a:gd name="adj" fmla="val 13567543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03603" y="2769513"/>
            <a:ext cx="303252" cy="3032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18342" y="3462457"/>
            <a:ext cx="2495907" cy="311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Hrubá motorika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1018342" y="3896916"/>
            <a:ext cx="5962531" cy="686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Stres eliminuje komplexní trajektorie. Přežívají pouze automatizované, jednoduché pohyby.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7417356" y="2352080"/>
            <a:ext cx="6426875" cy="2463522"/>
          </a:xfrm>
          <a:prstGeom prst="roundRect">
            <a:avLst>
              <a:gd name="adj" fmla="val 3830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7"/>
          <p:cNvSpPr/>
          <p:nvPr/>
        </p:nvSpPr>
        <p:spPr>
          <a:xfrm>
            <a:off x="7649528" y="2584252"/>
            <a:ext cx="673894" cy="673894"/>
          </a:xfrm>
          <a:prstGeom prst="roundRect">
            <a:avLst>
              <a:gd name="adj" fmla="val 13567543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34789" y="2769513"/>
            <a:ext cx="303252" cy="30325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649528" y="3462457"/>
            <a:ext cx="2495907" cy="311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Tunelové vidění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7649528" y="3896916"/>
            <a:ext cx="5962531" cy="686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Soustředění na vysoký kop = přehlédnutí zbraně v rukou soupeře. Fatální taktická chyba.</a:t>
            </a:r>
            <a:endParaRPr lang="en-US" sz="1750" dirty="0"/>
          </a:p>
        </p:txBody>
      </p:sp>
      <p:sp>
        <p:nvSpPr>
          <p:cNvPr id="14" name="Shape 10"/>
          <p:cNvSpPr/>
          <p:nvPr/>
        </p:nvSpPr>
        <p:spPr>
          <a:xfrm>
            <a:off x="786170" y="5019913"/>
            <a:ext cx="6426875" cy="2463522"/>
          </a:xfrm>
          <a:prstGeom prst="roundRect">
            <a:avLst>
              <a:gd name="adj" fmla="val 3830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1"/>
          <p:cNvSpPr/>
          <p:nvPr/>
        </p:nvSpPr>
        <p:spPr>
          <a:xfrm>
            <a:off x="1018342" y="5252085"/>
            <a:ext cx="673894" cy="673894"/>
          </a:xfrm>
          <a:prstGeom prst="roundRect">
            <a:avLst>
              <a:gd name="adj" fmla="val 13567543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03603" y="5437346"/>
            <a:ext cx="303252" cy="30325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018342" y="6130290"/>
            <a:ext cx="2495907" cy="311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Vestibulární vliv</a:t>
            </a:r>
            <a:endParaRPr lang="en-US" sz="1950" dirty="0"/>
          </a:p>
        </p:txBody>
      </p:sp>
      <p:sp>
        <p:nvSpPr>
          <p:cNvPr id="18" name="Text 13"/>
          <p:cNvSpPr/>
          <p:nvPr/>
        </p:nvSpPr>
        <p:spPr>
          <a:xfrm>
            <a:off x="1018342" y="6564749"/>
            <a:ext cx="5962531" cy="686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Otřesy, hluk a desorientace narušují rovnováhu v kritické fázi nápřahu.</a:t>
            </a:r>
            <a:endParaRPr lang="en-US" sz="1750" dirty="0"/>
          </a:p>
        </p:txBody>
      </p:sp>
      <p:sp>
        <p:nvSpPr>
          <p:cNvPr id="19" name="Shape 14"/>
          <p:cNvSpPr/>
          <p:nvPr/>
        </p:nvSpPr>
        <p:spPr>
          <a:xfrm>
            <a:off x="7417356" y="5019913"/>
            <a:ext cx="6426875" cy="2463522"/>
          </a:xfrm>
          <a:prstGeom prst="roundRect">
            <a:avLst>
              <a:gd name="adj" fmla="val 3830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Shape 15"/>
          <p:cNvSpPr/>
          <p:nvPr/>
        </p:nvSpPr>
        <p:spPr>
          <a:xfrm>
            <a:off x="7649528" y="5252085"/>
            <a:ext cx="673894" cy="673894"/>
          </a:xfrm>
          <a:prstGeom prst="roundRect">
            <a:avLst>
              <a:gd name="adj" fmla="val 13567543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34789" y="5437346"/>
            <a:ext cx="303252" cy="30325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649528" y="6130290"/>
            <a:ext cx="2495907" cy="311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Efekt zamrznutí</a:t>
            </a:r>
            <a:endParaRPr lang="en-US" sz="1950" dirty="0"/>
          </a:p>
        </p:txBody>
      </p:sp>
      <p:sp>
        <p:nvSpPr>
          <p:cNvPr id="23" name="Text 17"/>
          <p:cNvSpPr/>
          <p:nvPr/>
        </p:nvSpPr>
        <p:spPr>
          <a:xfrm>
            <a:off x="7649528" y="6564749"/>
            <a:ext cx="5962531" cy="686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„Stop-kopy" musí být plně automatizovány – pouze instinktivní reakce je spolehlivá pod stresem.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2964" y="671155"/>
            <a:ext cx="8332589" cy="676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Didaktická progrese: 4 fáze výcviku</a:t>
            </a:r>
            <a:endParaRPr lang="en-US" sz="4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964" y="1709023"/>
            <a:ext cx="1218605" cy="146232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312075" y="1952744"/>
            <a:ext cx="2708077" cy="338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Fáze 1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2312075" y="2435543"/>
            <a:ext cx="11465362" cy="387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Izolovaný pohyb v lehké výstroji – správná dráha, stabilita, základní mechanika.</a:t>
            </a:r>
            <a:endParaRPr lang="en-US" sz="19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964" y="3171349"/>
            <a:ext cx="1218605" cy="146232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312075" y="3415070"/>
            <a:ext cx="2708077" cy="338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Fáze 2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2312075" y="3897868"/>
            <a:ext cx="11465362" cy="387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Kopy v plné balistické ochraně – adaptace na omezený rozsah pohybu v kyčlích.</a:t>
            </a:r>
            <a:endParaRPr lang="en-US" sz="1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964" y="4633674"/>
            <a:ext cx="1218605" cy="146232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312075" y="4877395"/>
            <a:ext cx="2708077" cy="338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Fáze 3</a:t>
            </a:r>
            <a:endParaRPr lang="en-US" sz="2100" dirty="0"/>
          </a:p>
        </p:txBody>
      </p:sp>
      <p:sp>
        <p:nvSpPr>
          <p:cNvPr id="11" name="Text 6"/>
          <p:cNvSpPr/>
          <p:nvPr/>
        </p:nvSpPr>
        <p:spPr>
          <a:xfrm>
            <a:off x="2312075" y="5360194"/>
            <a:ext cx="11465362" cy="387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Reakční drily na lapače v pohybu – důraz na okamžitý návrat do bojového postoje.</a:t>
            </a:r>
            <a:endParaRPr lang="en-US" sz="19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964" y="6096000"/>
            <a:ext cx="1218605" cy="146232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312075" y="6339721"/>
            <a:ext cx="2708077" cy="338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Fáze 4</a:t>
            </a:r>
            <a:endParaRPr lang="en-US" sz="2100" dirty="0"/>
          </a:p>
        </p:txBody>
      </p:sp>
      <p:sp>
        <p:nvSpPr>
          <p:cNvPr id="14" name="Text 8"/>
          <p:cNvSpPr/>
          <p:nvPr/>
        </p:nvSpPr>
        <p:spPr>
          <a:xfrm>
            <a:off x="2312075" y="6822519"/>
            <a:ext cx="11465362" cy="387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Integrace do komplexních situací – přechod z kopu na práci se zbraní bez prodlevy.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2446377"/>
            <a:ext cx="9467969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Specifika výstroje a bezpečnost výcviku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864037" y="3230880"/>
            <a:ext cx="3891558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Omezení a bezpečnostní pravidla</a:t>
            </a:r>
            <a:endParaRPr lang="en-US" sz="2150" dirty="0"/>
          </a:p>
        </p:txBody>
      </p:sp>
      <p:sp>
        <p:nvSpPr>
          <p:cNvPr id="4" name="Text 2"/>
          <p:cNvSpPr/>
          <p:nvPr/>
        </p:nvSpPr>
        <p:spPr>
          <a:xfrm>
            <a:off x="864037" y="3944064"/>
            <a:ext cx="12902327" cy="1839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Balistické pláty a pouzdra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mění biomechaniku obloukových kopů – nutná individuální adaptace techniky</a:t>
            </a:r>
            <a:endParaRPr lang="en-US" sz="1900" dirty="0"/>
          </a:p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Ochrana instruktora: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Pouze heavy-duty lapače schopné absorbovat kopy vedené armádní botou</a:t>
            </a:r>
            <a:endParaRPr lang="en-US" sz="1900" dirty="0"/>
          </a:p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Bezpečnostní limit: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19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Zákaz kopů nad pás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při simulacích na nerovném povrchu</a:t>
            </a:r>
            <a:endParaRPr lang="en-US" sz="1900" dirty="0"/>
          </a:p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Klima: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Mokrý nebo zledovatělý povrch – preferujte přímé kopy s minimální rotací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170861"/>
            <a:ext cx="7792998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Metodické chyby a jejich korekce</a:t>
            </a:r>
            <a:endParaRPr lang="en-US" sz="4300" dirty="0"/>
          </a:p>
        </p:txBody>
      </p:sp>
      <p:sp>
        <p:nvSpPr>
          <p:cNvPr id="3" name="Shape 1"/>
          <p:cNvSpPr/>
          <p:nvPr/>
        </p:nvSpPr>
        <p:spPr>
          <a:xfrm>
            <a:off x="864037" y="2350413"/>
            <a:ext cx="6327696" cy="2230755"/>
          </a:xfrm>
          <a:prstGeom prst="roundRect">
            <a:avLst>
              <a:gd name="adj" fmla="val 655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833557" y="2350413"/>
            <a:ext cx="121920" cy="2230755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232773" y="2627709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„Sportovní syndrom"</a:t>
            </a:r>
            <a:endParaRPr lang="en-US" sz="2150" dirty="0"/>
          </a:p>
        </p:txBody>
      </p:sp>
      <p:sp>
        <p:nvSpPr>
          <p:cNvPr id="6" name="Text 4"/>
          <p:cNvSpPr/>
          <p:nvPr/>
        </p:nvSpPr>
        <p:spPr>
          <a:xfrm>
            <a:off x="1232773" y="3118723"/>
            <a:ext cx="568166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Snaha o esteticky čistý kop s vysokým nápřahem.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Korekce: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Nízký, sekavý kop s rychlým návratem – taktická účelnost nad estetikou.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7438549" y="2350413"/>
            <a:ext cx="6327815" cy="2230755"/>
          </a:xfrm>
          <a:prstGeom prst="roundRect">
            <a:avLst>
              <a:gd name="adj" fmla="val 655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Shape 6"/>
          <p:cNvSpPr/>
          <p:nvPr/>
        </p:nvSpPr>
        <p:spPr>
          <a:xfrm>
            <a:off x="7408069" y="2350413"/>
            <a:ext cx="121920" cy="2230755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7807285" y="2627709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Ztráta krytu</a:t>
            </a:r>
            <a:endParaRPr lang="en-US" sz="2150" dirty="0"/>
          </a:p>
        </p:txBody>
      </p:sp>
      <p:sp>
        <p:nvSpPr>
          <p:cNvPr id="10" name="Text 8"/>
          <p:cNvSpPr/>
          <p:nvPr/>
        </p:nvSpPr>
        <p:spPr>
          <a:xfrm>
            <a:off x="7807285" y="3118723"/>
            <a:ext cx="568178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Spuštění rukou při kopu.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Korekce: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19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Fatální chyba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– ruce fixovány v krytové pozici po celou dobu pohybu.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864037" y="4827984"/>
            <a:ext cx="6327696" cy="2230755"/>
          </a:xfrm>
          <a:prstGeom prst="roundRect">
            <a:avLst>
              <a:gd name="adj" fmla="val 655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Shape 10"/>
          <p:cNvSpPr/>
          <p:nvPr/>
        </p:nvSpPr>
        <p:spPr>
          <a:xfrm>
            <a:off x="833557" y="4827984"/>
            <a:ext cx="121920" cy="2230755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1232773" y="5105281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Nekontrolovaný dopad</a:t>
            </a:r>
            <a:endParaRPr lang="en-US" sz="2150" dirty="0"/>
          </a:p>
        </p:txBody>
      </p:sp>
      <p:sp>
        <p:nvSpPr>
          <p:cNvPr id="14" name="Text 12"/>
          <p:cNvSpPr/>
          <p:nvPr/>
        </p:nvSpPr>
        <p:spPr>
          <a:xfrm>
            <a:off x="1232773" y="5596295"/>
            <a:ext cx="568166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Cvičenec po kopu „přepadává" vpřed.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Korekce: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Aktivní retrakce a vědomé přenesení váhy zpět na oporovou nohu.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7438549" y="4827984"/>
            <a:ext cx="6327815" cy="2230755"/>
          </a:xfrm>
          <a:prstGeom prst="roundRect">
            <a:avLst>
              <a:gd name="adj" fmla="val 655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Shape 14"/>
          <p:cNvSpPr/>
          <p:nvPr/>
        </p:nvSpPr>
        <p:spPr>
          <a:xfrm>
            <a:off x="7408069" y="4827984"/>
            <a:ext cx="121920" cy="2230755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7807285" y="5105281"/>
            <a:ext cx="3297674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Nedostatečná rotace pánve</a:t>
            </a:r>
            <a:endParaRPr lang="en-US" sz="2150" dirty="0"/>
          </a:p>
        </p:txBody>
      </p:sp>
      <p:sp>
        <p:nvSpPr>
          <p:cNvPr id="18" name="Text 16"/>
          <p:cNvSpPr/>
          <p:nvPr/>
        </p:nvSpPr>
        <p:spPr>
          <a:xfrm>
            <a:off x="7807285" y="5596295"/>
            <a:ext cx="568178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Kop pouze svaly nohy bez zapojení pánve.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Korekce: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Vědomá iniciace z kyčelního kloubu – pánev jako primární motor.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37404" y="560903"/>
            <a:ext cx="4476631" cy="5595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Evaluace výcviku</a:t>
            </a:r>
            <a:endParaRPr lang="en-US" sz="3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404" y="1551861"/>
            <a:ext cx="5931932" cy="5931932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404" y="1551861"/>
            <a:ext cx="5931932" cy="593193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568446" y="3018353"/>
            <a:ext cx="2516386" cy="2797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Klíčová kritéria hodnocení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7568446" y="3462457"/>
            <a:ext cx="5931932" cy="5853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Úspěšný kop v armádním BZ není hodnocen silou zásahu, ale </a:t>
            </a:r>
            <a:r>
              <a:rPr lang="en-US" sz="15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okamžitou akceschopností po jeho provedení</a:t>
            </a: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</a:t>
            </a:r>
            <a:endParaRPr lang="en-US" sz="1550" dirty="0"/>
          </a:p>
        </p:txBody>
      </p:sp>
      <p:sp>
        <p:nvSpPr>
          <p:cNvPr id="7" name="Text 3"/>
          <p:cNvSpPr/>
          <p:nvPr/>
        </p:nvSpPr>
        <p:spPr>
          <a:xfrm>
            <a:off x="7568446" y="4195643"/>
            <a:ext cx="5931932" cy="1928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5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Check-list:</a:t>
            </a: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Stabilita stojné nohy, poloha těžiště, pozice rukou</a:t>
            </a:r>
            <a:endParaRPr lang="en-US" sz="15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5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Kritérium úspěchu:</a:t>
            </a: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Schopnost okamžitého výstřelu nebo zákroku ihned po kopu</a:t>
            </a:r>
            <a:endParaRPr lang="en-US" sz="15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5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Měření:</a:t>
            </a: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Rychlost návratu do stabilního čelního postoje</a:t>
            </a:r>
            <a:endParaRPr lang="en-US" sz="15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5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Zpětná vazba:</a:t>
            </a: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Rozbor videozáznamu – osa páteře, vychýlení těžiště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775811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Shrnutí a diskuse</a:t>
            </a:r>
            <a:endParaRPr lang="en-US" sz="4300" dirty="0"/>
          </a:p>
        </p:txBody>
      </p:sp>
      <p:sp>
        <p:nvSpPr>
          <p:cNvPr id="3" name="Shape 1"/>
          <p:cNvSpPr/>
          <p:nvPr/>
        </p:nvSpPr>
        <p:spPr>
          <a:xfrm>
            <a:off x="864037" y="1831896"/>
            <a:ext cx="12902327" cy="1444109"/>
          </a:xfrm>
          <a:prstGeom prst="roundRect">
            <a:avLst>
              <a:gd name="adj" fmla="val 7180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853" y="2213967"/>
            <a:ext cx="308610" cy="24681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66280" y="2140387"/>
            <a:ext cx="1185326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Kop v armádním BZ je </a:t>
            </a:r>
            <a:r>
              <a:rPr lang="en-US" sz="19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nástroj hrubé síly, který vyžaduje precizní biomechaniku</a:t>
            </a:r>
            <a:r>
              <a:rPr lang="en-US" sz="19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pro zachování taktické stability a okamžité akceschopnosti po kontaktu.</a:t>
            </a:r>
            <a:endParaRPr lang="en-US" sz="1900" dirty="0"/>
          </a:p>
        </p:txBody>
      </p:sp>
      <p:sp>
        <p:nvSpPr>
          <p:cNvPr id="6" name="Shape 3"/>
          <p:cNvSpPr/>
          <p:nvPr/>
        </p:nvSpPr>
        <p:spPr>
          <a:xfrm>
            <a:off x="864037" y="3553658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4"/>
          <p:cNvSpPr/>
          <p:nvPr/>
        </p:nvSpPr>
        <p:spPr>
          <a:xfrm>
            <a:off x="977146" y="3625572"/>
            <a:ext cx="329089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550" dirty="0"/>
          </a:p>
        </p:txBody>
      </p:sp>
      <p:sp>
        <p:nvSpPr>
          <p:cNvPr id="8" name="Text 5"/>
          <p:cNvSpPr/>
          <p:nvPr/>
        </p:nvSpPr>
        <p:spPr>
          <a:xfrm>
            <a:off x="1666280" y="3638431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1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1666280" y="4129445"/>
            <a:ext cx="121000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 upravíte techniku kopu, pokud nesete na zádech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20kg batoh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? (těžiště, rotace, výška cílové zóny)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864037" y="5018246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977146" y="5090160"/>
            <a:ext cx="329089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550" dirty="0"/>
          </a:p>
        </p:txBody>
      </p:sp>
      <p:sp>
        <p:nvSpPr>
          <p:cNvPr id="12" name="Text 9"/>
          <p:cNvSpPr/>
          <p:nvPr/>
        </p:nvSpPr>
        <p:spPr>
          <a:xfrm>
            <a:off x="1666280" y="5103019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2</a:t>
            </a:r>
            <a:endParaRPr lang="en-US" sz="2150" dirty="0"/>
          </a:p>
        </p:txBody>
      </p:sp>
      <p:sp>
        <p:nvSpPr>
          <p:cNvPr id="13" name="Text 10"/>
          <p:cNvSpPr/>
          <p:nvPr/>
        </p:nvSpPr>
        <p:spPr>
          <a:xfrm>
            <a:off x="1666280" y="5594033"/>
            <a:ext cx="121000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Který typ kopu je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nejméně rizikový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z hlediska ztráty rovnováhy v sutinách a proč?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864037" y="6482834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2"/>
          <p:cNvSpPr/>
          <p:nvPr/>
        </p:nvSpPr>
        <p:spPr>
          <a:xfrm>
            <a:off x="977146" y="6554748"/>
            <a:ext cx="329089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550" dirty="0"/>
          </a:p>
        </p:txBody>
      </p:sp>
      <p:sp>
        <p:nvSpPr>
          <p:cNvPr id="16" name="Text 13"/>
          <p:cNvSpPr/>
          <p:nvPr/>
        </p:nvSpPr>
        <p:spPr>
          <a:xfrm>
            <a:off x="1666280" y="6567607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3</a:t>
            </a:r>
            <a:endParaRPr lang="en-US" sz="2150" dirty="0"/>
          </a:p>
        </p:txBody>
      </p:sp>
      <p:sp>
        <p:nvSpPr>
          <p:cNvPr id="17" name="Text 14"/>
          <p:cNvSpPr/>
          <p:nvPr/>
        </p:nvSpPr>
        <p:spPr>
          <a:xfrm>
            <a:off x="1666280" y="7058620"/>
            <a:ext cx="121000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Proč je u instruktorů klíčové vyžadovat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neustálý oční kontakt se soupeřem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v průběhu celého kopu?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DA68E-4647-05C2-7110-6813F27F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3E33CE01-B174-DE88-5703-AC22D200BDFC}"/>
              </a:ext>
            </a:extLst>
          </p:cNvPr>
          <p:cNvSpPr/>
          <p:nvPr/>
        </p:nvSpPr>
        <p:spPr>
          <a:xfrm>
            <a:off x="806198" y="1041385"/>
            <a:ext cx="12333333" cy="614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Seznam</a:t>
            </a:r>
            <a:r>
              <a:rPr lang="en-US" sz="3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</a:t>
            </a: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literatury</a:t>
            </a:r>
            <a:endParaRPr lang="en-US" sz="3100" dirty="0">
              <a:solidFill>
                <a:srgbClr val="FFFFFF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algn="l">
              <a:lnSpc>
                <a:spcPts val="3900"/>
              </a:lnSpc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457200" indent="-457200" algn="l">
              <a:lnSpc>
                <a:spcPts val="3900"/>
              </a:lnSpc>
              <a:buFont typeface="Arial" panose="020B0604020202020204" pitchFamily="34" charset="0"/>
              <a:buChar char="•"/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K teorii boje zblízka. Praha: Karolinum, 2008. ISBN 978-80-2461-476-2.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FFFFFF"/>
              </a:solidFill>
              <a:latin typeface="Barlow Medium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1. stupeň boje zblízka. Praha: 2008.</a:t>
            </a:r>
          </a:p>
          <a:p>
            <a:pPr marL="0" indent="0" algn="l">
              <a:lnSpc>
                <a:spcPts val="3900"/>
              </a:lnSpc>
              <a:buNone/>
            </a:pPr>
            <a:endParaRPr lang="en-US" sz="3100" dirty="0">
              <a:solidFill>
                <a:schemeClr val="bg1"/>
              </a:solidFill>
              <a:latin typeface="Barlow Medium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A3454BE-E814-65A9-CCC3-27C0C9128120}"/>
              </a:ext>
            </a:extLst>
          </p:cNvPr>
          <p:cNvSpPr/>
          <p:nvPr/>
        </p:nvSpPr>
        <p:spPr>
          <a:xfrm>
            <a:off x="7591544" y="2259568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15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4AB16F8-3345-25BF-313C-F46F54F2CC96}"/>
              </a:ext>
            </a:extLst>
          </p:cNvPr>
          <p:cNvSpPr/>
          <p:nvPr/>
        </p:nvSpPr>
        <p:spPr>
          <a:xfrm>
            <a:off x="7673697" y="2706886"/>
            <a:ext cx="238839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3745178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805</Words>
  <Application>Microsoft Macintosh PowerPoint</Application>
  <PresentationFormat>Vlastní</PresentationFormat>
  <Paragraphs>110</Paragraphs>
  <Slides>11</Slides>
  <Notes>11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5" baseType="lpstr">
      <vt:lpstr>Barlow</vt:lpstr>
      <vt:lpstr>Arial</vt:lpstr>
      <vt:lpstr>Barlow Medium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Vladan Oláh</cp:lastModifiedBy>
  <cp:revision>2</cp:revision>
  <dcterms:created xsi:type="dcterms:W3CDTF">2026-02-25T10:41:06Z</dcterms:created>
  <dcterms:modified xsi:type="dcterms:W3CDTF">2026-02-25T12:32:33Z</dcterms:modified>
</cp:coreProperties>
</file>