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Override PartName="/ppt/slides/slide9.xml" ContentType="application/vnd.openxmlformats-officedocument.presentationml.slide+xml"/>
  <Override PartName="/ppt/slideLayouts/slideLayout16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1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-124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6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TitleSli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5E92D-253F-DB4B-AC79-AC266D606C69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492375"/>
            <a:ext cx="6762749" cy="1470025"/>
          </a:xfrm>
        </p:spPr>
        <p:txBody>
          <a:bodyPr/>
          <a:lstStyle>
            <a:lvl1pPr algn="r">
              <a:defRPr sz="4400"/>
            </a:lvl1pPr>
          </a:lstStyle>
          <a:p>
            <a:r>
              <a:rPr lang="cs-CZ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1" y="3966882"/>
            <a:ext cx="6762749" cy="1752600"/>
          </a:xfrm>
        </p:spPr>
        <p:txBody>
          <a:bodyPr>
            <a:normAutofit/>
          </a:bodyPr>
          <a:lstStyle>
            <a:lvl1pPr marL="0" indent="0" algn="r">
              <a:spcBef>
                <a:spcPts val="6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3AD13-847A-2141-A587-F35A4127D574}" type="datetimeFigureOut">
              <a:rPr lang="en-US" smtClean="0"/>
              <a:t>10/19/13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3AD13-847A-2141-A587-F35A4127D574}" type="datetimeFigureOut">
              <a:rPr lang="en-US" smtClean="0"/>
              <a:t>10/19/13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5E92D-253F-DB4B-AC79-AC266D606C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Section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591360"/>
            <a:ext cx="7583487" cy="1362075"/>
          </a:xfrm>
        </p:spPr>
        <p:txBody>
          <a:bodyPr anchor="b" anchorCtr="0">
            <a:noAutofit/>
          </a:bodyPr>
          <a:lstStyle>
            <a:lvl1pPr algn="l">
              <a:defRPr sz="4400" b="1" cap="none" baseline="0">
                <a:solidFill>
                  <a:schemeClr val="bg1"/>
                </a:solidFill>
              </a:defRPr>
            </a:lvl1pPr>
          </a:lstStyle>
          <a:p>
            <a:r>
              <a:rPr lang="cs-CZ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3950354"/>
            <a:ext cx="7583487" cy="1500187"/>
          </a:xfrm>
        </p:spPr>
        <p:txBody>
          <a:bodyPr anchor="t" anchorCtr="0"/>
          <a:lstStyle>
            <a:lvl1pPr marL="0" indent="0" algn="l">
              <a:spcBef>
                <a:spcPts val="600"/>
              </a:spcBef>
              <a:buNone/>
              <a:defRPr sz="20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3AD13-847A-2141-A587-F35A4127D574}" type="datetimeFigureOut">
              <a:rPr lang="en-US" smtClean="0"/>
              <a:t>10/19/13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5E92D-253F-DB4B-AC79-AC266D606C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8541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3AD13-847A-2141-A587-F35A4127D574}" type="datetimeFigureOut">
              <a:rPr lang="en-US" smtClean="0"/>
              <a:t>10/19/13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5E92D-253F-DB4B-AC79-AC266D606C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1044388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438835"/>
            <a:ext cx="3657600" cy="789828"/>
          </a:xfr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362199"/>
            <a:ext cx="3657600" cy="36861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5350" y="1438835"/>
            <a:ext cx="3657600" cy="789828"/>
          </a:xfr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5350" y="2362199"/>
            <a:ext cx="3657600" cy="36861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3AD13-847A-2141-A587-F35A4127D574}" type="datetimeFigureOut">
              <a:rPr lang="en-US" smtClean="0"/>
              <a:t>10/19/13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5E92D-253F-DB4B-AC79-AC266D606C69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874059" y="2286000"/>
            <a:ext cx="3563003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815840" y="2286000"/>
            <a:ext cx="356616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74059" y="2286000"/>
            <a:ext cx="3563003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815840" y="2286000"/>
            <a:ext cx="356616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28801"/>
            <a:ext cx="7585076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3AD13-847A-2141-A587-F35A4127D574}" type="datetimeFigureOut">
              <a:rPr lang="en-US" smtClean="0"/>
              <a:t>10/19/13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5E92D-253F-DB4B-AC79-AC266D606C6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779462" y="3991816"/>
            <a:ext cx="7585076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095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3AD13-847A-2141-A587-F35A4127D574}" type="datetimeFigureOut">
              <a:rPr lang="en-US" smtClean="0"/>
              <a:t>10/19/13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5E92D-253F-DB4B-AC79-AC266D606C6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471095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779462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3AD13-847A-2141-A587-F35A4127D574}" type="datetimeFigureOut">
              <a:rPr lang="en-US" smtClean="0"/>
              <a:t>10/19/13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5E92D-253F-DB4B-AC79-AC266D606C69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4"/>
          </p:nvPr>
        </p:nvSpPr>
        <p:spPr>
          <a:xfrm>
            <a:off x="77946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/>
          </a:p>
        </p:txBody>
      </p:sp>
      <p:sp>
        <p:nvSpPr>
          <p:cNvPr id="13" name="Content Placeholder 2"/>
          <p:cNvSpPr>
            <a:spLocks noGrp="1"/>
          </p:cNvSpPr>
          <p:nvPr>
            <p:ph sz="half" idx="15"/>
          </p:nvPr>
        </p:nvSpPr>
        <p:spPr>
          <a:xfrm>
            <a:off x="77946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/>
          </a:p>
        </p:txBody>
      </p:sp>
      <p:sp>
        <p:nvSpPr>
          <p:cNvPr id="14" name="Content Placeholder 2"/>
          <p:cNvSpPr>
            <a:spLocks noGrp="1"/>
          </p:cNvSpPr>
          <p:nvPr>
            <p:ph sz="half" idx="1"/>
          </p:nvPr>
        </p:nvSpPr>
        <p:spPr>
          <a:xfrm>
            <a:off x="471095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/>
          </a:p>
        </p:txBody>
      </p:sp>
      <p:sp>
        <p:nvSpPr>
          <p:cNvPr id="15" name="Content Placeholder 2"/>
          <p:cNvSpPr>
            <a:spLocks noGrp="1"/>
          </p:cNvSpPr>
          <p:nvPr>
            <p:ph sz="half" idx="13"/>
          </p:nvPr>
        </p:nvSpPr>
        <p:spPr>
          <a:xfrm>
            <a:off x="471095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3AD13-847A-2141-A587-F35A4127D574}" type="datetimeFigureOut">
              <a:rPr lang="en-US" smtClean="0"/>
              <a:t>10/19/13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5E92D-253F-DB4B-AC79-AC266D606C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3AD13-847A-2141-A587-F35A4127D574}" type="datetimeFigureOut">
              <a:rPr lang="en-US" smtClean="0"/>
              <a:t>10/19/13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5E92D-253F-DB4B-AC79-AC266D606C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Cap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4" y="590550"/>
            <a:ext cx="365760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cs-CZ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3023" y="739588"/>
            <a:ext cx="3657600" cy="53087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464" y="1816100"/>
            <a:ext cx="3657600" cy="38227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3AD13-847A-2141-A587-F35A4127D574}" type="datetimeFigureOut">
              <a:rPr lang="en-US" smtClean="0"/>
              <a:t>10/19/13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5E92D-253F-DB4B-AC79-AC266D606C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PictureCap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977" y="187452"/>
            <a:ext cx="853665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0" y="533400"/>
            <a:ext cx="4476750" cy="125253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cs-CZ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6124" y="1828800"/>
            <a:ext cx="4474539" cy="3810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6124" y="6288741"/>
            <a:ext cx="1887537" cy="365125"/>
          </a:xfrm>
        </p:spPr>
        <p:txBody>
          <a:bodyPr/>
          <a:lstStyle/>
          <a:p>
            <a:fld id="{9D93AD13-847A-2141-A587-F35A4127D574}" type="datetimeFigureOut">
              <a:rPr lang="en-US" smtClean="0"/>
              <a:t>10/19/13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67399" y="6288741"/>
            <a:ext cx="267596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5E92D-253F-DB4B-AC79-AC266D606C69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188253" y="179292"/>
            <a:ext cx="3281087" cy="6483096"/>
          </a:xfrm>
          <a:prstGeom prst="round1Rect">
            <a:avLst>
              <a:gd name="adj" fmla="val 17325"/>
            </a:avLst>
          </a:prstGeom>
          <a:blipFill dpi="0" rotWithShape="0">
            <a:blip r:embed="rId3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PictureCaption-Extr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0953" y="533400"/>
            <a:ext cx="3657600" cy="125253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cs-CZ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596153" y="1600199"/>
            <a:ext cx="3657600" cy="3657601"/>
          </a:xfrm>
          <a:prstGeom prst="ellipse">
            <a:avLst/>
          </a:prstGeom>
          <a:blipFill dpi="0" rotWithShape="0">
            <a:blip r:embed="rId3" cstate="print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10412" y="1828800"/>
            <a:ext cx="3657600" cy="3810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0" y="6288741"/>
            <a:ext cx="1865125" cy="365125"/>
          </a:xfrm>
        </p:spPr>
        <p:txBody>
          <a:bodyPr/>
          <a:lstStyle/>
          <a:p>
            <a:fld id="{9D93AD13-847A-2141-A587-F35A4127D574}" type="datetimeFigureOut">
              <a:rPr lang="en-US" smtClean="0"/>
              <a:t>10/19/13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25813" y="6288741"/>
            <a:ext cx="521755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5E92D-253F-DB4B-AC79-AC266D606C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PictureCaption-Extr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038" y="3778624"/>
            <a:ext cx="7560515" cy="110265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cs-CZ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871584" y="762000"/>
            <a:ext cx="7427726" cy="2989730"/>
          </a:xfrm>
          <a:prstGeom prst="roundRect">
            <a:avLst>
              <a:gd name="adj" fmla="val 7476"/>
            </a:avLst>
          </a:prstGeom>
          <a:blipFill dpi="0" rotWithShape="0">
            <a:blip r:embed="rId3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8034" y="4827493"/>
            <a:ext cx="7559977" cy="122088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0" y="6288741"/>
            <a:ext cx="1865125" cy="365125"/>
          </a:xfrm>
        </p:spPr>
        <p:txBody>
          <a:bodyPr/>
          <a:lstStyle/>
          <a:p>
            <a:fld id="{9D93AD13-847A-2141-A587-F35A4127D574}" type="datetimeFigureOut">
              <a:rPr lang="en-US" smtClean="0"/>
              <a:t>10/19/13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25813" y="6288741"/>
            <a:ext cx="521755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5E92D-253F-DB4B-AC79-AC266D606C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3AD13-847A-2141-A587-F35A4127D574}" type="datetimeFigureOut">
              <a:rPr lang="en-US" smtClean="0"/>
              <a:t>10/19/13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5E92D-253F-DB4B-AC79-AC266D606C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28646" y="779463"/>
            <a:ext cx="1358153" cy="5268912"/>
          </a:xfrm>
        </p:spPr>
        <p:txBody>
          <a:bodyPr vert="eaVert"/>
          <a:lstStyle/>
          <a:p>
            <a:r>
              <a:rPr lang="cs-CZ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779464"/>
            <a:ext cx="6170613" cy="5268911"/>
          </a:xfrm>
        </p:spPr>
        <p:txBody>
          <a:bodyPr vert="eaVert"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3AD13-847A-2141-A587-F35A4127D574}" type="datetimeFigureOut">
              <a:rPr lang="en-US" smtClean="0"/>
              <a:t>10/19/13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5E92D-253F-DB4B-AC79-AC266D606C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Diagonal Corner Rectangle 7"/>
          <p:cNvSpPr/>
          <p:nvPr/>
        </p:nvSpPr>
        <p:spPr>
          <a:xfrm>
            <a:off x="189707" y="189707"/>
            <a:ext cx="8764587" cy="6478587"/>
          </a:xfrm>
          <a:prstGeom prst="round2DiagRect">
            <a:avLst>
              <a:gd name="adj1" fmla="val 9416"/>
              <a:gd name="adj2" fmla="val 0"/>
            </a:avLst>
          </a:prstGeom>
          <a:gradFill>
            <a:gsLst>
              <a:gs pos="17000">
                <a:schemeClr val="bg2"/>
              </a:gs>
              <a:gs pos="100000">
                <a:schemeClr val="tx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104438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cs-CZ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28800"/>
            <a:ext cx="7583487" cy="42089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1000" y="6288741"/>
            <a:ext cx="1887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9D93AD13-847A-2141-A587-F35A4127D574}" type="datetimeFigureOut">
              <a:rPr lang="en-US" smtClean="0"/>
              <a:t>10/19/13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4615" y="6288741"/>
            <a:ext cx="5238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4411" y="219635"/>
            <a:ext cx="493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D265E92D-253F-DB4B-AC79-AC266D606C6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914400" rtl="0" eaLnBrk="1" latinLnBrk="0" hangingPunct="1">
        <a:spcBef>
          <a:spcPct val="0"/>
        </a:spcBef>
        <a:buNone/>
        <a:defRPr sz="3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Wingdings 2" pitchFamily="18" charset="2"/>
        <a:buChar char=""/>
        <a:defRPr sz="2200" kern="1200">
          <a:solidFill>
            <a:schemeClr val="bg1"/>
          </a:solidFill>
          <a:latin typeface="+mn-lt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Font typeface="Wingdings 2" pitchFamily="18" charset="2"/>
        <a:buChar char="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907253"/>
            <a:ext cx="6762749" cy="1699034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Elections and Electoral Systems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images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5175" y="3360738"/>
            <a:ext cx="2857500" cy="284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Elections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- produce the Parliaments and Governments</a:t>
            </a:r>
          </a:p>
          <a:p>
            <a:r>
              <a:rPr lang="en-US" sz="3600" dirty="0" smtClean="0"/>
              <a:t>- legitimize the change and the country</a:t>
            </a:r>
            <a:r>
              <a:rPr lang="en-US" sz="3600" dirty="0" smtClean="0"/>
              <a:t>’s political system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Who can be elected?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1918 – universal male suffrage</a:t>
            </a:r>
          </a:p>
          <a:p>
            <a:r>
              <a:rPr lang="en-US" sz="3200" dirty="0" smtClean="0"/>
              <a:t>1945 – women in BLG, FR, GR, IT</a:t>
            </a:r>
          </a:p>
          <a:p>
            <a:r>
              <a:rPr lang="en-US" sz="3200" dirty="0" smtClean="0"/>
              <a:t>1970 – women in PORT, SP, SWITZ</a:t>
            </a:r>
          </a:p>
          <a:p>
            <a:r>
              <a:rPr lang="en-US" sz="3200" dirty="0" smtClean="0"/>
              <a:t>The age 21 – 18 – 16</a:t>
            </a:r>
          </a:p>
          <a:p>
            <a:r>
              <a:rPr lang="en-US" sz="3200" dirty="0" smtClean="0"/>
              <a:t>Participation – compulsory in IT, NETH, BLG, AUS</a:t>
            </a:r>
          </a:p>
          <a:p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When?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It is based in the Constitution</a:t>
            </a:r>
          </a:p>
          <a:p>
            <a:r>
              <a:rPr lang="en-US" sz="3200" dirty="0" smtClean="0"/>
              <a:t>Fixed: NOR, SW – 4 years</a:t>
            </a:r>
          </a:p>
          <a:p>
            <a:r>
              <a:rPr lang="en-US" sz="3200" dirty="0" smtClean="0"/>
              <a:t>Maximum not minimum (4-5 years)</a:t>
            </a:r>
          </a:p>
          <a:p>
            <a:pPr>
              <a:buNone/>
            </a:pPr>
            <a:r>
              <a:rPr lang="en-US" sz="3200" dirty="0" smtClean="0"/>
              <a:t>- Decision done by the government or a President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Types of the elections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General elections</a:t>
            </a:r>
          </a:p>
          <a:p>
            <a:r>
              <a:rPr lang="en-US" sz="3200" dirty="0" smtClean="0"/>
              <a:t>Local elections</a:t>
            </a:r>
          </a:p>
          <a:p>
            <a:r>
              <a:rPr lang="en-US" sz="3200" dirty="0" smtClean="0"/>
              <a:t>Presidential election (FR, AUS, FIN, ICE, IRL, PORT)</a:t>
            </a:r>
          </a:p>
          <a:p>
            <a:r>
              <a:rPr lang="en-US" sz="3200" dirty="0" smtClean="0"/>
              <a:t>European elections</a:t>
            </a:r>
          </a:p>
          <a:p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Election systems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What converts the choices of the voters into a legislature</a:t>
            </a:r>
          </a:p>
          <a:p>
            <a:endParaRPr lang="en-US" sz="3200" dirty="0" smtClean="0"/>
          </a:p>
          <a:p>
            <a:r>
              <a:rPr lang="en-US" sz="3200" dirty="0" smtClean="0"/>
              <a:t>1. Proportional Representation</a:t>
            </a:r>
          </a:p>
          <a:p>
            <a:r>
              <a:rPr lang="en-US" sz="3200" dirty="0" smtClean="0"/>
              <a:t>2. Plurality or Majority system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Majority system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u="sng" dirty="0" smtClean="0"/>
              <a:t>United Kingdom</a:t>
            </a:r>
          </a:p>
          <a:p>
            <a:r>
              <a:rPr lang="en-US" sz="3200" dirty="0" smtClean="0"/>
              <a:t>“first past the post”</a:t>
            </a:r>
          </a:p>
          <a:p>
            <a:r>
              <a:rPr lang="en-US" sz="3200" u="sng" dirty="0" smtClean="0"/>
              <a:t>France</a:t>
            </a:r>
          </a:p>
          <a:p>
            <a:r>
              <a:rPr lang="en-US" sz="3200" dirty="0" smtClean="0"/>
              <a:t>Two ballot system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Westminster system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Content Placeholder 3" descr="house-of-commons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0065" r="-10065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Proportional representation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Multimember constituency</a:t>
            </a:r>
          </a:p>
          <a:p>
            <a:r>
              <a:rPr lang="en-US" sz="3200" dirty="0" smtClean="0"/>
              <a:t>List systems</a:t>
            </a:r>
          </a:p>
          <a:p>
            <a:r>
              <a:rPr lang="en-US" sz="3200" dirty="0" smtClean="0"/>
              <a:t>The bigger the constituency the better the distribution of the votes ?</a:t>
            </a:r>
          </a:p>
          <a:p>
            <a:r>
              <a:rPr lang="en-US" sz="3200" dirty="0" smtClean="0"/>
              <a:t>Ranking on the list –</a:t>
            </a:r>
          </a:p>
          <a:p>
            <a:r>
              <a:rPr lang="en-US" sz="3200" dirty="0" smtClean="0"/>
              <a:t>Preferential and non-preferential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The Single Transferable Votes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The voters cast a vote to the candidates regardless their party</a:t>
            </a:r>
          </a:p>
          <a:p>
            <a:r>
              <a:rPr lang="en-US" sz="3200" dirty="0" smtClean="0"/>
              <a:t>Parties can see which direction they should take</a:t>
            </a:r>
          </a:p>
          <a:p>
            <a:r>
              <a:rPr lang="en-US" sz="3200" dirty="0" smtClean="0"/>
              <a:t>The vote is not lost</a:t>
            </a:r>
          </a:p>
          <a:p>
            <a:r>
              <a:rPr lang="en-US" sz="3200" dirty="0" smtClean="0"/>
              <a:t>Weakening of PP – Ireland, Malta</a:t>
            </a:r>
          </a:p>
          <a:p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volution">
  <a:themeElements>
    <a:clrScheme name="Revolution">
      <a:dk1>
        <a:sysClr val="windowText" lastClr="000000"/>
      </a:dk1>
      <a:lt1>
        <a:sysClr val="window" lastClr="FFFFFF"/>
      </a:lt1>
      <a:dk2>
        <a:srgbClr val="1B3861"/>
      </a:dk2>
      <a:lt2>
        <a:srgbClr val="38ABED"/>
      </a:lt2>
      <a:accent1>
        <a:srgbClr val="0C5986"/>
      </a:accent1>
      <a:accent2>
        <a:srgbClr val="DDF53D"/>
      </a:accent2>
      <a:accent3>
        <a:srgbClr val="508709"/>
      </a:accent3>
      <a:accent4>
        <a:srgbClr val="BF5E00"/>
      </a:accent4>
      <a:accent5>
        <a:srgbClr val="9C0001"/>
      </a:accent5>
      <a:accent6>
        <a:srgbClr val="660075"/>
      </a:accent6>
      <a:hlink>
        <a:srgbClr val="ABF24D"/>
      </a:hlink>
      <a:folHlink>
        <a:srgbClr val="A0E7FB"/>
      </a:folHlink>
    </a:clrScheme>
    <a:fontScheme name="Revolution">
      <a:majorFont>
        <a:latin typeface="Trebuchet MS"/>
        <a:ea typeface=""/>
        <a:cs typeface=""/>
        <a:font script="Jpan" typeface="ＭＳ ゴシック"/>
      </a:majorFont>
      <a:minorFont>
        <a:latin typeface="Trebuchet MS"/>
        <a:ea typeface=""/>
        <a:cs typeface=""/>
        <a:font script="Jpan" typeface="ＭＳ ゴシック"/>
      </a:minorFont>
    </a:fontScheme>
    <a:fmtScheme name="Revolution">
      <a: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0800000">
              <a:srgbClr val="808080">
                <a:alpha val="75000"/>
              </a:srgbClr>
            </a:innerShdw>
          </a:effectLst>
        </a:effectStyle>
        <a:effectStyle>
          <a:effectLst>
            <a:innerShdw blurRad="50800" dist="25400" dir="13500000">
              <a:srgbClr val="808080">
                <a:alpha val="75000"/>
              </a:srgbClr>
            </a:innerShdw>
            <a:outerShdw blurRad="63500" dist="50800" dir="5400000" algn="br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1400000"/>
            </a:lightRig>
          </a:scene3d>
          <a:sp3d contourW="12700" prstMaterial="softmetal">
            <a:bevelT w="63500" h="254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Revolution.thmx</Template>
  <TotalTime>38</TotalTime>
  <Words>228</Words>
  <Application>Microsoft Macintosh PowerPoint</Application>
  <PresentationFormat>On-screen Show (4:3)</PresentationFormat>
  <Paragraphs>42</Paragraphs>
  <Slides>10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Revolution</vt:lpstr>
      <vt:lpstr>Elections and Electoral Systems</vt:lpstr>
      <vt:lpstr>Elections</vt:lpstr>
      <vt:lpstr>Who can be elected?</vt:lpstr>
      <vt:lpstr>When?</vt:lpstr>
      <vt:lpstr>Types of the elections</vt:lpstr>
      <vt:lpstr>Election systems</vt:lpstr>
      <vt:lpstr>Majority system</vt:lpstr>
      <vt:lpstr>Westminster system</vt:lpstr>
      <vt:lpstr>Proportional representation</vt:lpstr>
      <vt:lpstr>The Single Transferable Votes</vt:lpstr>
    </vt:vector>
  </TitlesOfParts>
  <Company>Charles University Prague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Lenka Rovna</dc:creator>
  <cp:lastModifiedBy>Lenka Rovna</cp:lastModifiedBy>
  <cp:revision>19</cp:revision>
  <dcterms:created xsi:type="dcterms:W3CDTF">2013-10-19T08:52:14Z</dcterms:created>
  <dcterms:modified xsi:type="dcterms:W3CDTF">2013-10-19T09:30:29Z</dcterms:modified>
</cp:coreProperties>
</file>