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0" r:id="rId10"/>
    <p:sldId id="281" r:id="rId11"/>
    <p:sldId id="282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97AC-28F4-4498-9E80-08E4F700347C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98D2D-C7F1-4675-AF2D-77F7DC42F0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4424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https://dl1.cuni.cz/course/view.php?id=6008</a:t>
            </a:r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587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>
                <a:effectLst/>
              </a:rPr>
              <a:t>Flügelaltar</a:t>
            </a:r>
            <a:r>
              <a:rPr lang="cs-CZ" dirty="0" smtClean="0">
                <a:effectLst/>
              </a:rPr>
              <a:t> in St. Wolfgang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5027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i="1" dirty="0" err="1" smtClean="0"/>
              <a:t>Plague</a:t>
            </a:r>
            <a:r>
              <a:rPr lang="cs-CZ" i="1" dirty="0" smtClean="0"/>
              <a:t> </a:t>
            </a:r>
            <a:r>
              <a:rPr lang="cs-CZ" i="1" dirty="0" err="1" smtClean="0"/>
              <a:t>Cross</a:t>
            </a:r>
            <a:r>
              <a:rPr lang="cs-CZ" dirty="0" smtClean="0"/>
              <a:t>, 1304, </a:t>
            </a:r>
            <a:r>
              <a:rPr lang="cs-CZ" dirty="0" err="1" smtClean="0"/>
              <a:t>Germany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8799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https://www.youtube.com/watch?v=ewScdpcCoWo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5632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Pieta z Jihlavy, 1400-1410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8223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06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3281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500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54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524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51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962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552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92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059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713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605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255" y="0"/>
            <a:ext cx="52647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3699743" cy="3674839"/>
          </a:xfrm>
        </p:spPr>
        <p:txBody>
          <a:bodyPr>
            <a:normAutofit/>
          </a:bodyPr>
          <a:lstStyle/>
          <a:p>
            <a:pPr algn="l"/>
            <a:r>
              <a:rPr lang="cs-CZ" b="1" dirty="0" smtClean="0"/>
              <a:t>TEATRALITA </a:t>
            </a:r>
            <a:br>
              <a:rPr lang="cs-CZ" b="1" dirty="0" smtClean="0"/>
            </a:br>
            <a:r>
              <a:rPr lang="cs-CZ" b="1" dirty="0" smtClean="0"/>
              <a:t>VELKOPÁTEČNÍ </a:t>
            </a:r>
            <a:br>
              <a:rPr lang="cs-CZ" b="1" dirty="0" smtClean="0"/>
            </a:br>
            <a:r>
              <a:rPr lang="cs-CZ" b="1" dirty="0" smtClean="0"/>
              <a:t>LITURGIE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676868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548680"/>
            <a:ext cx="79208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/>
              <a:t>„[…] Tak také náš tragický herec [</a:t>
            </a:r>
            <a:r>
              <a:rPr lang="cs-CZ" sz="2000" i="1" dirty="0" err="1" smtClean="0"/>
              <a:t>tragicus</a:t>
            </a:r>
            <a:r>
              <a:rPr lang="cs-CZ" sz="2000" i="1" dirty="0" smtClean="0"/>
              <a:t> </a:t>
            </a:r>
            <a:r>
              <a:rPr lang="cs-CZ" sz="2000" i="1" dirty="0" err="1" smtClean="0"/>
              <a:t>noster</a:t>
            </a:r>
            <a:r>
              <a:rPr lang="cs-CZ" sz="2000" dirty="0" smtClean="0"/>
              <a:t>] v </a:t>
            </a:r>
            <a:r>
              <a:rPr lang="cs-CZ" sz="2000" dirty="0"/>
              <a:t>divadle Církve všemu křesťanskému lidu veřejně znázorňuje očistnou oběť </a:t>
            </a:r>
            <a:r>
              <a:rPr lang="cs-CZ" sz="2000" dirty="0" smtClean="0"/>
              <a:t>Kristovu.“</a:t>
            </a:r>
          </a:p>
          <a:p>
            <a:pPr algn="r"/>
            <a:endParaRPr lang="cs-CZ" dirty="0" smtClean="0"/>
          </a:p>
          <a:p>
            <a:pPr algn="r"/>
            <a:r>
              <a:rPr lang="cs-CZ" dirty="0" err="1" smtClean="0"/>
              <a:t>Honorius</a:t>
            </a:r>
            <a:r>
              <a:rPr lang="cs-CZ" dirty="0" smtClean="0"/>
              <a:t> </a:t>
            </a:r>
            <a:r>
              <a:rPr lang="cs-CZ" dirty="0" err="1" smtClean="0"/>
              <a:t>Augustodunensis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11407"/>
            <a:ext cx="6366173" cy="442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34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Velikonoční triduum</a:t>
            </a:r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26003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467544" y="5723260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Zelený čtvrtek</a:t>
            </a:r>
            <a:endParaRPr lang="cs-CZ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1773382"/>
            <a:ext cx="2331225" cy="3714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347863" y="5723260"/>
            <a:ext cx="2331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Velký pátek</a:t>
            </a:r>
            <a:endParaRPr lang="cs-CZ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6" r="12716"/>
          <a:stretch/>
        </p:blipFill>
        <p:spPr bwMode="auto">
          <a:xfrm>
            <a:off x="6137565" y="1772816"/>
            <a:ext cx="2507672" cy="3747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6137565" y="5716628"/>
            <a:ext cx="2507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Bílá sobota, Neděle Zmrtvýchvstání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207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1925"/>
            <a:ext cx="7620000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6694546" cy="4872142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02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Velkopáteční obřady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467544" y="1916832"/>
            <a:ext cx="55446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Both"/>
            </a:pPr>
            <a:r>
              <a:rPr lang="cs-CZ" sz="2400" dirty="0" smtClean="0"/>
              <a:t>Bohoslužba slova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cs-CZ" sz="2400" dirty="0" smtClean="0"/>
              <a:t>Uctívání kříže (</a:t>
            </a:r>
            <a:r>
              <a:rPr lang="cs-CZ" sz="2400" i="1" dirty="0" err="1" smtClean="0"/>
              <a:t>Adoratio</a:t>
            </a:r>
            <a:r>
              <a:rPr lang="cs-CZ" sz="2400" i="1" dirty="0" smtClean="0"/>
              <a:t> </a:t>
            </a:r>
            <a:r>
              <a:rPr lang="cs-CZ" sz="2400" i="1" dirty="0" err="1" smtClean="0"/>
              <a:t>crusis</a:t>
            </a:r>
            <a:r>
              <a:rPr lang="cs-CZ" sz="2400" dirty="0" smtClean="0"/>
              <a:t>)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cs-CZ" sz="2400" dirty="0" smtClean="0"/>
              <a:t>Svaté přijímání</a:t>
            </a:r>
          </a:p>
          <a:p>
            <a:endParaRPr lang="cs-CZ" sz="2400" dirty="0" smtClean="0"/>
          </a:p>
          <a:p>
            <a:r>
              <a:rPr lang="cs-CZ" sz="2400" dirty="0" smtClean="0"/>
              <a:t>+ Ukládání kříže do hrobu (</a:t>
            </a:r>
            <a:r>
              <a:rPr lang="cs-CZ" sz="2400" i="1" dirty="0" err="1" smtClean="0"/>
              <a:t>Depositio</a:t>
            </a:r>
            <a:r>
              <a:rPr lang="cs-CZ" sz="2400" i="1" dirty="0" smtClean="0"/>
              <a:t> </a:t>
            </a:r>
            <a:r>
              <a:rPr lang="cs-CZ" sz="2400" i="1" dirty="0" err="1" smtClean="0"/>
              <a:t>crucis</a:t>
            </a:r>
            <a:r>
              <a:rPr lang="cs-CZ" sz="2400" dirty="0" smtClean="0"/>
              <a:t>)</a:t>
            </a:r>
          </a:p>
          <a:p>
            <a:endParaRPr lang="cs-CZ" sz="2400" dirty="0"/>
          </a:p>
          <a:p>
            <a:r>
              <a:rPr lang="cs-CZ" sz="2400" dirty="0" smtClean="0"/>
              <a:t>+ Vyzvednutí kříže z hrobu (</a:t>
            </a:r>
            <a:r>
              <a:rPr lang="cs-CZ" sz="2400" i="1" dirty="0" err="1" smtClean="0"/>
              <a:t>Elevatio</a:t>
            </a:r>
            <a:r>
              <a:rPr lang="cs-CZ" sz="2400" i="1" dirty="0" smtClean="0"/>
              <a:t> </a:t>
            </a:r>
            <a:r>
              <a:rPr lang="cs-CZ" sz="2400" i="1" dirty="0" err="1" smtClean="0"/>
              <a:t>crucis</a:t>
            </a:r>
            <a:r>
              <a:rPr lang="cs-CZ" sz="2400" dirty="0" smtClean="0"/>
              <a:t>)</a:t>
            </a:r>
          </a:p>
          <a:p>
            <a:endParaRPr lang="cs-CZ" sz="2400" dirty="0" smtClean="0"/>
          </a:p>
          <a:p>
            <a:endParaRPr lang="cs-CZ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92" y="1658031"/>
            <a:ext cx="2853218" cy="452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23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1) Bohoslužba slova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467544" y="1556792"/>
            <a:ext cx="410445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1. ČTENÍ</a:t>
            </a:r>
          </a:p>
          <a:p>
            <a:r>
              <a:rPr lang="cs-CZ" sz="2000" dirty="0" smtClean="0"/>
              <a:t>„Hle, můj Služebník dojde úspěchu, bude povýšen, povznesen k velké vznešenosti. Jak mnozí budou nad ním žasnout - neboť jeho podoba byla nelidsky zohavena, vzhledem se nepodobá člověku. […] On však byl </a:t>
            </a:r>
            <a:r>
              <a:rPr lang="cs-CZ" sz="2000" dirty="0" err="1" smtClean="0"/>
              <a:t>proboden</a:t>
            </a:r>
            <a:r>
              <a:rPr lang="cs-CZ" sz="2000" dirty="0" smtClean="0"/>
              <a:t> pro naše hříchy, rozdrcen pro naše viny, tížily ho tresty pro naši spásu, jeho rány nás uzdravily.  </a:t>
            </a:r>
          </a:p>
          <a:p>
            <a:endParaRPr lang="cs-CZ" dirty="0"/>
          </a:p>
          <a:p>
            <a:pPr algn="r"/>
            <a:r>
              <a:rPr lang="cs-CZ" dirty="0" smtClean="0"/>
              <a:t>(</a:t>
            </a:r>
            <a:r>
              <a:rPr lang="cs-CZ" i="1" dirty="0" err="1" smtClean="0"/>
              <a:t>Iz</a:t>
            </a:r>
            <a:r>
              <a:rPr lang="cs-CZ" i="1" dirty="0" smtClean="0"/>
              <a:t> 52,13-53,12</a:t>
            </a:r>
            <a:r>
              <a:rPr lang="cs-CZ" dirty="0" smtClean="0"/>
              <a:t>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12776"/>
            <a:ext cx="3705876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9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1) Bohoslužba slova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395536" y="1268760"/>
            <a:ext cx="82809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smtClean="0"/>
              <a:t>3. ČTENÍ – Pašije podle Jana</a:t>
            </a:r>
          </a:p>
          <a:p>
            <a:endParaRPr lang="cs-CZ" dirty="0" smtClean="0"/>
          </a:p>
          <a:p>
            <a:r>
              <a:rPr lang="cs-CZ" sz="2000" dirty="0" smtClean="0"/>
              <a:t>JÁHEN: Ježíš vyšel se svými učedníky za potok </a:t>
            </a:r>
            <a:r>
              <a:rPr lang="cs-CZ" sz="2000" dirty="0" err="1" smtClean="0"/>
              <a:t>Kedron</a:t>
            </a:r>
            <a:r>
              <a:rPr lang="cs-CZ" sz="2000" dirty="0" smtClean="0"/>
              <a:t>, kde byla zahrada. Vstoupil do ní, on i jeho učedníci. To místo znal i jeho zrádce Jidáš, protože se tam Ježíš často scházel se svými učedníky. Jidáš si tedy vzal vojenskou četu a od velekněží a farizeů služebníky a šel tam s pochodněmi, s lucernami a se zbraněmi. Ježíš věděl všechno, co na něj má přijít. Vystoupil tedy a zeptal se jich: </a:t>
            </a:r>
          </a:p>
          <a:p>
            <a:r>
              <a:rPr lang="cs-CZ" sz="2000" dirty="0" smtClean="0"/>
              <a:t>KNĚZ: "Koho hledáte?"</a:t>
            </a:r>
          </a:p>
          <a:p>
            <a:r>
              <a:rPr lang="cs-CZ" sz="2000" dirty="0" smtClean="0"/>
              <a:t>JÁHEN: Odpověděli mu: </a:t>
            </a:r>
          </a:p>
          <a:p>
            <a:r>
              <a:rPr lang="cs-CZ" sz="2000" dirty="0" smtClean="0"/>
              <a:t>SCHOLA: "Ježíše Nazaretského."</a:t>
            </a:r>
          </a:p>
          <a:p>
            <a:r>
              <a:rPr lang="cs-CZ" sz="2000" dirty="0" smtClean="0"/>
              <a:t>JÁHEN: Řekl jim: </a:t>
            </a:r>
          </a:p>
          <a:p>
            <a:r>
              <a:rPr lang="cs-CZ" sz="2000" dirty="0" smtClean="0"/>
              <a:t>KNĚZ: "Já jsem to." </a:t>
            </a:r>
          </a:p>
          <a:p>
            <a:r>
              <a:rPr lang="cs-CZ" sz="2000" dirty="0" smtClean="0"/>
              <a:t>JÁHEN: Stál s nimi také zrádce Jidáš. Sotva jim tedy Ježíš řekl "Já jsem to", couvli a padli na zem. Znovu se jich zeptal: </a:t>
            </a:r>
          </a:p>
          <a:p>
            <a:r>
              <a:rPr lang="cs-CZ" sz="2000" dirty="0" smtClean="0"/>
              <a:t>KNĚZ: "Koho hledáte?"</a:t>
            </a:r>
          </a:p>
          <a:p>
            <a:r>
              <a:rPr lang="cs-CZ" sz="2000" dirty="0" smtClean="0"/>
              <a:t>JÁHEN: Odpověděli mu: </a:t>
            </a:r>
          </a:p>
        </p:txBody>
      </p:sp>
    </p:spTree>
    <p:extLst>
      <p:ext uri="{BB962C8B-B14F-4D97-AF65-F5344CB8AC3E}">
        <p14:creationId xmlns:p14="http://schemas.microsoft.com/office/powerpoint/2010/main" val="330861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95536" y="404664"/>
            <a:ext cx="42124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SCHOLA: "Ježíše Nazaretského."</a:t>
            </a:r>
          </a:p>
          <a:p>
            <a:r>
              <a:rPr lang="cs-CZ" sz="2000" dirty="0" smtClean="0"/>
              <a:t>JÁHEN: Ježíš odpověděl: </a:t>
            </a:r>
          </a:p>
          <a:p>
            <a:r>
              <a:rPr lang="cs-CZ" sz="2000" dirty="0" smtClean="0"/>
              <a:t>KNĚZ: "Už jsem vám přece řekl, že já to j sem. Hledáte-li mne, tyto zde nechte odejít." </a:t>
            </a:r>
          </a:p>
          <a:p>
            <a:r>
              <a:rPr lang="cs-CZ" sz="2000" dirty="0" smtClean="0"/>
              <a:t>JÁHEN: To proto, aby se splnilo jeho slovo: "Z těch, které jsi mi dal, nenechal jsem zahynout nikoho." Šimon Petr měl při sobě meč; vytasil ho tedy, udeřil veleknězova služebníka a uťal mu pravé ucho. Ten sluha se jmenoval </a:t>
            </a:r>
            <a:r>
              <a:rPr lang="cs-CZ" sz="2000" dirty="0" err="1" smtClean="0"/>
              <a:t>Malchus</a:t>
            </a:r>
            <a:r>
              <a:rPr lang="cs-CZ" sz="2000" dirty="0" smtClean="0"/>
              <a:t>. Ježíš však Petrovi řekl: </a:t>
            </a:r>
          </a:p>
          <a:p>
            <a:r>
              <a:rPr lang="cs-CZ" sz="2000" dirty="0" smtClean="0"/>
              <a:t>KNĚZ: "Zastrč meč do pochvy! Což nemám pít kalich, který mi podal Otec?" […]</a:t>
            </a:r>
            <a:endParaRPr lang="cs-CZ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858" y="476672"/>
            <a:ext cx="4189052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/>
          <p:cNvSpPr/>
          <p:nvPr/>
        </p:nvSpPr>
        <p:spPr>
          <a:xfrm>
            <a:off x="4926168" y="5949280"/>
            <a:ext cx="3888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 smtClean="0"/>
              <a:t>Giotto di Bondone (? 1267–1337</a:t>
            </a:r>
            <a:r>
              <a:rPr lang="cs-CZ" sz="1600" dirty="0" smtClean="0"/>
              <a:t>, Florencie)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94283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2392"/>
            <a:ext cx="5232618" cy="679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457200" y="274638"/>
            <a:ext cx="8229600" cy="9221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mtClean="0"/>
              <a:t>2)</a:t>
            </a:r>
            <a:r>
              <a:rPr lang="cs-CZ" i="1" smtClean="0"/>
              <a:t> Adoratio crucis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8571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ál 1"/>
          <p:cNvSpPr/>
          <p:nvPr/>
        </p:nvSpPr>
        <p:spPr>
          <a:xfrm>
            <a:off x="3635896" y="2636912"/>
            <a:ext cx="1152128" cy="16561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730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1893"/>
            <a:ext cx="7500938" cy="397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612" y="0"/>
            <a:ext cx="2542592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90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Plankty</a:t>
            </a:r>
            <a:endParaRPr lang="cs-CZ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9568"/>
            <a:ext cx="602837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99083"/>
            <a:ext cx="3995936" cy="384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88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451</Words>
  <Application>Microsoft Office PowerPoint</Application>
  <PresentationFormat>Předvádění na obrazovce (4:3)</PresentationFormat>
  <Paragraphs>51</Paragraphs>
  <Slides>12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TEATRALITA  VELKOPÁTEČNÍ  LITURGIE</vt:lpstr>
      <vt:lpstr>Prezentace aplikace PowerPoint</vt:lpstr>
      <vt:lpstr>Velikonoční triduum</vt:lpstr>
      <vt:lpstr>Prezentace aplikace PowerPoint</vt:lpstr>
      <vt:lpstr>Velkopáteční obřady</vt:lpstr>
      <vt:lpstr>1) Bohoslužba slova</vt:lpstr>
      <vt:lpstr>1) Bohoslužba slova</vt:lpstr>
      <vt:lpstr>Prezentace aplikace PowerPoint</vt:lpstr>
      <vt:lpstr>Prezentace aplikace PowerPoint</vt:lpstr>
      <vt:lpstr>Prezentace aplikace PowerPoint</vt:lpstr>
      <vt:lpstr>Prezentace aplikace PowerPoint</vt:lpstr>
      <vt:lpstr>Plankty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TEATRALITA  VELKOPÁTEČNÍ  LITURGIE</dc:title>
  <dc:creator>Eliška</dc:creator>
  <cp:lastModifiedBy>Eliška</cp:lastModifiedBy>
  <cp:revision>46</cp:revision>
  <dcterms:created xsi:type="dcterms:W3CDTF">2017-02-26T10:32:01Z</dcterms:created>
  <dcterms:modified xsi:type="dcterms:W3CDTF">2018-04-04T06:44:49Z</dcterms:modified>
</cp:coreProperties>
</file>