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Barlow" pitchFamily="2" charset="0"/>
      <p:regular r:id="rId14"/>
      <p:bold r:id="rId15"/>
      <p:italic r:id="rId16"/>
      <p:boldItalic r:id="rId17"/>
    </p:embeddedFont>
    <p:embeddedFont>
      <p:font typeface="Barlow Medium" panose="00000600000000000000" pitchFamily="2" charset="0"/>
      <p:regular r:id="rId18"/>
      <p:italic r:id="rId1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2822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2721888"/>
            <a:ext cx="2227421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2787968"/>
            <a:ext cx="1963103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BOJOVÝ VÝCVIK — ČÁST I.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3224093"/>
            <a:ext cx="8940641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Sebeobrana proti držení a škrcení zepředu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4166473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Výukový modul pro instruktory sebeobrany a vojenský personál. Zaměřuje se na techniky včasné prevence úchopu, biomechaniku obranných bloků a metodicky správný postup výuky v podmínkách plné výstroje. Vychází z metodiky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Pub-71-84-02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sekce 2.1.1 a 2.1.2.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81063" y="5201722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3198" y="668655"/>
            <a:ext cx="1321356" cy="393383"/>
          </a:xfrm>
          <a:prstGeom prst="roundRect">
            <a:avLst>
              <a:gd name="adj" fmla="val 17579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54286" y="737949"/>
            <a:ext cx="1059180" cy="254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VÝUKOVÉ CÍLE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823198" y="1138833"/>
            <a:ext cx="6065996" cy="571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se v tomto modulu naučíme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23198" y="1998821"/>
            <a:ext cx="12984004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Modul pokrývá čtyři klíčové kompetence, které musí instruktor zvládnout jak teoreticky, tak prakticky — od biomechaniky bloku až po vliv taktické výstroje na provedení techniky.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23198" y="2852023"/>
            <a:ext cx="6395918" cy="2417564"/>
          </a:xfrm>
          <a:prstGeom prst="roundRect">
            <a:avLst>
              <a:gd name="adj" fmla="val 3576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46058" y="2874883"/>
            <a:ext cx="6350198" cy="617339"/>
          </a:xfrm>
          <a:prstGeom prst="roundRect">
            <a:avLst>
              <a:gd name="adj" fmla="val 955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3866793" y="2986802"/>
            <a:ext cx="308610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051798" y="3684389"/>
            <a:ext cx="2286714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Prevence úchopu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051798" y="4085511"/>
            <a:ext cx="5938718" cy="955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Instruovat v technice </a:t>
            </a:r>
            <a:r>
              <a:rPr lang="en-US" sz="16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včasného zamezení úchopu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dříve, než útočník navázal pevný kontakt. Prevence je vždy nadřazena následné akci.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411283" y="2852023"/>
            <a:ext cx="6395918" cy="2417564"/>
          </a:xfrm>
          <a:prstGeom prst="roundRect">
            <a:avLst>
              <a:gd name="adj" fmla="val 3576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7434143" y="2874883"/>
            <a:ext cx="6350198" cy="617339"/>
          </a:xfrm>
          <a:prstGeom prst="roundRect">
            <a:avLst>
              <a:gd name="adj" fmla="val 955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0454878" y="2986802"/>
            <a:ext cx="308610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7639883" y="3684389"/>
            <a:ext cx="2286714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bloků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639883" y="4085511"/>
            <a:ext cx="5938718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princip </a:t>
            </a:r>
            <a:r>
              <a:rPr lang="en-US" sz="16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vnitřního a vnějšího bloku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předloktím — rotace ramen, pohyb těžiště a narušení dynamiky útočníka.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23198" y="5461754"/>
            <a:ext cx="6395918" cy="2099072"/>
          </a:xfrm>
          <a:prstGeom prst="roundRect">
            <a:avLst>
              <a:gd name="adj" fmla="val 4118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5"/>
          <p:cNvSpPr/>
          <p:nvPr/>
        </p:nvSpPr>
        <p:spPr>
          <a:xfrm>
            <a:off x="846058" y="5484614"/>
            <a:ext cx="6350198" cy="617339"/>
          </a:xfrm>
          <a:prstGeom prst="roundRect">
            <a:avLst>
              <a:gd name="adj" fmla="val 955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3866793" y="5596533"/>
            <a:ext cx="308610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051798" y="6294120"/>
            <a:ext cx="2286714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Fixace a páky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051798" y="6695242"/>
            <a:ext cx="5938718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Demonstrovat fixaci rukou útočníka a aplikaci </a:t>
            </a:r>
            <a:r>
              <a:rPr lang="en-US" sz="16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pák na prsty a zápěstí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 držení za oděv — od palce po silovou rotaci.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411283" y="5461754"/>
            <a:ext cx="6395918" cy="2099072"/>
          </a:xfrm>
          <a:prstGeom prst="roundRect">
            <a:avLst>
              <a:gd name="adj" fmla="val 4118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Shape 20"/>
          <p:cNvSpPr/>
          <p:nvPr/>
        </p:nvSpPr>
        <p:spPr>
          <a:xfrm>
            <a:off x="7434143" y="5484614"/>
            <a:ext cx="6350198" cy="617339"/>
          </a:xfrm>
          <a:prstGeom prst="roundRect">
            <a:avLst>
              <a:gd name="adj" fmla="val 955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10454878" y="5596533"/>
            <a:ext cx="308610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7639883" y="6294120"/>
            <a:ext cx="2286714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výstroje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639883" y="6695242"/>
            <a:ext cx="5938718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Vysvětlit, jak </a:t>
            </a:r>
            <a:r>
              <a:rPr lang="en-US" sz="16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balistická vesta a přilba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mění podmínky úchopu pro útočníka i pro obránce a jaká adaptace techniky je nutná.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328982" y="395645"/>
            <a:ext cx="1242536" cy="235029"/>
          </a:xfrm>
          <a:prstGeom prst="roundRect">
            <a:avLst>
              <a:gd name="adj" fmla="val 20339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414230" y="438269"/>
            <a:ext cx="1072039" cy="1497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TEORETICKÝ ZÁKLAD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2328982" y="667345"/>
            <a:ext cx="5869305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Hierarchie obrany: Proč začínáme prevencí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2328982" y="1282779"/>
            <a:ext cx="5328642" cy="9364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Ve vojenském kontextu platí jednoznačná priorita: </a:t>
            </a:r>
            <a:r>
              <a:rPr lang="en-US" sz="11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včasná reakce vždy předchází následnému vyprošťování.</a:t>
            </a: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Jakmile útočník pevně uchopí, obránce ztrácí cenné milisekundy a iniciativu. Čelní bojový postoj slouží jako stabilní základna pro veškeré obranné akce — distribuuje hmotnost rovnoměrně a umožňuje okamžitý přechod do útoku.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328982" y="2393600"/>
            <a:ext cx="5328642" cy="25360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2328982" y="2522220"/>
            <a:ext cx="5328642" cy="561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Právní rámec:</a:t>
            </a: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Použití techniky je klasifikováno jako </a:t>
            </a:r>
            <a:r>
              <a:rPr lang="en-US" sz="1100" i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nezbytná obrana</a:t>
            </a: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k odvrácení bezprostředního útoku na tělesnou integritu vojáka. Přiměřenost síly musí být přiměřená hrozbě.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909798" y="1200150"/>
            <a:ext cx="4501515" cy="1966555"/>
          </a:xfrm>
          <a:prstGeom prst="roundRect">
            <a:avLst>
              <a:gd name="adj" fmla="val 5209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8051959" y="1291947"/>
            <a:ext cx="1580674" cy="197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Terminologie modulu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051959" y="1581388"/>
            <a:ext cx="4217194" cy="845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Metodika 1. stupně BZ</a:t>
            </a:r>
            <a:endParaRPr lang="en-US" sz="1100" dirty="0"/>
          </a:p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Sekce 2.1.1 — Obrana proti pokusu o úchop</a:t>
            </a:r>
            <a:endParaRPr lang="en-US" sz="1100" dirty="0"/>
          </a:p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Sekce 2.1.2 — Obrana proti držení za oděv</a:t>
            </a:r>
            <a:endParaRPr lang="en-US" sz="1100" dirty="0"/>
          </a:p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Pub-71-84-02 jako normativní základ</a:t>
            </a:r>
            <a:endParaRPr lang="en-US" sz="11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982" y="3270052"/>
            <a:ext cx="9972437" cy="4563785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9633805" y="3993711"/>
            <a:ext cx="1960871" cy="245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Eliminace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9633805" y="4317255"/>
            <a:ext cx="2431479" cy="1813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Úder a stabilní pozice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2839388" y="5493777"/>
            <a:ext cx="1960871" cy="245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Neutralizace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2564866" y="5817321"/>
            <a:ext cx="2235393" cy="1813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4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Fixace, páka a kontrola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9633805" y="6268321"/>
            <a:ext cx="1960871" cy="245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Prevence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9633805" y="6591865"/>
            <a:ext cx="2431479" cy="1813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Včasný blok před kontaktem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0585" y="617458"/>
            <a:ext cx="1145262" cy="422672"/>
          </a:xfrm>
          <a:prstGeom prst="roundRect">
            <a:avLst>
              <a:gd name="adj" fmla="val 17304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08697" y="690324"/>
            <a:ext cx="869037" cy="276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SEKCE 2.1.1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70585" y="1126093"/>
            <a:ext cx="8794909" cy="604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pokusu o držení nebo škrcení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870585" y="2053233"/>
            <a:ext cx="12889230" cy="69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Klíčovým principem je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aktivní přerušení trajektorie rukou útočníka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dříve, než dojde ke kontaktu. Obránce reaguje na vizuální signál pohybu útočníkových paží — nikoli na pocit úchopu.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5" y="2987397"/>
            <a:ext cx="4296370" cy="87058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88231" y="4073009"/>
            <a:ext cx="2418517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Detekce pohybu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088231" y="4504134"/>
            <a:ext cx="3861078" cy="1038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Sledování ramen a předloktí útočníka; vizuální trigger pro zahájení obranné akce.</a:t>
            </a:r>
            <a:endParaRPr lang="en-US" sz="17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955" y="2987397"/>
            <a:ext cx="4296370" cy="87058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84602" y="4073009"/>
            <a:ext cx="2418517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Vnitřní / vnější blok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5384602" y="4504134"/>
            <a:ext cx="3861078" cy="1384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Provedení bloku předloktím dle Pub-71-84-02; rotace ramen zesiluje odraz. Těžiště mírně vpřed — narušení dynamiky útočníka.</a:t>
            </a:r>
            <a:endParaRPr lang="en-US" sz="17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3326" y="2987397"/>
            <a:ext cx="4296370" cy="87058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80972" y="4073009"/>
            <a:ext cx="2418517" cy="302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Okamžitý kontr</a:t>
            </a:r>
            <a:endParaRPr lang="en-US" sz="1900" dirty="0"/>
          </a:p>
        </p:txBody>
      </p:sp>
      <p:sp>
        <p:nvSpPr>
          <p:cNvPr id="14" name="Text 9"/>
          <p:cNvSpPr/>
          <p:nvPr/>
        </p:nvSpPr>
        <p:spPr>
          <a:xfrm>
            <a:off x="9680972" y="4504134"/>
            <a:ext cx="3861078" cy="1038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Přímý úder nebo úder dlaní na citlivé body (nos, brada, krk) bez prodlevy — přechod do ofenzívy.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870585" y="6348174"/>
            <a:ext cx="12889230" cy="1263968"/>
          </a:xfrm>
          <a:prstGeom prst="roundRect">
            <a:avLst>
              <a:gd name="adj" fmla="val 7233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231" y="6688812"/>
            <a:ext cx="272058" cy="21764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77935" y="6617613"/>
            <a:ext cx="11964233" cy="69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Biomechanický detail:</a:t>
            </a:r>
            <a:r>
              <a:rPr lang="en-US" sz="17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Rotace ramen při bloku generuje výrazně větší silový impulz než samotné předloktí. Instruktor musí tuto rotaci vědomě nacvičovat — bez ní je blok snadno přemožitelný silnějším útočníkem.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795457"/>
            <a:ext cx="1191458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869156"/>
            <a:ext cx="911900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SEKCE 2.1.2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312902"/>
            <a:ext cx="9017437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držení oběma rukama za oděv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255282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Jakmile útočník pevně drží oděv oběma rukama,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první povinný krok je vždy fixace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přitisknout jeho ruce k vlastnímu tělu, eliminovat cloumání a zabránit úderu hlavou (headbutt).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81063" y="3428167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Technické provedení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81063" y="3954423"/>
            <a:ext cx="6165413" cy="16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Fixace dlaněmi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přitisknout ruce útočníka k vestě/oděvu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Páka na palce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otáčení palce útočníka proti přirozené rotaci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Silová rotace zápěstí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ven nebo dovnitř jako alternativa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Tlak na citlivé body (oči, krk) pro vynucení uvolnění stisku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91544" y="3428167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Biomechanický základ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591544" y="3954423"/>
            <a:ext cx="6165413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Páka je vždy aplikována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proti nejslabšímu článku úchopu — palci.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Kinetický řetězec: nohy generují sílu, trup přenáší moment, zápěstí provádí páku. Bez zapojení dolních končetin je technika nedostatečně výbušná.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591544" y="5721973"/>
            <a:ext cx="6165413" cy="35123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591544" y="600479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balistické vesty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7591544" y="6531054"/>
            <a:ext cx="616541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Vesta ztěžuje útočníkovi úchop „do masa", ale vyžaduje od obránce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agresivnější práci boků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 rotaci a aplikaci páky.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463635"/>
            <a:ext cx="1968460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1529715"/>
            <a:ext cx="1704142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NEUROVĚDNÍ ZÁKLAD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965841"/>
            <a:ext cx="8439388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 stresu a úleková reakce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908221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Pochopení biologických reakcí pod stresem je pro instruktora stejně důležité jako samotná technika. Výcvik musí tyto reakce přetvořit v použitelné obranné akce.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1063" y="3860840"/>
            <a:ext cx="550664" cy="5506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06999" y="3860840"/>
            <a:ext cx="3279934" cy="611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Startle Reflex — Úleková reakce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706999" y="4604980"/>
            <a:ext cx="3279934" cy="2114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Přirozená tendence zvedat ruce k obličeji při nečekaném útoku. Instruktor musí tuto reflexní reakci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transformovat a přesměrovat do technicky správného bloku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opakovaným nácvikem.</a:t>
            </a:r>
            <a:endParaRPr lang="en-US" sz="17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205" y="3860840"/>
            <a:ext cx="550664" cy="55066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088142" y="3860840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Hickův zákon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6088142" y="4298990"/>
            <a:ext cx="3279934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Čas rozhodnutí roste logaritmicky s počtem možností. Proto pod stresem učíme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pouze jednu univerzální variantu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uvolnění z držení za oděv — minimalizace kognitivní zátěže v kritický moment.</a:t>
            </a:r>
            <a:endParaRPr lang="en-US" sz="17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43348" y="3860840"/>
            <a:ext cx="550664" cy="55066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469285" y="3860840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Tunelové vidění</a:t>
            </a:r>
            <a:endParaRPr lang="en-US" sz="1900" dirty="0"/>
          </a:p>
        </p:txBody>
      </p:sp>
      <p:sp>
        <p:nvSpPr>
          <p:cNvPr id="14" name="Text 9"/>
          <p:cNvSpPr/>
          <p:nvPr/>
        </p:nvSpPr>
        <p:spPr>
          <a:xfrm>
            <a:off x="10469285" y="4298990"/>
            <a:ext cx="3280053" cy="1762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Pod stresem hrozí fixace pohledu výhradně na ruce útočníka. Obránce musí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sledovat celého soupeře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zejména jeho druhou ruku a možnou přítomnost zbraně.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092518"/>
            <a:ext cx="1647349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1166217"/>
            <a:ext cx="1367790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METODIKA VÝUKY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609963"/>
            <a:ext cx="6732627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Didaktika a metodická progrese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552343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Správná výuková posloupnost zajišťuje, že cvičenec nejprve pochopí techniku v ideálních podmínkách a teprve poté ji ověřuje v dynamickém a stresovém prostředí. Přeskočení fáze statiky vede k mechanickým chybám zakódovaným ve svalové paměti.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211461" y="4386024"/>
            <a:ext cx="3812024" cy="220266"/>
          </a:xfrm>
          <a:prstGeom prst="roundRect">
            <a:avLst>
              <a:gd name="adj" fmla="val 420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81063" y="4165759"/>
            <a:ext cx="660797" cy="660797"/>
          </a:xfrm>
          <a:prstGeom prst="roundRect">
            <a:avLst>
              <a:gd name="adj" fmla="val 6918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6202" y="4331018"/>
            <a:ext cx="330398" cy="33039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01328" y="5046821"/>
            <a:ext cx="3366016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Fáze 1 — Pomalý nácvik (Statika)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1101328" y="5484971"/>
            <a:ext cx="3702010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Správné hmaty, postoje a postavení nohou v čelním postoji. Bez odporu, s důrazem na přesnost každého pohybu a pochopení biomechaniky.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574268" y="4055626"/>
            <a:ext cx="3812024" cy="220266"/>
          </a:xfrm>
          <a:prstGeom prst="roundRect">
            <a:avLst>
              <a:gd name="adj" fmla="val 420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9"/>
          <p:cNvSpPr/>
          <p:nvPr/>
        </p:nvSpPr>
        <p:spPr>
          <a:xfrm>
            <a:off x="5243870" y="3835360"/>
            <a:ext cx="660797" cy="660797"/>
          </a:xfrm>
          <a:prstGeom prst="roundRect">
            <a:avLst>
              <a:gd name="adj" fmla="val 6918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9009" y="4000619"/>
            <a:ext cx="330398" cy="33039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64135" y="4716423"/>
            <a:ext cx="3691176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Fáze 2 — Nácvik s mírným odporem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5464135" y="5154573"/>
            <a:ext cx="3702010" cy="1762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drží pevně a cloumá oděvem. Obránce musí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nejdříve fixovat, pak teprve provést páku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Nácvik správného pořadí kroků pod kontrolovaným tlakem.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9937075" y="3725227"/>
            <a:ext cx="3812024" cy="220266"/>
          </a:xfrm>
          <a:prstGeom prst="roundRect">
            <a:avLst>
              <a:gd name="adj" fmla="val 420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3"/>
          <p:cNvSpPr/>
          <p:nvPr/>
        </p:nvSpPr>
        <p:spPr>
          <a:xfrm>
            <a:off x="9606677" y="3504962"/>
            <a:ext cx="660797" cy="660797"/>
          </a:xfrm>
          <a:prstGeom prst="roundRect">
            <a:avLst>
              <a:gd name="adj" fmla="val 6918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1817" y="3670221"/>
            <a:ext cx="330398" cy="33039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826943" y="4386024"/>
            <a:ext cx="2874764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Fáze 3 — Dynamický scénář</a:t>
            </a:r>
            <a:endParaRPr lang="en-US" sz="1900" dirty="0"/>
          </a:p>
        </p:txBody>
      </p:sp>
      <p:sp>
        <p:nvSpPr>
          <p:cNvPr id="20" name="Text 15"/>
          <p:cNvSpPr/>
          <p:nvPr/>
        </p:nvSpPr>
        <p:spPr>
          <a:xfrm>
            <a:off x="9826943" y="4824174"/>
            <a:ext cx="3702010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se pokouší o úchop z pohybu. Obránce reaguje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blokem a okamžitým kontrem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Simulace reálných podmínek včetně výstroje a omezeného prostoru.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205270"/>
            <a:ext cx="2207181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3222" y="1324213"/>
            <a:ext cx="176212" cy="1762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77541" y="1271349"/>
            <a:ext cx="1678543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CHYBY INSTRUKTORŮ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881063" y="1707475"/>
            <a:ext cx="8098750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Nejčastější metodické chyby při výuce</a:t>
            </a:r>
            <a:endParaRPr lang="en-US" sz="3850" dirty="0"/>
          </a:p>
        </p:txBody>
      </p:sp>
      <p:sp>
        <p:nvSpPr>
          <p:cNvPr id="6" name="Text 3"/>
          <p:cNvSpPr/>
          <p:nvPr/>
        </p:nvSpPr>
        <p:spPr>
          <a:xfrm>
            <a:off x="881063" y="2649855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Tyto tři chyby se opakují napříč jednotkami a přímo degradují bojovou použitelnost techniky. Každý instruktor je musí aktivně potlačovat od první lekce.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881063" y="3602474"/>
            <a:ext cx="4142542" cy="3421856"/>
          </a:xfrm>
          <a:prstGeom prst="roundRect">
            <a:avLst>
              <a:gd name="adj" fmla="val 427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850583" y="3602474"/>
            <a:ext cx="121920" cy="3421856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1223248" y="3853220"/>
            <a:ext cx="2447687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Opomenutí fixace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1223248" y="4306610"/>
            <a:ext cx="354961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Povolení útočníkovi cloumat obráncem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znemožňuje přesné provedení páky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Bez fixace obránce ztrácí referenční bod a páka je neúčinná. Fixace musí být první automatický pohyb — vždy, bez výjimky.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243870" y="3602474"/>
            <a:ext cx="4142542" cy="3421856"/>
          </a:xfrm>
          <a:prstGeom prst="roundRect">
            <a:avLst>
              <a:gd name="adj" fmla="val 427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9"/>
          <p:cNvSpPr/>
          <p:nvPr/>
        </p:nvSpPr>
        <p:spPr>
          <a:xfrm>
            <a:off x="5213390" y="3602474"/>
            <a:ext cx="121920" cy="3421856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5586055" y="3853220"/>
            <a:ext cx="2883337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Slabý simulovaný úchop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5586055" y="4306610"/>
            <a:ext cx="3549610" cy="2114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Pokud útočník při nácviku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nedrží s reálnou silou a záměrem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obránce si neosvojí potřebnou výbušnost a rychlost reakce. Falešný odpor produkuje falešnou jistotu a selhání v reálu.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9606677" y="3602474"/>
            <a:ext cx="4142542" cy="3421856"/>
          </a:xfrm>
          <a:prstGeom prst="roundRect">
            <a:avLst>
              <a:gd name="adj" fmla="val 427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3"/>
          <p:cNvSpPr/>
          <p:nvPr/>
        </p:nvSpPr>
        <p:spPr>
          <a:xfrm>
            <a:off x="9576197" y="3602474"/>
            <a:ext cx="121920" cy="3421856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9948862" y="3853220"/>
            <a:ext cx="2447687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Záklon těla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9948862" y="4306610"/>
            <a:ext cx="3549610" cy="2114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Instinktivní tendence odtahovat se od útočníka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paradoxně usnadňuje jeho úchop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přesouvá těžiště dozadu a narušuje stabilitu obránce. Těžiště musí zůstat neutrální nebo mírně vpřed.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8432" y="1037868"/>
            <a:ext cx="998458" cy="372189"/>
          </a:xfrm>
          <a:prstGeom prst="roundRect">
            <a:avLst>
              <a:gd name="adj" fmla="val 17795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14281" y="1104543"/>
            <a:ext cx="746760" cy="238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EVALUACE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88432" y="1480542"/>
            <a:ext cx="8098393" cy="547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Kritéria hodnocení a bezpečnostní pravidla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88432" y="2468880"/>
            <a:ext cx="2190155" cy="273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Kritéria úspěchu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88432" y="2941082"/>
            <a:ext cx="443508" cy="443508"/>
          </a:xfrm>
          <a:prstGeom prst="roundRect">
            <a:avLst>
              <a:gd name="adj" fmla="val 18667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78741" y="2998530"/>
            <a:ext cx="262771" cy="328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1408271" y="3008828"/>
            <a:ext cx="2190155" cy="273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Časový limit 2 sekundy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408271" y="3459004"/>
            <a:ext cx="6343174" cy="597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Uvolnění úchopu a přechod do ofenzivní nebo stabilní pozice musí proběhnout do 2 sekund od zahájení útočníkova úchopu.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88432" y="4409361"/>
            <a:ext cx="443508" cy="443508"/>
          </a:xfrm>
          <a:prstGeom prst="roundRect">
            <a:avLst>
              <a:gd name="adj" fmla="val 18667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878741" y="4466808"/>
            <a:ext cx="262771" cy="328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1408271" y="4477107"/>
            <a:ext cx="2190155" cy="273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Stabilita po uvolnění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408271" y="4927283"/>
            <a:ext cx="6343174" cy="597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Dle </a:t>
            </a:r>
            <a:r>
              <a:rPr lang="en-US" sz="15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Přílohy č. 6 Pub-71-84-02</a:t>
            </a: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se sleduje rovnovážná stabilita cvičence bezprostředně po provedení techniky — záznam do formuláře.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788432" y="5877639"/>
            <a:ext cx="443508" cy="443508"/>
          </a:xfrm>
          <a:prstGeom prst="roundRect">
            <a:avLst>
              <a:gd name="adj" fmla="val 18667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878741" y="5935087"/>
            <a:ext cx="262771" cy="328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050" dirty="0"/>
          </a:p>
        </p:txBody>
      </p:sp>
      <p:sp>
        <p:nvSpPr>
          <p:cNvPr id="16" name="Text 14"/>
          <p:cNvSpPr/>
          <p:nvPr/>
        </p:nvSpPr>
        <p:spPr>
          <a:xfrm>
            <a:off x="1408271" y="5945386"/>
            <a:ext cx="2190155" cy="273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Kontrola prostoru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408271" y="6395561"/>
            <a:ext cx="6343174" cy="597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 uvolnění musí obránce vizuálně zkontrolovat prostor a zaujmout bojové postavení připravené k dalšímu kontaktu nebo ústupu.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8097917" y="2292548"/>
            <a:ext cx="5893475" cy="4899065"/>
          </a:xfrm>
          <a:prstGeom prst="roundRect">
            <a:avLst>
              <a:gd name="adj" fmla="val 2897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8294965" y="2468880"/>
            <a:ext cx="2422446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⚠ Bezpečnostní pravidla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294965" y="2934295"/>
            <a:ext cx="5499378" cy="2276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Pozor na </a:t>
            </a:r>
            <a:r>
              <a:rPr lang="en-US" sz="155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tržné rány prstů</a:t>
            </a:r>
            <a:r>
              <a:rPr lang="en-US" sz="15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 pákovém nácviku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Riziko </a:t>
            </a:r>
            <a:r>
              <a:rPr lang="en-US" sz="155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poškození kloubů</a:t>
            </a:r>
            <a:r>
              <a:rPr lang="en-US" sz="15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omezit počet opakování u pák na palce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Cvičenci s poraněnými zápěstími nebo prsty </a:t>
            </a:r>
            <a:r>
              <a:rPr lang="en-US" sz="155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neprovádějí techniku na odpor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Vždy přítomen </a:t>
            </a:r>
            <a:r>
              <a:rPr lang="en-US" sz="155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záchranný signál</a:t>
            </a:r>
            <a:r>
              <a:rPr lang="en-US" sz="15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(tap-out) pro okamžité přerušení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1178" y="821650"/>
            <a:ext cx="1432560" cy="395407"/>
          </a:xfrm>
          <a:prstGeom prst="roundRect">
            <a:avLst>
              <a:gd name="adj" fmla="val 18083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78813" y="885468"/>
            <a:ext cx="1177290" cy="267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ZÁVĚR MODULU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51178" y="1299210"/>
            <a:ext cx="4729043" cy="591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diskuse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1170384" y="2429828"/>
            <a:ext cx="12608838" cy="669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Sebeobrana proti úchopům vyžaduje kombinaci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biomechanické přesnosti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psychické agresivity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jedno bez druhého v reálném konfliktu nestačí.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851178" y="2198608"/>
            <a:ext cx="22860" cy="113157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51178" y="3561398"/>
            <a:ext cx="12928044" cy="669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Tento modul demonstroval, že technická dokonalost vzniká systematickou progresí od statiky přes kontrolovaný odpor až po dynamický scénář v plné výstroji. Klíčem je přetavit reflexní úlekovou reakci ve vědomou, trénovanou akci.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851178" y="4568052"/>
            <a:ext cx="12928044" cy="34171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851178" y="4910376"/>
            <a:ext cx="2364462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851178" y="5514142"/>
            <a:ext cx="4172307" cy="1893689"/>
          </a:xfrm>
          <a:prstGeom prst="roundRect">
            <a:avLst>
              <a:gd name="adj" fmla="val 4720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086803" y="5749766"/>
            <a:ext cx="2364462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1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1086803" y="6168509"/>
            <a:ext cx="3701058" cy="1003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upravíte techniku, pokud útočník drží vaši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balistickou vestu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místo blůzy? Kde se mění referenční body fixace?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5228987" y="5514142"/>
            <a:ext cx="4172307" cy="1893689"/>
          </a:xfrm>
          <a:prstGeom prst="roundRect">
            <a:avLst>
              <a:gd name="adj" fmla="val 4720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5464612" y="5749766"/>
            <a:ext cx="2364462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2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5464612" y="6168509"/>
            <a:ext cx="3701058" cy="1003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uvolnění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proti palcům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nejúčinnějším způsobem rozbití úchopu z biomechanického hlediska?</a:t>
            </a:r>
            <a:endParaRPr lang="en-US" sz="1650" dirty="0"/>
          </a:p>
        </p:txBody>
      </p:sp>
      <p:sp>
        <p:nvSpPr>
          <p:cNvPr id="16" name="Shape 14"/>
          <p:cNvSpPr/>
          <p:nvPr/>
        </p:nvSpPr>
        <p:spPr>
          <a:xfrm>
            <a:off x="9606796" y="5514142"/>
            <a:ext cx="4172307" cy="1893689"/>
          </a:xfrm>
          <a:prstGeom prst="roundRect">
            <a:avLst>
              <a:gd name="adj" fmla="val 4720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9842421" y="5749766"/>
            <a:ext cx="2364462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3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9842421" y="6168509"/>
            <a:ext cx="3701058" cy="1003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Jaké jsou limity pák na prsty při použití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silných zimních taktických rukavic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? Jaká je alternativní technika?</a:t>
            </a:r>
            <a:endParaRPr lang="en-US" sz="1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1255</Words>
  <Application>Microsoft Macintosh PowerPoint</Application>
  <PresentationFormat>Vlastní</PresentationFormat>
  <Paragraphs>128</Paragraphs>
  <Slides>11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2026-03-02T07:21:25Z</dcterms:created>
  <dcterms:modified xsi:type="dcterms:W3CDTF">2026-03-02T07:34:42Z</dcterms:modified>
</cp:coreProperties>
</file>