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BA170E-65AE-47D8-9EAD-10EE94E97BD1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3C01AF-2BF2-49EE-B033-561471421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582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i="1" dirty="0" err="1" smtClean="0"/>
              <a:t>Plague</a:t>
            </a:r>
            <a:r>
              <a:rPr lang="cs-CZ" i="1" dirty="0" smtClean="0"/>
              <a:t> </a:t>
            </a:r>
            <a:r>
              <a:rPr lang="cs-CZ" i="1" dirty="0" err="1" smtClean="0"/>
              <a:t>Cross</a:t>
            </a:r>
            <a:r>
              <a:rPr lang="cs-CZ" dirty="0" smtClean="0"/>
              <a:t>, 1304, </a:t>
            </a:r>
            <a:r>
              <a:rPr lang="cs-CZ" dirty="0" err="1" smtClean="0"/>
              <a:t>Germany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02B0-2370-4E75-91A3-9BA3E1599ADC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5472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Hawton</a:t>
            </a:r>
            <a:r>
              <a:rPr lang="cs-CZ" dirty="0" smtClean="0"/>
              <a:t>, UK: </a:t>
            </a:r>
            <a:r>
              <a:rPr lang="en-US" dirty="0" smtClean="0">
                <a:effectLst/>
              </a:rPr>
              <a:t>north door, tomb and </a:t>
            </a:r>
            <a:r>
              <a:rPr lang="en-US" dirty="0" err="1" smtClean="0">
                <a:effectLst/>
              </a:rPr>
              <a:t>easter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sepulchre</a:t>
            </a:r>
            <a:r>
              <a:rPr lang="en-US" dirty="0" smtClean="0">
                <a:effectLst/>
              </a:rPr>
              <a:t> were all part of one composition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02B0-2370-4E75-91A3-9BA3E1599AD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13941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 smtClean="0"/>
              <a:t>Peeter</a:t>
            </a:r>
            <a:r>
              <a:rPr lang="cs-CZ" dirty="0" smtClean="0"/>
              <a:t> </a:t>
            </a:r>
            <a:r>
              <a:rPr lang="cs-CZ" dirty="0" err="1" smtClean="0"/>
              <a:t>Neefs</a:t>
            </a:r>
            <a:r>
              <a:rPr lang="cs-CZ" dirty="0" smtClean="0"/>
              <a:t>, </a:t>
            </a:r>
            <a:r>
              <a:rPr lang="cs-CZ" dirty="0" err="1" smtClean="0">
                <a:effectLst/>
              </a:rPr>
              <a:t>Interio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rofa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Gothic</a:t>
            </a:r>
            <a:r>
              <a:rPr lang="cs-CZ" dirty="0" smtClean="0">
                <a:effectLst/>
              </a:rPr>
              <a:t> </a:t>
            </a:r>
            <a:r>
              <a:rPr lang="cs-CZ" dirty="0" err="1" smtClean="0">
                <a:effectLst/>
              </a:rPr>
              <a:t>Church</a:t>
            </a:r>
            <a:r>
              <a:rPr lang="cs-CZ" dirty="0" smtClean="0">
                <a:effectLst/>
              </a:rPr>
              <a:t>, 1815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02B0-2370-4E75-91A3-9BA3E1599ADC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1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Korunovace Karla IV. A Blanky z </a:t>
            </a:r>
            <a:r>
              <a:rPr lang="cs-CZ" dirty="0" err="1" smtClean="0"/>
              <a:t>Valois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02B0-2370-4E75-91A3-9BA3E1599ADC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1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Korunovace Karla IV. A Blanky z </a:t>
            </a:r>
            <a:r>
              <a:rPr lang="cs-CZ" smtClean="0"/>
              <a:t>Valois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202B0-2370-4E75-91A3-9BA3E1599ADC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41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8759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667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6236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49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2299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9548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27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2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161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25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194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7991-14C8-427E-B47E-64DC6F6F0F60}" type="datetimeFigureOut">
              <a:rPr lang="en-GB" smtClean="0"/>
              <a:t>13/03/2018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0248E6-C4EF-470B-BB9A-232CA19805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7881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698976" cy="7200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sz="3600" dirty="0" smtClean="0"/>
              <a:t>3) </a:t>
            </a:r>
            <a:r>
              <a:rPr lang="cs-CZ" sz="3600" i="1" dirty="0" err="1" smtClean="0"/>
              <a:t>Imitatio</a:t>
            </a:r>
            <a:r>
              <a:rPr lang="cs-CZ" sz="3600" dirty="0" smtClean="0"/>
              <a:t> a </a:t>
            </a:r>
            <a:r>
              <a:rPr lang="cs-CZ" sz="3600" i="1" dirty="0" err="1" smtClean="0"/>
              <a:t>representatio</a:t>
            </a:r>
            <a:endParaRPr lang="cs-CZ" sz="3600" i="1" dirty="0"/>
          </a:p>
        </p:txBody>
      </p:sp>
      <p:sp>
        <p:nvSpPr>
          <p:cNvPr id="3" name="Obdélník 2"/>
          <p:cNvSpPr/>
          <p:nvPr/>
        </p:nvSpPr>
        <p:spPr>
          <a:xfrm>
            <a:off x="467544" y="1340768"/>
            <a:ext cx="82089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„[</a:t>
            </a:r>
            <a:r>
              <a:rPr lang="cs-CZ" sz="2000" dirty="0"/>
              <a:t>Forma] zprostředkovává vztah mezi dvěma krajnostmi, tedy mezi zobrazením a tím, kdo je zobrazen, tak, že prostřednictvím formy je sjednocuje a spojuje, i když se obě liší svou přirozeností</a:t>
            </a:r>
            <a:r>
              <a:rPr lang="cs-CZ" sz="2000" dirty="0" smtClean="0"/>
              <a:t>.“</a:t>
            </a:r>
          </a:p>
          <a:p>
            <a:pPr algn="r"/>
            <a:r>
              <a:rPr lang="cs-CZ" sz="2000" dirty="0" err="1"/>
              <a:t>Nikoforos</a:t>
            </a:r>
            <a:r>
              <a:rPr lang="cs-CZ" sz="2000" dirty="0"/>
              <a:t> (758–828 po Kr.)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42356"/>
            <a:ext cx="4433900" cy="3685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0856" y="3444133"/>
            <a:ext cx="28956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17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19672" y="188640"/>
            <a:ext cx="5698976" cy="72008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sz="3600" dirty="0" smtClean="0"/>
              <a:t>3) </a:t>
            </a:r>
            <a:r>
              <a:rPr lang="cs-CZ" sz="3600" i="1" dirty="0" err="1" smtClean="0"/>
              <a:t>Imitatio</a:t>
            </a:r>
            <a:r>
              <a:rPr lang="cs-CZ" sz="3600" dirty="0" smtClean="0"/>
              <a:t> a </a:t>
            </a:r>
            <a:r>
              <a:rPr lang="cs-CZ" sz="3600" i="1" dirty="0" err="1" smtClean="0"/>
              <a:t>representatio</a:t>
            </a:r>
            <a:endParaRPr lang="cs-CZ" sz="3600" i="1" dirty="0"/>
          </a:p>
        </p:txBody>
      </p:sp>
      <p:sp>
        <p:nvSpPr>
          <p:cNvPr id="4" name="TextovéPole 3"/>
          <p:cNvSpPr txBox="1"/>
          <p:nvPr/>
        </p:nvSpPr>
        <p:spPr>
          <a:xfrm>
            <a:off x="579449" y="134489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 smtClean="0"/>
              <a:t>IMITATIO CHRISTI</a:t>
            </a:r>
            <a:endParaRPr lang="cs-CZ" sz="2400" b="1" dirty="0"/>
          </a:p>
        </p:txBody>
      </p:sp>
      <p:sp>
        <p:nvSpPr>
          <p:cNvPr id="5" name="Obdélník 4"/>
          <p:cNvSpPr/>
          <p:nvPr/>
        </p:nvSpPr>
        <p:spPr>
          <a:xfrm>
            <a:off x="607693" y="2060848"/>
            <a:ext cx="4572000" cy="372409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000" dirty="0" smtClean="0"/>
              <a:t>„Jestli však toužíš požívat plodů této meditace […] musíš se vžít do toho, co Pán Ježíš udělal a řekl a co o tom bylo řečeno, jako bys to slyšel na vlastní uši a viděl na vlastní oči […].“</a:t>
            </a:r>
          </a:p>
          <a:p>
            <a:endParaRPr lang="cs-CZ" sz="2000" dirty="0"/>
          </a:p>
          <a:p>
            <a:r>
              <a:rPr lang="cs-CZ" sz="2000" dirty="0"/>
              <a:t>„Ježíši, který jsi chtěl být od kněze </a:t>
            </a:r>
            <a:r>
              <a:rPr lang="cs-CZ" sz="2000" dirty="0" err="1"/>
              <a:t>Annáše</a:t>
            </a:r>
            <a:r>
              <a:rPr lang="cs-CZ" sz="2000" dirty="0"/>
              <a:t> udeřen do tváře: dej mi, prosím, svou rozhodnost, abych tě nikdy nepřestal chválit a neupadnul do </a:t>
            </a:r>
            <a:r>
              <a:rPr lang="cs-CZ" sz="2000" dirty="0" smtClean="0"/>
              <a:t>lehkomyslnosti.“</a:t>
            </a:r>
          </a:p>
          <a:p>
            <a:endParaRPr lang="cs-CZ" dirty="0"/>
          </a:p>
          <a:p>
            <a:r>
              <a:rPr lang="cs-CZ" sz="1600" dirty="0" smtClean="0"/>
              <a:t>Ludolf Saský, </a:t>
            </a:r>
            <a:r>
              <a:rPr lang="cs-CZ" sz="1600" i="1" dirty="0"/>
              <a:t>Vita Christi </a:t>
            </a:r>
            <a:r>
              <a:rPr lang="cs-CZ" sz="1600" dirty="0"/>
              <a:t>(Život Krista)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510" y="1575728"/>
            <a:ext cx="3068363" cy="4864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2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9" t="6862" r="4955" b="6345"/>
          <a:stretch/>
        </p:blipFill>
        <p:spPr bwMode="auto">
          <a:xfrm>
            <a:off x="420914" y="548680"/>
            <a:ext cx="8316686" cy="5675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93646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"/>
            <a:ext cx="8603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0273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cs-CZ" sz="3200" dirty="0" smtClean="0"/>
              <a:t>Performativní </a:t>
            </a:r>
            <a:r>
              <a:rPr lang="cs-CZ" sz="3200" dirty="0"/>
              <a:t>rámec středověké společnosti</a:t>
            </a:r>
          </a:p>
        </p:txBody>
      </p:sp>
      <p:sp>
        <p:nvSpPr>
          <p:cNvPr id="3" name="Obdélník 2"/>
          <p:cNvSpPr/>
          <p:nvPr/>
        </p:nvSpPr>
        <p:spPr>
          <a:xfrm>
            <a:off x="467544" y="1813814"/>
            <a:ext cx="4245201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lnSpc>
                <a:spcPct val="150000"/>
              </a:lnSpc>
              <a:buAutoNum type="arabicParenR"/>
            </a:pPr>
            <a:r>
              <a:rPr lang="it-IT" sz="2400" dirty="0" smtClean="0"/>
              <a:t>ostenze a reprezentace moci</a:t>
            </a:r>
            <a:endParaRPr lang="cs-CZ" sz="2400" dirty="0" smtClean="0"/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cs-CZ" sz="2400" dirty="0" smtClean="0"/>
              <a:t>tělesnost</a:t>
            </a: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cs-CZ" sz="2400" dirty="0"/>
              <a:t>symbolická komunikace</a:t>
            </a:r>
            <a:endParaRPr lang="cs-CZ" sz="2400" dirty="0" smtClean="0">
              <a:effectLst/>
            </a:endParaRP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cs-CZ" sz="2400" dirty="0"/>
              <a:t>rituály, ceremonie</a:t>
            </a:r>
            <a:endParaRPr lang="cs-CZ" sz="2400" dirty="0" smtClean="0">
              <a:effectLst/>
            </a:endParaRPr>
          </a:p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cs-CZ" sz="2400" dirty="0" err="1"/>
              <a:t>multimedialita</a:t>
            </a:r>
            <a:r>
              <a:rPr lang="cs-CZ" sz="2400" dirty="0"/>
              <a:t>/</a:t>
            </a:r>
            <a:r>
              <a:rPr lang="cs-CZ" sz="2400" dirty="0" err="1"/>
              <a:t>synestetičnost</a:t>
            </a:r>
            <a:endParaRPr lang="cs-CZ" sz="2400" dirty="0" smtClean="0">
              <a:effectLst/>
            </a:endParaRPr>
          </a:p>
          <a:p>
            <a:pPr marL="342900" indent="-342900">
              <a:buAutoNum type="arabicParenR"/>
            </a:pPr>
            <a:endParaRPr lang="it-IT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33"/>
          <a:stretch/>
        </p:blipFill>
        <p:spPr>
          <a:xfrm>
            <a:off x="5796136" y="1916831"/>
            <a:ext cx="2865528" cy="4160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536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1) O</a:t>
            </a:r>
            <a:r>
              <a:rPr lang="it-IT" dirty="0" smtClean="0"/>
              <a:t>stenze a reprezentace moci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251520" y="1772816"/>
            <a:ext cx="482453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„[N]a úsvitě vyšlo vracející se výpravě vstříc duchovenstvo a lid, který se stěží vměstnal na široké pole. V popředí procesí, vstupujícího do Prahy, nesl kníže spolu s biskupem Vojtěchovy ostatky. Za nimi kráčeli opati s ostatky pěti bratří a arcikněží s relikviemi biskupa </a:t>
            </a:r>
            <a:r>
              <a:rPr lang="cs-CZ" sz="2000" dirty="0" err="1" smtClean="0"/>
              <a:t>Gaudentia</a:t>
            </a:r>
            <a:r>
              <a:rPr lang="cs-CZ" sz="2000" dirty="0" smtClean="0"/>
              <a:t>. Dvanáct kněží pak neslo obrovský zlatý kříž se Spasitelem. Následovaly zlaté desky od hnězdenského oltáře a poté další kořist, včetně zajatců.“</a:t>
            </a:r>
          </a:p>
          <a:p>
            <a:endParaRPr lang="cs-CZ" dirty="0"/>
          </a:p>
          <a:p>
            <a:r>
              <a:rPr lang="cs-CZ" dirty="0" smtClean="0"/>
              <a:t>Přenesení </a:t>
            </a:r>
            <a:r>
              <a:rPr lang="cs-CZ" dirty="0"/>
              <a:t>ostatků svatého Vojtěcha Břetislavem I. z polského Hnězdna do Prahy r. </a:t>
            </a:r>
            <a:r>
              <a:rPr lang="cs-CZ" dirty="0" smtClean="0"/>
              <a:t>1039,</a:t>
            </a:r>
          </a:p>
          <a:p>
            <a:endParaRPr lang="cs-CZ" dirty="0"/>
          </a:p>
          <a:p>
            <a:r>
              <a:rPr lang="cs-CZ" dirty="0"/>
              <a:t>p</a:t>
            </a:r>
            <a:r>
              <a:rPr lang="cs-CZ" dirty="0" smtClean="0"/>
              <a:t>odle </a:t>
            </a:r>
            <a:r>
              <a:rPr lang="cs-CZ" i="1" dirty="0" smtClean="0"/>
              <a:t>Kosmovy kroniky</a:t>
            </a:r>
            <a:r>
              <a:rPr lang="cs-CZ" dirty="0" smtClean="0"/>
              <a:t>.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3665" y="1657062"/>
            <a:ext cx="3940335" cy="467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272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/>
              <a:t>2</a:t>
            </a:r>
            <a:r>
              <a:rPr lang="cs-CZ" dirty="0" smtClean="0"/>
              <a:t>) Středověké tělo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395536" y="1772816"/>
            <a:ext cx="82809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smtClean="0"/>
              <a:t>„Co dává život, je Duch, tělo samo nic neznamená“ (Jan 6,63)</a:t>
            </a:r>
          </a:p>
          <a:p>
            <a:endParaRPr lang="pl-PL" sz="2000" dirty="0"/>
          </a:p>
          <a:p>
            <a:r>
              <a:rPr lang="cs-CZ" sz="2000" dirty="0"/>
              <a:t>„Vždyť žijete-li podle své vůle, spějete ke smrti“ </a:t>
            </a:r>
            <a:r>
              <a:rPr lang="cs-CZ" sz="2000" dirty="0" smtClean="0"/>
              <a:t>(Římanům 8,13)</a:t>
            </a:r>
          </a:p>
          <a:p>
            <a:endParaRPr lang="cs-CZ" sz="2000" dirty="0"/>
          </a:p>
          <a:p>
            <a:r>
              <a:rPr lang="cs-CZ" sz="2000" dirty="0"/>
              <a:t>„Co jiného je síra, než chléb ohně? Čím jiným živ je oheň, když je tak smrdutý? Čím jiným je tedy síra, nežli hříchem tělesným?“ (Řehoř Veliký, </a:t>
            </a:r>
            <a:r>
              <a:rPr lang="cs-CZ" sz="2000" i="1" dirty="0" err="1"/>
              <a:t>Moralia</a:t>
            </a:r>
            <a:r>
              <a:rPr lang="cs-CZ" sz="2000" dirty="0"/>
              <a:t> XIV,19)</a:t>
            </a:r>
          </a:p>
        </p:txBody>
      </p:sp>
      <p:sp>
        <p:nvSpPr>
          <p:cNvPr id="5" name="Obdélník 4"/>
          <p:cNvSpPr/>
          <p:nvPr/>
        </p:nvSpPr>
        <p:spPr>
          <a:xfrm>
            <a:off x="395536" y="429309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 smtClean="0"/>
              <a:t> </a:t>
            </a:r>
            <a:r>
              <a:rPr lang="cs-CZ" sz="2400" dirty="0" smtClean="0">
                <a:solidFill>
                  <a:srgbClr val="FF0000"/>
                </a:solidFill>
              </a:rPr>
              <a:t>TĚLO</a:t>
            </a:r>
            <a:r>
              <a:rPr lang="cs-CZ" sz="2400" dirty="0" smtClean="0"/>
              <a:t> A </a:t>
            </a:r>
            <a:r>
              <a:rPr lang="cs-CZ" sz="2400" dirty="0" smtClean="0">
                <a:solidFill>
                  <a:schemeClr val="accent1"/>
                </a:solidFill>
              </a:rPr>
              <a:t>DUŠE </a:t>
            </a:r>
          </a:p>
          <a:p>
            <a:endParaRPr lang="cs-CZ" sz="2400" dirty="0"/>
          </a:p>
          <a:p>
            <a:pPr algn="ctr"/>
            <a:r>
              <a:rPr lang="cs-CZ" sz="2400" dirty="0" smtClean="0">
                <a:solidFill>
                  <a:srgbClr val="FF0000"/>
                </a:solidFill>
              </a:rPr>
              <a:t>špatné</a:t>
            </a:r>
            <a:r>
              <a:rPr lang="cs-CZ" sz="2400" dirty="0" smtClean="0"/>
              <a:t>–</a:t>
            </a:r>
            <a:r>
              <a:rPr lang="cs-CZ" sz="2400" dirty="0" smtClean="0">
                <a:solidFill>
                  <a:schemeClr val="accent1"/>
                </a:solidFill>
              </a:rPr>
              <a:t>dobré</a:t>
            </a:r>
            <a:r>
              <a:rPr lang="cs-CZ" sz="2400" dirty="0" smtClean="0"/>
              <a:t>, </a:t>
            </a:r>
            <a:r>
              <a:rPr lang="cs-CZ" sz="2400" dirty="0" smtClean="0">
                <a:solidFill>
                  <a:srgbClr val="FF0000"/>
                </a:solidFill>
              </a:rPr>
              <a:t>nízké</a:t>
            </a:r>
            <a:r>
              <a:rPr lang="cs-CZ" sz="2400" dirty="0" smtClean="0"/>
              <a:t>–</a:t>
            </a:r>
            <a:r>
              <a:rPr lang="cs-CZ" sz="2400" dirty="0" smtClean="0">
                <a:solidFill>
                  <a:schemeClr val="accent1"/>
                </a:solidFill>
              </a:rPr>
              <a:t>vysoké</a:t>
            </a:r>
            <a:r>
              <a:rPr lang="cs-CZ" sz="2400" dirty="0" smtClean="0"/>
              <a:t>, </a:t>
            </a:r>
            <a:r>
              <a:rPr lang="cs-CZ" sz="2400" dirty="0" smtClean="0">
                <a:solidFill>
                  <a:srgbClr val="FF0000"/>
                </a:solidFill>
              </a:rPr>
              <a:t>pomíjející</a:t>
            </a:r>
            <a:r>
              <a:rPr lang="cs-CZ" sz="2400" dirty="0" smtClean="0"/>
              <a:t>–</a:t>
            </a:r>
            <a:r>
              <a:rPr lang="cs-CZ" sz="2400" dirty="0" smtClean="0">
                <a:solidFill>
                  <a:schemeClr val="accent1"/>
                </a:solidFill>
              </a:rPr>
              <a:t>trvalé</a:t>
            </a:r>
            <a:r>
              <a:rPr lang="cs-CZ" sz="2400" dirty="0" smtClean="0"/>
              <a:t>, </a:t>
            </a:r>
            <a:r>
              <a:rPr lang="cs-CZ" sz="2400" dirty="0" smtClean="0">
                <a:solidFill>
                  <a:srgbClr val="FF0000"/>
                </a:solidFill>
              </a:rPr>
              <a:t>hříšné</a:t>
            </a:r>
            <a:r>
              <a:rPr lang="cs-CZ" sz="2400" dirty="0" smtClean="0"/>
              <a:t>–</a:t>
            </a:r>
            <a:r>
              <a:rPr lang="cs-CZ" sz="2400" dirty="0" smtClean="0">
                <a:solidFill>
                  <a:schemeClr val="accent1"/>
                </a:solidFill>
              </a:rPr>
              <a:t>čisté</a:t>
            </a:r>
            <a:r>
              <a:rPr lang="cs-CZ" sz="2400" dirty="0" smtClean="0"/>
              <a:t>, </a:t>
            </a:r>
            <a:r>
              <a:rPr lang="cs-CZ" sz="2400" dirty="0" smtClean="0">
                <a:solidFill>
                  <a:srgbClr val="FF0000"/>
                </a:solidFill>
              </a:rPr>
              <a:t>ďábelské</a:t>
            </a:r>
            <a:r>
              <a:rPr lang="cs-CZ" sz="2400" dirty="0" smtClean="0"/>
              <a:t>–</a:t>
            </a:r>
            <a:r>
              <a:rPr lang="cs-CZ" sz="2400" dirty="0" smtClean="0">
                <a:solidFill>
                  <a:schemeClr val="accent1"/>
                </a:solidFill>
              </a:rPr>
              <a:t>božské</a:t>
            </a:r>
            <a:endParaRPr lang="cs-CZ" sz="2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175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/>
              <a:t>2</a:t>
            </a:r>
            <a:r>
              <a:rPr lang="cs-CZ" dirty="0" smtClean="0"/>
              <a:t>) Středověké tělo</a:t>
            </a:r>
            <a:endParaRPr lang="cs-CZ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9617"/>
            <a:ext cx="5173622" cy="3818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4" t="20763" r="6394"/>
          <a:stretch/>
        </p:blipFill>
        <p:spPr bwMode="auto">
          <a:xfrm>
            <a:off x="5166726" y="2708920"/>
            <a:ext cx="3961994" cy="3773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0855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/>
          </p:cNvSpPr>
          <p:nvPr/>
        </p:nvSpPr>
        <p:spPr>
          <a:xfrm>
            <a:off x="447336" y="188640"/>
            <a:ext cx="8229600" cy="7780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mtClean="0"/>
              <a:t>3) Symbolická komunikace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447336" y="1556792"/>
            <a:ext cx="7293016" cy="2430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600" dirty="0" smtClean="0"/>
              <a:t>simultaneita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600" dirty="0" smtClean="0"/>
              <a:t>komplementárnost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600" dirty="0" err="1" smtClean="0"/>
              <a:t>kontextuálnost</a:t>
            </a:r>
            <a:endParaRPr lang="cs-CZ" sz="2600" dirty="0" smtClean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cs-CZ" sz="2600" dirty="0" smtClean="0"/>
              <a:t>násobení účinku</a:t>
            </a:r>
            <a:endParaRPr lang="cs-CZ" sz="2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454" y="1772816"/>
            <a:ext cx="5031482" cy="3344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060" y="4293096"/>
            <a:ext cx="2248098" cy="2248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22924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7336" y="188640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3) Symbolická komunikace</a:t>
            </a:r>
            <a:endParaRPr lang="cs-CZ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23" y="1196752"/>
            <a:ext cx="8184426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6713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7336" y="188640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4) Rituály a ceremonie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421339" y="1988840"/>
            <a:ext cx="41451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/>
              <a:t>„Vzhledem k rozsáhlé negramotnosti a k důvěře v efektivitu vizuálního sdělení pro paměť […] bylo zviditelnění mocenských procesů a struktur prostřednictvím vizuálního obrazu a performance mimořádně důležité.“</a:t>
            </a:r>
          </a:p>
          <a:p>
            <a:endParaRPr lang="cs-CZ" sz="2000" dirty="0"/>
          </a:p>
          <a:p>
            <a:r>
              <a:rPr lang="cs-CZ" sz="2000" dirty="0" smtClean="0"/>
              <a:t>Milena Bartlová, </a:t>
            </a:r>
            <a:r>
              <a:rPr lang="cs-CZ" sz="2000" i="1" dirty="0" smtClean="0"/>
              <a:t>Skutečná přítomnost</a:t>
            </a:r>
            <a:endParaRPr lang="cs-CZ" sz="2000" i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54" t="2005" r="12253" b="27985"/>
          <a:stretch/>
        </p:blipFill>
        <p:spPr bwMode="auto">
          <a:xfrm>
            <a:off x="5334229" y="1239416"/>
            <a:ext cx="3315344" cy="542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7524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7336" y="188640"/>
            <a:ext cx="8229600" cy="77809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s-CZ" dirty="0" smtClean="0"/>
              <a:t>5) </a:t>
            </a:r>
            <a:r>
              <a:rPr lang="cs-CZ" dirty="0" err="1" smtClean="0"/>
              <a:t>Multimedialita</a:t>
            </a:r>
            <a:r>
              <a:rPr lang="cs-CZ" dirty="0" smtClean="0"/>
              <a:t>/</a:t>
            </a:r>
            <a:r>
              <a:rPr lang="cs-CZ" dirty="0" err="1" smtClean="0"/>
              <a:t>synestetičnost</a:t>
            </a:r>
            <a:endParaRPr lang="cs-CZ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673" y="1698302"/>
            <a:ext cx="3055327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8303"/>
            <a:ext cx="2249487" cy="3571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655" y="1905000"/>
            <a:ext cx="18288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335014"/>
            <a:ext cx="53022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279775"/>
            <a:ext cx="530225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4693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453</Words>
  <Application>Microsoft Office PowerPoint</Application>
  <PresentationFormat>Předvádění na obrazovce (4:3)</PresentationFormat>
  <Paragraphs>53</Paragraphs>
  <Slides>12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3" baseType="lpstr">
      <vt:lpstr>Motiv systému Office</vt:lpstr>
      <vt:lpstr>3) Imitatio a representatio</vt:lpstr>
      <vt:lpstr>3) Imitatio a representatio</vt:lpstr>
      <vt:lpstr>Prezentace aplikace PowerPoint</vt:lpstr>
      <vt:lpstr>Prezentace aplikace PowerPoint</vt:lpstr>
      <vt:lpstr>Performativní rámec středověké společnosti</vt:lpstr>
      <vt:lpstr>1) Ostenze a reprezentace moci</vt:lpstr>
      <vt:lpstr>2) Středověké tělo</vt:lpstr>
      <vt:lpstr>2) Středověké tělo</vt:lpstr>
      <vt:lpstr>Prezentace aplikace PowerPoint</vt:lpstr>
      <vt:lpstr>3) Symbolická komunikace</vt:lpstr>
      <vt:lpstr>4) Rituály a ceremonie</vt:lpstr>
      <vt:lpstr>5) Multimedialita/synestetičnost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3) Imitatio a representatio</dc:title>
  <dc:creator>Eliška</dc:creator>
  <cp:lastModifiedBy>Eliška</cp:lastModifiedBy>
  <cp:revision>1</cp:revision>
  <dcterms:created xsi:type="dcterms:W3CDTF">2018-03-13T18:52:39Z</dcterms:created>
  <dcterms:modified xsi:type="dcterms:W3CDTF">2018-03-13T18:53:23Z</dcterms:modified>
</cp:coreProperties>
</file>