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4630400" cy="8229600"/>
  <p:notesSz cx="8229600" cy="14630400"/>
  <p:embeddedFontLst>
    <p:embeddedFont>
      <p:font typeface="Instrument Sans" panose="020B0604020202020204" charset="0"/>
      <p:regular r:id="rId8"/>
    </p:embeddedFont>
    <p:embeddedFont>
      <p:font typeface="Instrument Sans Semi Bold" panose="020B0604020202020204" charset="0"/>
      <p:regular r:id="rId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10FFA7-B1F2-4DB8-AA42-BE0C8BA01CB9}" v="1" dt="2026-03-30T11:59:37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186" y="-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custSel modSld">
      <pc:chgData name="Jáchym Šimsa" userId="234d49cd-7956-41f2-b106-89e93a0cb03c" providerId="ADAL" clId="{AC1BB9EA-0C2E-48C1-B11C-D042B08AF17E}" dt="2026-03-30T13:30:38.179" v="16" actId="255"/>
      <pc:docMkLst>
        <pc:docMk/>
      </pc:docMkLst>
      <pc:sldChg chg="addSp delSp modSp mod">
        <pc:chgData name="Jáchym Šimsa" userId="234d49cd-7956-41f2-b106-89e93a0cb03c" providerId="ADAL" clId="{AC1BB9EA-0C2E-48C1-B11C-D042B08AF17E}" dt="2026-03-30T11:59:41.879" v="5" actId="478"/>
        <pc:sldMkLst>
          <pc:docMk/>
          <pc:sldMk cId="0" sldId="256"/>
        </pc:sldMkLst>
        <pc:spChg chg="add del mod">
          <ac:chgData name="Jáchym Šimsa" userId="234d49cd-7956-41f2-b106-89e93a0cb03c" providerId="ADAL" clId="{AC1BB9EA-0C2E-48C1-B11C-D042B08AF17E}" dt="2026-03-30T11:59:41.879" v="5" actId="478"/>
          <ac:spMkLst>
            <pc:docMk/>
            <pc:sldMk cId="0" sldId="256"/>
            <ac:spMk id="6" creationId="{11287284-2DC1-4DEC-012C-A13716688E58}"/>
          </ac:spMkLst>
        </pc:spChg>
      </pc:sldChg>
      <pc:sldChg chg="modSp mod">
        <pc:chgData name="Jáchym Šimsa" userId="234d49cd-7956-41f2-b106-89e93a0cb03c" providerId="ADAL" clId="{AC1BB9EA-0C2E-48C1-B11C-D042B08AF17E}" dt="2026-03-30T11:54:11.697" v="3" actId="20577"/>
        <pc:sldMkLst>
          <pc:docMk/>
          <pc:sldMk cId="0" sldId="258"/>
        </pc:sldMkLst>
        <pc:spChg chg="mod">
          <ac:chgData name="Jáchym Šimsa" userId="234d49cd-7956-41f2-b106-89e93a0cb03c" providerId="ADAL" clId="{AC1BB9EA-0C2E-48C1-B11C-D042B08AF17E}" dt="2026-03-30T11:54:03.694" v="1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54:11.697" v="3" actId="20577"/>
          <ac:spMkLst>
            <pc:docMk/>
            <pc:sldMk cId="0" sldId="258"/>
            <ac:spMk id="21" creationId="{00000000-0000-0000-0000-000000000000}"/>
          </ac:spMkLst>
        </pc:spChg>
      </pc:sldChg>
      <pc:sldChg chg="modSp mod">
        <pc:chgData name="Jáchym Šimsa" userId="234d49cd-7956-41f2-b106-89e93a0cb03c" providerId="ADAL" clId="{AC1BB9EA-0C2E-48C1-B11C-D042B08AF17E}" dt="2026-03-30T13:30:38.179" v="16" actId="255"/>
        <pc:sldMkLst>
          <pc:docMk/>
          <pc:sldMk cId="0" sldId="260"/>
        </pc:sldMkLst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1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01.865" v="8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2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2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2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2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2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01.865" v="8" actId="207"/>
          <ac:spMkLst>
            <pc:docMk/>
            <pc:sldMk cId="0" sldId="260"/>
            <ac:spMk id="2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3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3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25.724" v="15" actId="2711"/>
          <ac:spMkLst>
            <pc:docMk/>
            <pc:sldMk cId="0" sldId="260"/>
            <ac:spMk id="3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56.677" v="7" actId="255"/>
          <ac:spMkLst>
            <pc:docMk/>
            <pc:sldMk cId="0" sldId="260"/>
            <ac:spMk id="3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9:45.660" v="6" actId="255"/>
          <ac:spMkLst>
            <pc:docMk/>
            <pc:sldMk cId="0" sldId="260"/>
            <ac:spMk id="3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30:38.179" v="16" actId="255"/>
          <ac:spMkLst>
            <pc:docMk/>
            <pc:sldMk cId="0" sldId="260"/>
            <ac:spMk id="3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12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4073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4" name="Text 1"/>
          <p:cNvSpPr/>
          <p:nvPr/>
        </p:nvSpPr>
        <p:spPr>
          <a:xfrm>
            <a:off x="6280190" y="2711887"/>
            <a:ext cx="7556421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en-US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VÝSTUPY PO LANĚ</a:t>
            </a:r>
            <a:endParaRPr lang="en-US" sz="7800" dirty="0"/>
          </a:p>
        </p:txBody>
      </p:sp>
      <p:sp>
        <p:nvSpPr>
          <p:cNvPr id="5" name="Text 2"/>
          <p:cNvSpPr/>
          <p:nvPr/>
        </p:nvSpPr>
        <p:spPr>
          <a:xfrm>
            <a:off x="6280190" y="5490329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principy, techniky a bezpečnostní zásady výstupů po laně ve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8670" y="700207"/>
            <a:ext cx="1927503" cy="345400"/>
          </a:xfrm>
          <a:prstGeom prst="roundRect">
            <a:avLst>
              <a:gd name="adj" fmla="val 65085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1065" y="797957"/>
            <a:ext cx="149781" cy="14978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25736" y="756404"/>
            <a:ext cx="1478042" cy="233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1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PRINCIPY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788670" y="1116330"/>
            <a:ext cx="9078397" cy="585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ZÁKLADNÍ PRINCIPY VÝSTUPU PO LANĚ</a:t>
            </a:r>
            <a:endParaRPr lang="en-US" sz="3650" dirty="0"/>
          </a:p>
        </p:txBody>
      </p:sp>
      <p:sp>
        <p:nvSpPr>
          <p:cNvPr id="6" name="Text 3"/>
          <p:cNvSpPr/>
          <p:nvPr/>
        </p:nvSpPr>
        <p:spPr>
          <a:xfrm>
            <a:off x="788670" y="1966913"/>
            <a:ext cx="13053060" cy="582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 je technika pohybu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vzhůru po jednom ukotveném prameni lana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Využívá se tam, kde je to z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taktického hlediska výhodnější nebo přímo nutné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například při zdolávání strmých stěn, protisvahů nebo při záchranných akcích.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788670" y="2947035"/>
            <a:ext cx="3736062" cy="4383524"/>
          </a:xfrm>
          <a:prstGeom prst="roundRect">
            <a:avLst>
              <a:gd name="adj" fmla="val 7521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998815" y="3157180"/>
            <a:ext cx="2653070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📌</a:t>
            </a: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Definice techniky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98815" y="3634264"/>
            <a:ext cx="3315772" cy="1456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 spočívá v pohybu lezce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směrem nahoru po jednom pevně ukotveném prameni lana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Na rozdíl od slaňování vyžaduje aktivní vynaložení síly a koordinaci pohybů celého těla.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998815" y="5249466"/>
            <a:ext cx="3315772" cy="1870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Uplatňuje se při taktickém průniku do výšin</a:t>
            </a:r>
            <a:endParaRPr lang="en-US" sz="145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Nezbytný při záchranných operacích</a:t>
            </a:r>
            <a:endParaRPr lang="en-US" sz="145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Klíčová součást vojenského lezení v AČR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4701540" y="2947035"/>
            <a:ext cx="3736181" cy="4383524"/>
          </a:xfrm>
          <a:prstGeom prst="roundRect">
            <a:avLst>
              <a:gd name="adj" fmla="val 7521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4911685" y="3157180"/>
            <a:ext cx="2499360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⚙️</a:t>
            </a:r>
            <a:r>
              <a:rPr lang="en-US" sz="18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Metody výstupu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911685" y="3634264"/>
            <a:ext cx="3315891" cy="1164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 se provádí dvěma základními metodami, přičemž obě vychází ze stejného bezpečnostního principu: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911685" y="4958239"/>
            <a:ext cx="3315891" cy="122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Prusíkování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samosvorné uzly (smyčky 6 mm)</a:t>
            </a:r>
            <a:endParaRPr lang="en-US" sz="1450" dirty="0"/>
          </a:p>
          <a:p>
            <a:pPr marL="342900" indent="-342900" algn="l">
              <a:lnSpc>
                <a:spcPts val="2250"/>
              </a:lnSpc>
              <a:buSzPct val="100000"/>
              <a:buChar char="•"/>
            </a:pP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Mechanické blokanty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hrudní a ruční blokant (typ jümar)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8767405" y="2748201"/>
            <a:ext cx="5216843" cy="4781193"/>
          </a:xfrm>
          <a:prstGeom prst="roundRect">
            <a:avLst>
              <a:gd name="adj" fmla="val 940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8954691" y="2925008"/>
            <a:ext cx="4724162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⭐ Absolutní bezpečnostní pravidlo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954691" y="3402092"/>
            <a:ext cx="4842272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musí být k lanu </a:t>
            </a:r>
            <a:r>
              <a:rPr lang="en-US" sz="14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ukotven minimálně 2 pevnými body</a:t>
            </a:r>
            <a:r>
              <a:rPr lang="en-US" sz="14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Toto pravidlo platí bez výjimky po celou dobu výstupu.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8954691" y="4474607"/>
            <a:ext cx="4842272" cy="1827014"/>
          </a:xfrm>
          <a:prstGeom prst="roundRect">
            <a:avLst>
              <a:gd name="adj" fmla="val 15381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1976" y="4721900"/>
            <a:ext cx="292656" cy="234077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9621917" y="4698206"/>
            <a:ext cx="3043833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Zákaz jednoho bodu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9621917" y="5175290"/>
            <a:ext cx="3987760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Nikdy nesmí být lezec připojen k lanu pouze </a:t>
            </a:r>
            <a:r>
              <a:rPr lang="en-US" sz="14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jedním kotevním bodem</a:t>
            </a:r>
            <a:r>
              <a:rPr lang="en-US" sz="14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Porušení tohoto pravidla může mít smrtelné následky.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595193"/>
            <a:ext cx="1546146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678180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645795"/>
            <a:ext cx="1141452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VÝSTUP PO LANĚ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953453"/>
            <a:ext cx="11635740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VÝSTUP POMOCÍ SAMOSVORNÝCH UZLŮ (PRUSÍKOVÁNÍ)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1695569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 po laně se provádí pomocí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samosvorných (Prusíkových) uzlů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vyhotovených z tenčích smyček. Zvládnutí této techniky je podmínkou bezpečného pohybu v náročném terénu a záchranných operací.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93790" y="2499479"/>
            <a:ext cx="4301490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TECHNIKA A PRAVIDLO KOTEVNÍCH BODŮ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93790" y="2924175"/>
            <a:ext cx="6315670" cy="2267307"/>
          </a:xfrm>
          <a:prstGeom prst="roundRect">
            <a:avLst>
              <a:gd name="adj" fmla="val 4840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70930" y="2924175"/>
            <a:ext cx="91440" cy="2267307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053822" y="3115628"/>
            <a:ext cx="3609618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PRUSÍKŮV UZEL – PRINCIP POHYBU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1053822" y="3522464"/>
            <a:ext cx="5864185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Pohyb se provádí pomocí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smyček zpravidla z 6</a:t>
            </a:r>
            <a:r>
              <a:rPr lang="cs-CZ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 kulaté smyčky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omotané kolem nosného lana: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53822" y="4150757"/>
            <a:ext cx="5864185" cy="84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zátěží tělem se uzel zablokuje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drží lezce na místě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 odlehčení (zdvihnutím kolen) se uzel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volně posunuje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nahoru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Průměr smyčky musí být výrazně menší než průměr nosného lana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793790" y="5334833"/>
            <a:ext cx="6315670" cy="2138363"/>
          </a:xfrm>
          <a:prstGeom prst="roundRect">
            <a:avLst>
              <a:gd name="adj" fmla="val 5131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1"/>
          <p:cNvSpPr/>
          <p:nvPr/>
        </p:nvSpPr>
        <p:spPr>
          <a:xfrm>
            <a:off x="770930" y="5334833"/>
            <a:ext cx="91440" cy="2138363"/>
          </a:xfrm>
          <a:prstGeom prst="roundRect">
            <a:avLst>
              <a:gd name="adj" fmla="val 276744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1053822" y="5526286"/>
            <a:ext cx="3136702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PRAVIDLO 2 KOTEVNÍCH BODŮ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1053822" y="5933123"/>
            <a:ext cx="5864185" cy="1348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Horní uzel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spojuje lano s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centrálním bodem sedacího úvazku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(1. kotevní bod)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Spodní uzel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slouží pro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stoupací smyčku na nohu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(2. kotevní bod)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Střídavým zatěžováním a odlehčováním se lezec plynule pohybuje vzhůru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528560" y="2499479"/>
            <a:ext cx="234374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BEZPEČNOSTNÍ RIZIKA</a:t>
            </a:r>
            <a:endParaRPr lang="en-US" sz="1650" dirty="0"/>
          </a:p>
        </p:txBody>
      </p:sp>
      <p:sp>
        <p:nvSpPr>
          <p:cNvPr id="18" name="Shape 15"/>
          <p:cNvSpPr/>
          <p:nvPr/>
        </p:nvSpPr>
        <p:spPr>
          <a:xfrm>
            <a:off x="7528560" y="2924175"/>
            <a:ext cx="6315670" cy="2274927"/>
          </a:xfrm>
          <a:prstGeom prst="roundRect">
            <a:avLst>
              <a:gd name="adj" fmla="val 1112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7720013" y="3115628"/>
            <a:ext cx="5525095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Nebezpečí prokluzu uzlu – přepálení smyčky</a:t>
            </a:r>
            <a:endParaRPr lang="en-US" sz="1650" dirty="0"/>
          </a:p>
        </p:txBody>
      </p:sp>
      <p:sp>
        <p:nvSpPr>
          <p:cNvPr id="20" name="Text 17"/>
          <p:cNvSpPr/>
          <p:nvPr/>
        </p:nvSpPr>
        <p:spPr>
          <a:xfrm>
            <a:off x="7720013" y="3530084"/>
            <a:ext cx="5932765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nechtěném dlouhém prokluzu uzlu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vzniká třením na laně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extrémní teplo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Toto teplo může: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720013" y="4158377"/>
            <a:ext cx="5932765" cy="84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Smyčku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přepálit nebo roztavit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úplná ztráta funkce uzlu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Způsobit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en-US" sz="13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oka</a:t>
            </a:r>
            <a:r>
              <a:rPr lang="cs-CZ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</a:t>
            </a:r>
            <a:r>
              <a:rPr lang="en-US" sz="1300" b="1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žitý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nekontrolovaný pád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lezce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Poškodit nosné lano v místě kontaktu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7528560" y="5360313"/>
            <a:ext cx="6315670" cy="1312545"/>
          </a:xfrm>
          <a:prstGeom prst="roundRect">
            <a:avLst>
              <a:gd name="adj" fmla="val 19280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7153" y="5567005"/>
            <a:ext cx="263485" cy="21086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8129230" y="5545812"/>
            <a:ext cx="3987046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Zásadní bezpečnostní pravidlo</a:t>
            </a:r>
            <a:endParaRPr lang="en-US" sz="1650" dirty="0"/>
          </a:p>
        </p:txBody>
      </p:sp>
      <p:sp>
        <p:nvSpPr>
          <p:cNvPr id="25" name="Text 21"/>
          <p:cNvSpPr/>
          <p:nvPr/>
        </p:nvSpPr>
        <p:spPr>
          <a:xfrm>
            <a:off x="8129230" y="5960269"/>
            <a:ext cx="554640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Při přesouvání uzlu musí být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druhý uzel zatížen a zajištěn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Nikdy nepřesouvat oba uzly současně.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7241" y="563166"/>
            <a:ext cx="2420183" cy="368856"/>
          </a:xfrm>
          <a:prstGeom prst="roundRect">
            <a:avLst>
              <a:gd name="adj" fmla="val 64036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5232" y="668893"/>
            <a:ext cx="157401" cy="1574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1333" y="622102"/>
            <a:ext cx="1948101" cy="2509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MECHANICKÉ BLOKANTY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787241" y="1010007"/>
            <a:ext cx="11068288" cy="6150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VÝSTUP POMOCÍ MECHANICKÝCH BLOKANTŮ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787241" y="1917859"/>
            <a:ext cx="13055918" cy="626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Mechanické blokanty představují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efektivnější a rychlejší metodu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výstupu po laně oproti samosvorným uzlům. Vyžadují správné použití a pravidelnou údržbu.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87241" y="2959537"/>
            <a:ext cx="4165997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TYPY BLOKANTŮ A JEJICH FUNKCE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787241" y="3486626"/>
            <a:ext cx="6964680" cy="1882497"/>
          </a:xfrm>
          <a:prstGeom prst="roundRect">
            <a:avLst>
              <a:gd name="adj" fmla="val 1568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006912" y="3706297"/>
            <a:ext cx="3966210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🔼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Ruční blokant – typ jümar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06912" y="4208978"/>
            <a:ext cx="6525339" cy="940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Tvoří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1. kotevní bod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Lezec jej drží v ruce a posouvá nahoru při odlehčení. Kovový palec (se zoubky) se při zatížení přitiskne na lano a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zablokuje posun dolů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87241" y="5564267"/>
            <a:ext cx="6964680" cy="1882497"/>
          </a:xfrm>
          <a:prstGeom prst="roundRect">
            <a:avLst>
              <a:gd name="adj" fmla="val 15684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1006912" y="5783937"/>
            <a:ext cx="3493175" cy="30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Hrudní (prsní) blokant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006912" y="6286619"/>
            <a:ext cx="6525339" cy="940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Tvoří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2. kotevní bod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Je upevněn mezi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sedacím a prsním úvazkem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Zajišťuje lezce při přesouvání ručního blokantu a funguje jako automatická pojistka.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239601" y="2983944"/>
            <a:ext cx="5611058" cy="4383048"/>
          </a:xfrm>
          <a:prstGeom prst="roundRect">
            <a:avLst>
              <a:gd name="adj" fmla="val 250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216741" y="2983944"/>
            <a:ext cx="91440" cy="4383048"/>
          </a:xfrm>
          <a:prstGeom prst="roundRect">
            <a:avLst>
              <a:gd name="adj" fmla="val 32289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8527852" y="3203615"/>
            <a:ext cx="5103138" cy="615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</a:t>
            </a:r>
            <a:r>
              <a:rPr lang="en-US" sz="19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Bezpečnostní riziko – zanesení zoubků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8527852" y="4013835"/>
            <a:ext cx="5103138" cy="1253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Zanesení zoubků blokantu ledem nebo bahnem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může způsobit jeho nebezpečný prokluz a selhání. Blokant, který nefunguje spolehlivě, může způsobit </a:t>
            </a:r>
            <a:r>
              <a:rPr lang="en-US" sz="15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nekontrolovaný pád lezce</a:t>
            </a: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27852" y="5443418"/>
            <a:ext cx="5103138" cy="1703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Pravidelná kontrola a čištění mechanismů před použitím</a:t>
            </a:r>
            <a:endParaRPr lang="en-US" sz="1500" dirty="0"/>
          </a:p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podmínkách mrazu a bahna zvláštní pozornost funkčnosti</a:t>
            </a:r>
            <a:endParaRPr lang="en-US" sz="1500" dirty="0"/>
          </a:p>
          <a:p>
            <a:pPr marL="342900" indent="-342900" algn="l">
              <a:lnSpc>
                <a:spcPts val="2450"/>
              </a:lnSpc>
              <a:buSzPct val="100000"/>
              <a:buChar char="•"/>
            </a:pPr>
            <a:r>
              <a:rPr lang="en-US" sz="15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Záloha ve formě Prusíkových uzlů při pochybnostech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80605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334220"/>
            <a:ext cx="2085856" cy="213598"/>
          </a:xfrm>
          <a:prstGeom prst="roundRect">
            <a:avLst>
              <a:gd name="adj" fmla="val 72477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1180" y="2389465"/>
            <a:ext cx="103108" cy="1031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5843" y="2372916"/>
            <a:ext cx="1776413" cy="136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50"/>
              </a:lnSpc>
              <a:buNone/>
            </a:pPr>
            <a:r>
              <a:rPr lang="en-US" sz="8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PŘECHODY A SLOŽITĚJŠÍ TECHNIKY</a:t>
            </a:r>
            <a:endParaRPr lang="en-US" sz="800" dirty="0"/>
          </a:p>
        </p:txBody>
      </p:sp>
      <p:sp>
        <p:nvSpPr>
          <p:cNvPr id="6" name="Text 2"/>
          <p:cNvSpPr/>
          <p:nvPr/>
        </p:nvSpPr>
        <p:spPr>
          <a:xfrm>
            <a:off x="793790" y="2581275"/>
            <a:ext cx="7010757" cy="403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PŘECHODY A SLOŽITĚJŠÍ LANOVÉ TECHNIKY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793790" y="3110151"/>
            <a:ext cx="1304282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Přechody se využívají při </a:t>
            </a:r>
            <a:r>
              <a:rPr lang="en-US" sz="10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zdolávání převisů, při sebezáchraně</a:t>
            </a:r>
            <a:r>
              <a:rPr lang="en-US" sz="10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nebo při komplikacích v terénu. Zvládnutí těchto technik je podmínkou bojové připravenosti každého vojáka AČR.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93790" y="3458528"/>
            <a:ext cx="2959418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🔽</a:t>
            </a:r>
            <a:r>
              <a:rPr lang="en-US" sz="14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Přechod z výstupu do slanění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793790" y="3751421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Nutné například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převisem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kde nelze pokračovat výstupem: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93790" y="401597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93790" y="4219813"/>
            <a:ext cx="6364129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793790" y="4314706"/>
            <a:ext cx="2631281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NAVÁZÁNÍ SLAŇOVACÍ POMŮCKY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793790" y="4599980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naváže slaňovací prostředek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stoupací smyčkou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(stoupací body zůstávají jako zajištění).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793790" y="495073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793790" y="5154573"/>
            <a:ext cx="6364129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793790" y="5249466"/>
            <a:ext cx="2068711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ZKRÁCENÍ NOŽNÍ SMYČKY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793790" y="553473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zkrátí nožní smyčku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tak, aby ji mohl použít jako sebezajištění při přechodu.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793790" y="588549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793790" y="6089333"/>
            <a:ext cx="6364129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/>
          <p:nvPr/>
        </p:nvSpPr>
        <p:spPr>
          <a:xfrm>
            <a:off x="793790" y="6184225"/>
            <a:ext cx="2351842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ODSEDNUTÍ DO SLAŇOVÁTKA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793790" y="646949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Přenesení váhy do slaňovací pomůcky a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zrušení horní smyčky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Zahájení slanění.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7480102" y="3458528"/>
            <a:ext cx="2333744" cy="209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🔀</a:t>
            </a:r>
            <a:r>
              <a:rPr lang="en-US" sz="14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Přestup z lana na lano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7480102" y="3751421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Využívá se, pokud je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jedno lano příliš krátké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 překonání celé výšky: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7480102" y="401597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25" name="Shape 21"/>
          <p:cNvSpPr/>
          <p:nvPr/>
        </p:nvSpPr>
        <p:spPr>
          <a:xfrm>
            <a:off x="7480102" y="4219813"/>
            <a:ext cx="6364129" cy="15240"/>
          </a:xfrm>
          <a:prstGeom prst="rect">
            <a:avLst/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2"/>
          <p:cNvSpPr/>
          <p:nvPr/>
        </p:nvSpPr>
        <p:spPr>
          <a:xfrm>
            <a:off x="7480102" y="4314706"/>
            <a:ext cx="3142059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VYTVOŘENÍ NOVÝCH KOTEVNÍCH BODŮ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7480102" y="4599980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si vytvoří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nové pevné kotevní body na druhém laně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(prusíky nebo blokanty).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7480102" y="495073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000" dirty="0">
              <a:latin typeface="Instrument Sans" panose="020B0604020202020204" charset="0"/>
            </a:endParaRPr>
          </a:p>
        </p:txBody>
      </p:sp>
      <p:sp>
        <p:nvSpPr>
          <p:cNvPr id="29" name="Shape 25"/>
          <p:cNvSpPr/>
          <p:nvPr/>
        </p:nvSpPr>
        <p:spPr>
          <a:xfrm>
            <a:off x="7480102" y="5154573"/>
            <a:ext cx="6364129" cy="152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0" name="Text 26"/>
          <p:cNvSpPr/>
          <p:nvPr/>
        </p:nvSpPr>
        <p:spPr>
          <a:xfrm>
            <a:off x="7480102" y="5249466"/>
            <a:ext cx="1612583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PŘENESENÍ VÁHY</a:t>
            </a:r>
            <a:endParaRPr lang="en-US" sz="1400" dirty="0"/>
          </a:p>
        </p:txBody>
      </p:sp>
      <p:sp>
        <p:nvSpPr>
          <p:cNvPr id="31" name="Text 27"/>
          <p:cNvSpPr/>
          <p:nvPr/>
        </p:nvSpPr>
        <p:spPr>
          <a:xfrm>
            <a:off x="7480102" y="553473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Lezec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přenese veškerou váhu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do nových kotevních bodů na druhém laně a ověří jejich spolehlivost.</a:t>
            </a:r>
            <a:endParaRPr lang="en-US" sz="1200" dirty="0"/>
          </a:p>
        </p:txBody>
      </p:sp>
      <p:sp>
        <p:nvSpPr>
          <p:cNvPr id="32" name="Text 28"/>
          <p:cNvSpPr/>
          <p:nvPr/>
        </p:nvSpPr>
        <p:spPr>
          <a:xfrm>
            <a:off x="7480102" y="5885498"/>
            <a:ext cx="128945" cy="1612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cs-CZ" sz="1000" dirty="0">
                <a:solidFill>
                  <a:srgbClr val="3F3D3B"/>
                </a:solidFill>
                <a:latin typeface="Instrument Sans" panose="020B0604020202020204" charset="0"/>
                <a:ea typeface="Instrument Sans Light" pitchFamily="34" charset="-122"/>
              </a:rPr>
              <a:t>03</a:t>
            </a:r>
          </a:p>
        </p:txBody>
      </p:sp>
      <p:sp>
        <p:nvSpPr>
          <p:cNvPr id="33" name="Shape 29"/>
          <p:cNvSpPr/>
          <p:nvPr/>
        </p:nvSpPr>
        <p:spPr>
          <a:xfrm>
            <a:off x="7480102" y="6089333"/>
            <a:ext cx="6364129" cy="15240"/>
          </a:xfrm>
          <a:prstGeom prst="rect">
            <a:avLst/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4" name="Text 30"/>
          <p:cNvSpPr/>
          <p:nvPr/>
        </p:nvSpPr>
        <p:spPr>
          <a:xfrm>
            <a:off x="7480102" y="6184225"/>
            <a:ext cx="2185868" cy="2014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ZRUŠENÍ PŮVODNÍCH BODŮ</a:t>
            </a:r>
            <a:endParaRPr lang="en-US" sz="1400" dirty="0"/>
          </a:p>
        </p:txBody>
      </p:sp>
      <p:sp>
        <p:nvSpPr>
          <p:cNvPr id="35" name="Text 31"/>
          <p:cNvSpPr/>
          <p:nvPr/>
        </p:nvSpPr>
        <p:spPr>
          <a:xfrm>
            <a:off x="7480102" y="6469499"/>
            <a:ext cx="6364129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Teprve poté, co jsou nové body plně zatíženy a spolehlivé, lezec </a:t>
            </a:r>
            <a:r>
              <a:rPr lang="en-US" sz="12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zruší pevné body na původním laně</a:t>
            </a:r>
            <a:r>
              <a:rPr lang="en-US" sz="12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200" dirty="0"/>
          </a:p>
        </p:txBody>
      </p:sp>
      <p:pic>
        <p:nvPicPr>
          <p:cNvPr id="3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925032"/>
            <a:ext cx="13042821" cy="58293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922734" y="7053977"/>
            <a:ext cx="12784931" cy="17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 výstupy po laně a schopnost přechodů mezi technikami jsou podmínkou bojové připravenosti a schopnosti sebezáchrany každého vojáka AČR.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790</Words>
  <Application>Microsoft Office PowerPoint</Application>
  <PresentationFormat>Custom</PresentationFormat>
  <Paragraphs>84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Instrument Sans Semi Bold</vt:lpstr>
      <vt:lpstr>Arial</vt:lpstr>
      <vt:lpstr>Instrument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2026-03-30T11:53:25Z</dcterms:created>
  <dcterms:modified xsi:type="dcterms:W3CDTF">2026-03-30T13:30:40Z</dcterms:modified>
</cp:coreProperties>
</file>