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56" r:id="rId3"/>
    <p:sldId id="257" r:id="rId4"/>
    <p:sldId id="258" r:id="rId5"/>
    <p:sldId id="259" r:id="rId6"/>
  </p:sldIdLst>
  <p:sldSz cx="14630400" cy="8229600"/>
  <p:notesSz cx="8229600" cy="14630400"/>
  <p:embeddedFontLst>
    <p:embeddedFont>
      <p:font typeface="Instrument Sans" panose="020B0604020202020204" charset="0"/>
      <p:regular r:id="rId8"/>
    </p:embeddedFont>
    <p:embeddedFont>
      <p:font typeface="Instrument Sans Semi Bold" panose="020B0604020202020204" charset="0"/>
      <p:regular r:id="rId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E3061-3EAA-49C3-A8C8-6643AB765D89}" v="1" dt="2026-03-30T13:00:09.5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addSld modSld sldOrd">
      <pc:chgData name="Jáchym Šimsa" userId="234d49cd-7956-41f2-b106-89e93a0cb03c" providerId="ADAL" clId="{AC1BB9EA-0C2E-48C1-B11C-D042B08AF17E}" dt="2026-03-30T13:11:39.075" v="230" actId="20577"/>
      <pc:docMkLst>
        <pc:docMk/>
      </pc:docMkLst>
      <pc:sldChg chg="modSp mod">
        <pc:chgData name="Jáchym Šimsa" userId="234d49cd-7956-41f2-b106-89e93a0cb03c" providerId="ADAL" clId="{AC1BB9EA-0C2E-48C1-B11C-D042B08AF17E}" dt="2026-03-30T12:57:55.195" v="191" actId="1076"/>
        <pc:sldMkLst>
          <pc:docMk/>
          <pc:sldMk cId="0" sldId="256"/>
        </pc:sldMkLst>
        <pc:spChg chg="mod">
          <ac:chgData name="Jáchym Šimsa" userId="234d49cd-7956-41f2-b106-89e93a0cb03c" providerId="ADAL" clId="{AC1BB9EA-0C2E-48C1-B11C-D042B08AF17E}" dt="2026-03-30T12:53:19.948" v="97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3:17.369" v="96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35.023" v="188" actId="255"/>
          <ac:spMkLst>
            <pc:docMk/>
            <pc:sldMk cId="0" sldId="256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55.195" v="191" actId="1076"/>
          <ac:spMkLst>
            <pc:docMk/>
            <pc:sldMk cId="0" sldId="256"/>
            <ac:spMk id="16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53:05.514" v="54" actId="14100"/>
        <pc:sldMkLst>
          <pc:docMk/>
          <pc:sldMk cId="0" sldId="257"/>
        </pc:sldMkLst>
        <pc:spChg chg="mod">
          <ac:chgData name="Jáchym Šimsa" userId="234d49cd-7956-41f2-b106-89e93a0cb03c" providerId="ADAL" clId="{AC1BB9EA-0C2E-48C1-B11C-D042B08AF17E}" dt="2026-03-30T12:53:05.514" v="54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3:01.847" v="53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04:54.330" v="224" actId="14100"/>
        <pc:sldMkLst>
          <pc:docMk/>
          <pc:sldMk cId="0" sldId="258"/>
        </pc:sldMkLst>
        <pc:spChg chg="mod">
          <ac:chgData name="Jáchym Šimsa" userId="234d49cd-7956-41f2-b106-89e93a0cb03c" providerId="ADAL" clId="{AC1BB9EA-0C2E-48C1-B11C-D042B08AF17E}" dt="2026-03-30T13:04:54.330" v="224" actId="14100"/>
          <ac:spMkLst>
            <pc:docMk/>
            <pc:sldMk cId="0" sldId="258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2:45.262" v="22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1:55.296" v="2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4:48.500" v="144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03.603" v="147" actId="14100"/>
          <ac:spMkLst>
            <pc:docMk/>
            <pc:sldMk cId="0" sldId="258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28.366" v="153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30.431" v="154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32.389" v="155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04:42.759" v="221" actId="208"/>
          <ac:spMkLst>
            <pc:docMk/>
            <pc:sldMk cId="0" sldId="258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07.722" v="148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04:23.007" v="220" actId="20577"/>
          <ac:spMkLst>
            <pc:docMk/>
            <pc:sldMk cId="0" sldId="258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35.573" v="156" actId="1076"/>
          <ac:spMkLst>
            <pc:docMk/>
            <pc:sldMk cId="0" sldId="258"/>
            <ac:spMk id="15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2:51:55.296" v="2" actId="1076"/>
          <ac:picMkLst>
            <pc:docMk/>
            <pc:sldMk cId="0" sldId="258"/>
            <ac:picMk id="4" creationId="{00000000-0000-0000-0000-000000000000}"/>
          </ac:picMkLst>
        </pc:picChg>
      </pc:sldChg>
      <pc:sldChg chg="modSp mod">
        <pc:chgData name="Jáchym Šimsa" userId="234d49cd-7956-41f2-b106-89e93a0cb03c" providerId="ADAL" clId="{AC1BB9EA-0C2E-48C1-B11C-D042B08AF17E}" dt="2026-03-30T13:07:23.877" v="226" actId="1076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2:58:16.012" v="193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8:12.290" v="192" actId="255"/>
          <ac:spMkLst>
            <pc:docMk/>
            <pc:sldMk cId="0" sldId="259"/>
            <ac:spMk id="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3:34.018" v="98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49.406" v="157" actId="255"/>
          <ac:spMkLst>
            <pc:docMk/>
            <pc:sldMk cId="0" sldId="259"/>
            <ac:spMk id="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06.523" v="187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03.295" v="186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56.793" v="184" actId="14100"/>
          <ac:spMkLst>
            <pc:docMk/>
            <pc:sldMk cId="0" sldId="259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7:00.392" v="185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49.891" v="182" actId="107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05:50.306" v="225" actId="14100"/>
          <ac:spMkLst>
            <pc:docMk/>
            <pc:sldMk cId="0" sldId="259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07:23.877" v="226" actId="107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43.138" v="180" actId="1076"/>
          <ac:spMkLst>
            <pc:docMk/>
            <pc:sldMk cId="0" sldId="259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43.138" v="180" actId="107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3:40.265" v="100" actId="1076"/>
          <ac:spMkLst>
            <pc:docMk/>
            <pc:sldMk cId="0" sldId="259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3:40.265" v="100" actId="1076"/>
          <ac:spMkLst>
            <pc:docMk/>
            <pc:sldMk cId="0" sldId="259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3:40.265" v="100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11.522" v="164" actId="255"/>
          <ac:spMkLst>
            <pc:docMk/>
            <pc:sldMk cId="0" sldId="259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09.408" v="163" actId="1076"/>
          <ac:spMkLst>
            <pc:docMk/>
            <pc:sldMk cId="0" sldId="259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06.697" v="162" actId="14100"/>
          <ac:spMkLst>
            <pc:docMk/>
            <pc:sldMk cId="0" sldId="259"/>
            <ac:spMk id="2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19.804" v="172" actId="20577"/>
          <ac:spMkLst>
            <pc:docMk/>
            <pc:sldMk cId="0" sldId="259"/>
            <ac:spMk id="2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03.027" v="161" actId="255"/>
          <ac:spMkLst>
            <pc:docMk/>
            <pc:sldMk cId="0" sldId="259"/>
            <ac:spMk id="24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2:53:34.018" v="98" actId="1076"/>
          <ac:picMkLst>
            <pc:docMk/>
            <pc:sldMk cId="0" sldId="259"/>
            <ac:picMk id="3" creationId="{00000000-0000-0000-0000-000000000000}"/>
          </ac:picMkLst>
        </pc:picChg>
        <pc:picChg chg="mod">
          <ac:chgData name="Jáchym Šimsa" userId="234d49cd-7956-41f2-b106-89e93a0cb03c" providerId="ADAL" clId="{AC1BB9EA-0C2E-48C1-B11C-D042B08AF17E}" dt="2026-03-30T12:56:45.409" v="181" actId="1076"/>
          <ac:picMkLst>
            <pc:docMk/>
            <pc:sldMk cId="0" sldId="259"/>
            <ac:picMk id="14" creationId="{00000000-0000-0000-0000-000000000000}"/>
          </ac:picMkLst>
        </pc:picChg>
      </pc:sldChg>
      <pc:sldChg chg="modSp add mod ord">
        <pc:chgData name="Jáchym Šimsa" userId="234d49cd-7956-41f2-b106-89e93a0cb03c" providerId="ADAL" clId="{AC1BB9EA-0C2E-48C1-B11C-D042B08AF17E}" dt="2026-03-30T13:11:39.075" v="230" actId="20577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3:11:39.075" v="230" actId="20577"/>
          <ac:spMkLst>
            <pc:docMk/>
            <pc:sldMk cId="0" sldId="260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55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04073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2711887"/>
            <a:ext cx="7556421" cy="248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JIŠTĚNÍ DRUHOLEZCE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6280190" y="5490329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Část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2: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Jištění shora 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– bezpečnostní zásady a techniky ve vojenském lezení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75998" y="1538645"/>
            <a:ext cx="1362492" cy="288846"/>
          </a:xfrm>
          <a:prstGeom prst="roundRect">
            <a:avLst>
              <a:gd name="adj" fmla="val 69996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7082" y="1615678"/>
            <a:ext cx="134779" cy="13477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79250" y="1589127"/>
            <a:ext cx="595908" cy="187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cs-CZ" sz="1050" dirty="0">
                <a:solidFill>
                  <a:srgbClr val="3F3D3B"/>
                </a:solidFill>
                <a:latin typeface="Instrument Sans" pitchFamily="34" charset="0"/>
              </a:rPr>
              <a:t>PŘÍMÉ JIŠTĚNÍ</a:t>
            </a:r>
          </a:p>
        </p:txBody>
      </p:sp>
      <p:sp>
        <p:nvSpPr>
          <p:cNvPr id="6" name="Text 2"/>
          <p:cNvSpPr/>
          <p:nvPr/>
        </p:nvSpPr>
        <p:spPr>
          <a:xfrm>
            <a:off x="6075998" y="1877497"/>
            <a:ext cx="6219587" cy="526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PŘÍMÉ JIŠTĚNÍ ZE STANOVIŠTĚ</a:t>
            </a:r>
            <a:endParaRPr lang="en-US" sz="3300" dirty="0"/>
          </a:p>
        </p:txBody>
      </p:sp>
      <p:sp>
        <p:nvSpPr>
          <p:cNvPr id="7" name="Text 3"/>
          <p:cNvSpPr/>
          <p:nvPr/>
        </p:nvSpPr>
        <p:spPr>
          <a:xfrm>
            <a:off x="6075998" y="2591633"/>
            <a:ext cx="7964805" cy="469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je umístěna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přímo do centrálního bodu jisticího stanoviště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záchytná síla při pádu nepůsobí na tělo jistícího.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6311861" y="3420514"/>
            <a:ext cx="3919776" cy="2165747"/>
          </a:xfrm>
          <a:prstGeom prst="roundRect">
            <a:avLst>
              <a:gd name="adj" fmla="val 11669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6503194" y="3611847"/>
            <a:ext cx="3074194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🔗</a:t>
            </a: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Definice přímého jištění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6503194" y="3957724"/>
            <a:ext cx="3537109" cy="1173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– standardně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HMS karabina s půllodním uzlem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je zapnuta přímo do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centrálního bodu jisticího stanoviště (štandu)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Jistící voják tedy nestojí v jisticím řetězci jako přímý článek.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10356771" y="3420514"/>
            <a:ext cx="3919895" cy="2165747"/>
          </a:xfrm>
          <a:prstGeom prst="roundRect">
            <a:avLst>
              <a:gd name="adj" fmla="val 11669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10548104" y="3611847"/>
            <a:ext cx="3537228" cy="534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🛡️</a:t>
            </a: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Hlavní výhoda – bezpečnost jistícího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10548104" y="4220971"/>
            <a:ext cx="3537228" cy="1173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Případný záchytný náraz při pádu druholezce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působí přímo na kotevní body stanoviště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nikoliv na tělo jistícího vojáka. Tím je jistící chráněn před poraněním způsobeným rázovou silou.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311861" y="5711394"/>
            <a:ext cx="7964805" cy="1421679"/>
          </a:xfrm>
          <a:prstGeom prst="roundRect">
            <a:avLst>
              <a:gd name="adj" fmla="val 21093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6503194" y="5902729"/>
            <a:ext cx="4607481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⚡</a:t>
            </a: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Taktická výhoda – volnost jistícího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503194" y="6248605"/>
            <a:ext cx="7582138" cy="469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voják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není strháván do jisticího řetězce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 zablokování lana může stanoviště snadno opustit – například za účelem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poskytnutí první pomoci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zraněnému druholezci bez ztráty jistícího efektu.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2708" y="1025366"/>
            <a:ext cx="1773638" cy="369332"/>
          </a:xfrm>
          <a:prstGeom prst="roundRect">
            <a:avLst>
              <a:gd name="adj" fmla="val 66164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866" y="1128593"/>
            <a:ext cx="162878" cy="162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9183" y="1086445"/>
            <a:ext cx="745331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cs-CZ" sz="1250" dirty="0">
                <a:solidFill>
                  <a:srgbClr val="3F3D3B"/>
                </a:solidFill>
                <a:latin typeface="Instrument Sans" pitchFamily="34" charset="0"/>
              </a:rPr>
              <a:t>NEPŘÍMÉ JIŠTĚNÍ</a:t>
            </a:r>
          </a:p>
        </p:txBody>
      </p:sp>
      <p:sp>
        <p:nvSpPr>
          <p:cNvPr id="5" name="Text 2"/>
          <p:cNvSpPr/>
          <p:nvPr/>
        </p:nvSpPr>
        <p:spPr>
          <a:xfrm>
            <a:off x="712708" y="1467803"/>
            <a:ext cx="8206978" cy="636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NEPŘÍMÉ JIŠTĚNÍ ZE STANOVIŠTĚ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12708" y="2378393"/>
            <a:ext cx="13204984" cy="309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je připevněna k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úvazku jistícího vojáka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rázová síla při pádu druholezce tak působí nejdříve na jeho tělo.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2708" y="3075861"/>
            <a:ext cx="369450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DEFINICE NEPŘÍMÉHO JIŠTĚNÍ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12708" y="3576757"/>
            <a:ext cx="6354128" cy="1236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–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HMS karabina s půllodním uzlem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je zapnuta do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centrálního oka sedacího úvazku jistícího vojáka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který je sám ukotven do stanoviště. Jistící se stává přímou součástí jisticího řetězce.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12708" y="5018723"/>
            <a:ext cx="6354128" cy="1881068"/>
          </a:xfrm>
          <a:prstGeom prst="roundRect">
            <a:avLst>
              <a:gd name="adj" fmla="val 583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689848" y="5018723"/>
            <a:ext cx="91440" cy="1881068"/>
          </a:xfrm>
          <a:prstGeom prst="roundRect">
            <a:avLst>
              <a:gd name="adj" fmla="val 33404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1007745" y="5245179"/>
            <a:ext cx="4705112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PODMÍNKA BEZPEČNÉHO PROVEDENÍ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07745" y="5746075"/>
            <a:ext cx="5832634" cy="927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musí zaujmout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pevné, stabilní postavení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udržet plné soustředění po celou dobu výstupu druholezce. Jakákoliv nestabilita zvyšuje riziko selhání.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424618" y="2893100"/>
            <a:ext cx="6647259" cy="4311015"/>
          </a:xfrm>
          <a:prstGeom prst="roundRect">
            <a:avLst>
              <a:gd name="adj" fmla="val 1133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7628215" y="3075861"/>
            <a:ext cx="4327088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Fyzikální dopad na jistícího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628215" y="3599617"/>
            <a:ext cx="3028593" cy="3398877"/>
          </a:xfrm>
          <a:prstGeom prst="roundRect">
            <a:avLst>
              <a:gd name="adj" fmla="val 1008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7831812" y="3803213"/>
            <a:ext cx="2621399" cy="954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⚡ Primární přenos síly na tělo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7831812" y="4940379"/>
            <a:ext cx="2621399" cy="1854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Vzniklá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rázová síla při pádu druholezce působí nejdříve přímo na tělo jistícího vojáka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Teprve poté je tato síla přenášena dál do kotevních bodů stanoviště.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10839569" y="3599617"/>
            <a:ext cx="3028712" cy="3398877"/>
          </a:xfrm>
          <a:prstGeom prst="roundRect">
            <a:avLst>
              <a:gd name="adj" fmla="val 10085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11043166" y="3803213"/>
            <a:ext cx="2621518" cy="63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🔴 Zvýšené riziko zranění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1043166" y="4622244"/>
            <a:ext cx="2621518" cy="1854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 rozdíl od přímého jištění hrozí při nepřímé formě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poranění jistícího vojáka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 důsledku rázového nárazu, zejména při pádu s vyšším pádovým faktorem.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2925" y="696277"/>
            <a:ext cx="1039295" cy="259913"/>
          </a:xfrm>
          <a:prstGeom prst="roundRect">
            <a:avLst>
              <a:gd name="adj" fmla="val 71630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913" y="764142"/>
            <a:ext cx="124063" cy="1240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2008" y="742711"/>
            <a:ext cx="571143" cy="167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cs-CZ" sz="9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ODSAZENÍ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542925" y="998576"/>
            <a:ext cx="5958364" cy="484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ODSAZENÉ JISTICÍ STANOVIŠTĚ</a:t>
            </a:r>
            <a:endParaRPr lang="en-US" sz="3050" dirty="0"/>
          </a:p>
        </p:txBody>
      </p:sp>
      <p:sp>
        <p:nvSpPr>
          <p:cNvPr id="7" name="Text 3"/>
          <p:cNvSpPr/>
          <p:nvPr/>
        </p:nvSpPr>
        <p:spPr>
          <a:xfrm>
            <a:off x="537210" y="1627333"/>
            <a:ext cx="805815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Speciální technika pro situace, kdy standardní jištění ze štandu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není bezpečně proveditelné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kvůli vzdálenosti, tření lana nebo ztrátě kontaktu s druholezcem.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2925" y="2686229"/>
            <a:ext cx="3975973" cy="3447049"/>
          </a:xfrm>
          <a:prstGeom prst="roundRect">
            <a:avLst>
              <a:gd name="adj" fmla="val 8437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 sz="1400" dirty="0"/>
          </a:p>
        </p:txBody>
      </p:sp>
      <p:sp>
        <p:nvSpPr>
          <p:cNvPr id="9" name="Text 5"/>
          <p:cNvSpPr/>
          <p:nvPr/>
        </p:nvSpPr>
        <p:spPr>
          <a:xfrm>
            <a:off x="700505" y="2943200"/>
            <a:ext cx="1939290" cy="250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📍</a:t>
            </a: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Důvody použití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59976" y="3330342"/>
            <a:ext cx="3619976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Odsazené jisticí stanoviště se využívá v těchto situacích: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59976" y="3770886"/>
            <a:ext cx="3619976" cy="1327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 bod stanoviště je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příliš daleko od okraje překážky</a:t>
            </a:r>
            <a:endParaRPr lang="en-US" sz="160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Hrozí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nebezpečné tření lana o hranu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skalního terénu</a:t>
            </a:r>
            <a:endParaRPr lang="en-US" sz="1600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ztratil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vizuální nebo hlasový kontakt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 druholezcem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4624983" y="2686229"/>
            <a:ext cx="3976092" cy="4896099"/>
          </a:xfrm>
          <a:prstGeom prst="roundRect">
            <a:avLst>
              <a:gd name="adj" fmla="val 8437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9"/>
          <p:cNvSpPr/>
          <p:nvPr/>
        </p:nvSpPr>
        <p:spPr>
          <a:xfrm>
            <a:off x="4800124" y="3154037"/>
            <a:ext cx="3620095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 err="1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Technika</a:t>
            </a: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provedení – krok za krokem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4802981" y="3698509"/>
            <a:ext cx="3620095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cs-CZ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</a:t>
            </a:r>
            <a:r>
              <a:rPr lang="en-US" sz="16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udování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odsazeného stanoviště: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869180" y="4039704"/>
            <a:ext cx="3620095" cy="227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se ukotví do centrálního bodu stanoviště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lodním uzlem</a:t>
            </a:r>
            <a:endParaRPr lang="en-US" sz="1600" dirty="0"/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 startAt="2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Prodlouží své sebejištění a posune se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až k hraně překážky</a:t>
            </a:r>
            <a:endParaRPr lang="en-US" sz="1600" dirty="0"/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 startAt="3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Přibližně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 metr před sebou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uváže na laně uzel</a:t>
            </a:r>
            <a:endParaRPr lang="en-US" sz="1600" dirty="0"/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 startAt="4"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Do tohoto uzlu procvakne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HMS karabinu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přes kterou jistí druholezce půllodním uzlem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9640" y="737399"/>
            <a:ext cx="1864382" cy="200435"/>
          </a:xfrm>
          <a:prstGeom prst="roundRect">
            <a:avLst>
              <a:gd name="adj" fmla="val 7256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746" y="801627"/>
            <a:ext cx="117515" cy="1175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73958" y="782934"/>
            <a:ext cx="544116" cy="154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cs-CZ" sz="1200" dirty="0">
                <a:solidFill>
                  <a:srgbClr val="3F3D3B"/>
                </a:solidFill>
                <a:latin typeface="Instrument Sans" pitchFamily="34" charset="0"/>
              </a:rPr>
              <a:t>JISTÍCÍ PROSTŘEDKY</a:t>
            </a:r>
          </a:p>
        </p:txBody>
      </p:sp>
      <p:sp>
        <p:nvSpPr>
          <p:cNvPr id="5" name="Text 2"/>
          <p:cNvSpPr/>
          <p:nvPr/>
        </p:nvSpPr>
        <p:spPr>
          <a:xfrm>
            <a:off x="909640" y="1019869"/>
            <a:ext cx="8724781" cy="459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JISTICÍ PROSTŘEDKY SE SAMOSVORNOU FUNKCÍ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909640" y="1621849"/>
            <a:ext cx="10139839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Moderní jistítka na bázi Stichtovy brzdy představují alternativu k půllodnímu uzlu – umožňují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automatické </a:t>
            </a:r>
            <a:r>
              <a:rPr lang="en-US" sz="16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blokování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6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lana</a:t>
            </a:r>
            <a:r>
              <a:rPr lang="cs-CZ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59074" y="2233544"/>
            <a:ext cx="3954661" cy="229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ALTERNATIVNÍ POMŮCKY KE JIŠTĚNÍ SHORA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159074" y="2699895"/>
            <a:ext cx="4890730" cy="38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Kromě povinné HMS karabiny s půllodním uzlem lze pro jištění druholezce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shora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využít i moderní jistítka na bázi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Stichtovy brzdy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: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176662" y="3578469"/>
            <a:ext cx="5389208" cy="1427942"/>
          </a:xfrm>
          <a:prstGeom prst="roundRect">
            <a:avLst>
              <a:gd name="adj" fmla="val 5948"/>
            </a:avLst>
          </a:prstGeom>
          <a:solidFill>
            <a:srgbClr val="FFF9F5"/>
          </a:solidFill>
          <a:ln w="1524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1159074" y="3671510"/>
            <a:ext cx="60960" cy="1229797"/>
          </a:xfrm>
          <a:prstGeom prst="roundRect">
            <a:avLst>
              <a:gd name="adj" fmla="val 361602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1384545" y="3740632"/>
            <a:ext cx="3596640" cy="229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REVERSO, KYBLÍK A PODOBNÁ ZAŘÍZENÍ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384545" y="4065316"/>
            <a:ext cx="4520684" cy="941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Tato jistítka disponují při jištění druholezce </a:t>
            </a:r>
            <a:r>
              <a:rPr lang="en-US" sz="16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automatickou blokovací (samosvornou) funkcí</a:t>
            </a:r>
            <a:r>
              <a:rPr lang="en-US" sz="16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zatížené lano se při pádu automaticky zablokuje bez nutnosti aktivního zásahu jistícího.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230171" y="5263604"/>
            <a:ext cx="4890730" cy="1866920"/>
          </a:xfrm>
          <a:prstGeom prst="roundRect">
            <a:avLst>
              <a:gd name="adj" fmla="val 15459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451" y="5558671"/>
            <a:ext cx="229553" cy="18359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728192" y="5558671"/>
            <a:ext cx="4220408" cy="60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 err="1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Taktické</a:t>
            </a: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využití – tříčlenné lanové družstvo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1728192" y="6112907"/>
            <a:ext cx="4220408" cy="760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Samosvorná jistítka umožňují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jistit dva druholezce současně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U tříčlenného lanového družstva AČR tato schopnost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výrazně šetří čas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při postupu v náročném terénu.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8222218" y="2413258"/>
            <a:ext cx="5102185" cy="3783806"/>
          </a:xfrm>
          <a:prstGeom prst="roundRect">
            <a:avLst>
              <a:gd name="adj" fmla="val 932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8369141" y="2508389"/>
            <a:ext cx="4792266" cy="229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Komplikace – odblokování zatíženého lezce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8369141" y="2844979"/>
            <a:ext cx="2356604" cy="2203252"/>
          </a:xfrm>
          <a:prstGeom prst="roundRect">
            <a:avLst>
              <a:gd name="adj" fmla="val 10005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6"/>
          <p:cNvSpPr/>
          <p:nvPr/>
        </p:nvSpPr>
        <p:spPr>
          <a:xfrm>
            <a:off x="8516064" y="2991902"/>
            <a:ext cx="2062758" cy="459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🔒 Problém se spouštěním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8516064" y="3821172"/>
            <a:ext cx="2062758" cy="967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Spouštění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zatíženého lezce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přes zablokované jistítko není intuitivní – samosvorná funkce brání přímému uvolnění lana a vyžaduje speciální postup.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10820876" y="2844979"/>
            <a:ext cx="2356604" cy="3083210"/>
          </a:xfrm>
          <a:prstGeom prst="roundRect">
            <a:avLst>
              <a:gd name="adj" fmla="val 10005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19"/>
          <p:cNvSpPr/>
          <p:nvPr/>
        </p:nvSpPr>
        <p:spPr>
          <a:xfrm>
            <a:off x="10967798" y="2991902"/>
            <a:ext cx="2209681" cy="459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🎓 </a:t>
            </a:r>
            <a:r>
              <a:rPr lang="en-US" sz="2000" dirty="0" err="1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Nácvik</a:t>
            </a:r>
            <a:r>
              <a:rPr lang="en-US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     </a:t>
            </a:r>
            <a:r>
              <a:rPr lang="en-US" sz="2000" dirty="0" err="1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odblokování</a:t>
            </a:r>
            <a:endParaRPr lang="en-US" sz="2000" dirty="0"/>
          </a:p>
        </p:txBody>
      </p:sp>
      <p:sp>
        <p:nvSpPr>
          <p:cNvPr id="24" name="Text 20"/>
          <p:cNvSpPr/>
          <p:nvPr/>
        </p:nvSpPr>
        <p:spPr>
          <a:xfrm>
            <a:off x="10967799" y="3546138"/>
            <a:ext cx="2062758" cy="1355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Odblokování vyžaduje zvládnutí technik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„uvolnění na krátko" nebo „na dlouho"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za pomoci </a:t>
            </a:r>
            <a:r>
              <a:rPr lang="en-US" sz="16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pojistného půllodního uzlu</a:t>
            </a:r>
            <a:r>
              <a:rPr lang="en-US" sz="16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Tyto techniky musí být nacvičeny před nasazením v terénu.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604</Words>
  <Application>Microsoft Office PowerPoint</Application>
  <PresentationFormat>Custom</PresentationFormat>
  <Paragraphs>57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2026-03-30T12:44:51Z</dcterms:created>
  <dcterms:modified xsi:type="dcterms:W3CDTF">2026-03-30T13:11:43Z</dcterms:modified>
</cp:coreProperties>
</file>