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5"/>
  </p:handoutMasterIdLst>
  <p:sldIdLst>
    <p:sldId id="257" r:id="rId2"/>
    <p:sldId id="258" r:id="rId3"/>
    <p:sldId id="259" r:id="rId4"/>
    <p:sldId id="260" r:id="rId5"/>
    <p:sldId id="279" r:id="rId6"/>
    <p:sldId id="261" r:id="rId7"/>
    <p:sldId id="262" r:id="rId8"/>
    <p:sldId id="280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8ED6E4-CD31-4573-8672-B8DBF3D98132}" type="datetimeFigureOut">
              <a:rPr lang="cs-CZ" smtClean="0"/>
              <a:t>12.11.2019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FB272-EDDB-4A8B-B2D0-FC629874B6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6541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7200" dirty="0" smtClean="0"/>
              <a:t>Vybrané kapitoly z biologie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bakterie</a:t>
            </a:r>
          </a:p>
        </p:txBody>
      </p:sp>
    </p:spTree>
    <p:extLst>
      <p:ext uri="{BB962C8B-B14F-4D97-AF65-F5344CB8AC3E}">
        <p14:creationId xmlns:p14="http://schemas.microsoft.com/office/powerpoint/2010/main" val="203495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Odstranění bakterií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Sterilizace – plamen, pára, var, tlak, etanol</a:t>
            </a:r>
          </a:p>
          <a:p>
            <a:pPr eaLnBrk="1" hangingPunct="1"/>
            <a:r>
              <a:rPr lang="cs-CZ" altLang="cs-CZ" smtClean="0"/>
              <a:t>Antibiotika</a:t>
            </a:r>
          </a:p>
          <a:p>
            <a:pPr eaLnBrk="1" hangingPunct="1"/>
            <a:r>
              <a:rPr lang="cs-CZ" altLang="cs-CZ" smtClean="0"/>
              <a:t>Pasterizace – zahřátí na 70°C – nedosáhne se sterility</a:t>
            </a:r>
          </a:p>
        </p:txBody>
      </p:sp>
    </p:spTree>
    <p:extLst>
      <p:ext uri="{BB962C8B-B14F-4D97-AF65-F5344CB8AC3E}">
        <p14:creationId xmlns:p14="http://schemas.microsoft.com/office/powerpoint/2010/main" val="40111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Jak vstupují do organismu?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dýchací cesty, plíce (př. záškrt, kašel)</a:t>
            </a:r>
          </a:p>
          <a:p>
            <a:pPr eaLnBrk="1" hangingPunct="1"/>
            <a:r>
              <a:rPr lang="cs-CZ" altLang="cs-CZ" smtClean="0"/>
              <a:t>zažívací trakt (př. salmonela)</a:t>
            </a:r>
          </a:p>
          <a:p>
            <a:pPr eaLnBrk="1" hangingPunct="1"/>
            <a:r>
              <a:rPr lang="cs-CZ" altLang="cs-CZ" smtClean="0"/>
              <a:t>močopohlavní trakt (př. syfylis, kapavka)</a:t>
            </a:r>
          </a:p>
          <a:p>
            <a:pPr eaLnBrk="1" hangingPunct="1"/>
            <a:r>
              <a:rPr lang="cs-CZ" altLang="cs-CZ" smtClean="0"/>
              <a:t>kůží (př. tetanus)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94009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Vyvolání onemocnění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Některé bakterie </a:t>
            </a:r>
            <a:r>
              <a:rPr lang="cs-CZ" altLang="cs-CZ" dirty="0" smtClean="0"/>
              <a:t>produkují </a:t>
            </a:r>
            <a:r>
              <a:rPr lang="cs-CZ" altLang="cs-CZ" u="sng" dirty="0" smtClean="0"/>
              <a:t>toxiny</a:t>
            </a:r>
            <a:r>
              <a:rPr lang="cs-CZ" altLang="cs-CZ" dirty="0" smtClean="0"/>
              <a:t> – jedovaté látky, které poškozují organismus</a:t>
            </a:r>
          </a:p>
        </p:txBody>
      </p:sp>
    </p:spTree>
    <p:extLst>
      <p:ext uri="{BB962C8B-B14F-4D97-AF65-F5344CB8AC3E}">
        <p14:creationId xmlns:p14="http://schemas.microsoft.com/office/powerpoint/2010/main" val="1001464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Tvary bakterií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Kulovité</a:t>
            </a:r>
          </a:p>
          <a:p>
            <a:pPr eaLnBrk="1" hangingPunct="1"/>
            <a:r>
              <a:rPr lang="cs-CZ" altLang="cs-CZ" smtClean="0"/>
              <a:t>Tyčinkovité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407059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bakterie_tv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8213" y="574675"/>
            <a:ext cx="7632700" cy="581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43597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3071814" y="438150"/>
          <a:ext cx="6048375" cy="598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Rastrový obrázek" r:id="rId3" imgW="5219048" imgH="5161905" progId="Paint.Picture">
                  <p:embed/>
                </p:oleObj>
              </mc:Choice>
              <mc:Fallback>
                <p:oleObj name="Rastrový obrázek" r:id="rId3" imgW="5219048" imgH="5161905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4" y="438150"/>
                        <a:ext cx="6048375" cy="5981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69316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Diagnostika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aby bylo možno zjistit původce – musíme jej nejdříve izolovat</a:t>
            </a:r>
          </a:p>
          <a:p>
            <a:pPr lvl="1" eaLnBrk="1" hangingPunct="1"/>
            <a:r>
              <a:rPr lang="cs-CZ" altLang="cs-CZ" smtClean="0"/>
              <a:t>výtěr z krku</a:t>
            </a:r>
          </a:p>
          <a:p>
            <a:pPr lvl="1" eaLnBrk="1" hangingPunct="1"/>
            <a:r>
              <a:rPr lang="cs-CZ" altLang="cs-CZ" smtClean="0"/>
              <a:t>vzorek moči, stolice, krve, mozkomíšního moku, sputa, hnisu</a:t>
            </a:r>
          </a:p>
          <a:p>
            <a:pPr eaLnBrk="1" hangingPunct="1"/>
            <a:r>
              <a:rPr lang="cs-CZ" altLang="cs-CZ" smtClean="0"/>
              <a:t>1. Barvení</a:t>
            </a:r>
          </a:p>
          <a:p>
            <a:pPr eaLnBrk="1" hangingPunct="1"/>
            <a:r>
              <a:rPr lang="cs-CZ" altLang="cs-CZ" smtClean="0"/>
              <a:t>2. Kultivace</a:t>
            </a:r>
          </a:p>
          <a:p>
            <a:pPr eaLnBrk="1" hangingPunct="1"/>
            <a:r>
              <a:rPr lang="cs-CZ" altLang="cs-CZ" smtClean="0"/>
              <a:t>3. Test na přítomnost protilátek</a:t>
            </a:r>
          </a:p>
        </p:txBody>
      </p:sp>
    </p:spTree>
    <p:extLst>
      <p:ext uri="{BB962C8B-B14F-4D97-AF65-F5344CB8AC3E}">
        <p14:creationId xmlns:p14="http://schemas.microsoft.com/office/powerpoint/2010/main" val="36258881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Barvení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aplikace speciálních barviv umožňuje pod mikroskopem prohlížet a odlišit jednotlivé druhy</a:t>
            </a:r>
          </a:p>
          <a:p>
            <a:pPr eaLnBrk="1" hangingPunct="1"/>
            <a:r>
              <a:rPr lang="cs-CZ" altLang="cs-CZ" b="1" u="sng" dirty="0" err="1" smtClean="0"/>
              <a:t>Gramovo</a:t>
            </a:r>
            <a:r>
              <a:rPr lang="cs-CZ" altLang="cs-CZ" b="1" u="sng" dirty="0" smtClean="0"/>
              <a:t> barvení:</a:t>
            </a:r>
            <a:r>
              <a:rPr lang="cs-CZ" altLang="cs-CZ" dirty="0" smtClean="0"/>
              <a:t> </a:t>
            </a:r>
          </a:p>
          <a:p>
            <a:pPr eaLnBrk="1" hangingPunct="1"/>
            <a:r>
              <a:rPr lang="cs-CZ" altLang="cs-CZ" b="1" dirty="0" smtClean="0"/>
              <a:t>G+ pozitivní</a:t>
            </a:r>
            <a:r>
              <a:rPr lang="cs-CZ" altLang="cs-CZ" dirty="0" smtClean="0"/>
              <a:t> – zbarvují se modře (např. </a:t>
            </a:r>
            <a:r>
              <a:rPr lang="cs-CZ" altLang="cs-CZ" dirty="0" err="1" smtClean="0"/>
              <a:t>Staphylococcus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Streptococcus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Lactobacillus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Listeria</a:t>
            </a:r>
            <a:r>
              <a:rPr lang="cs-CZ" altLang="cs-CZ" dirty="0" smtClean="0"/>
              <a:t>, Clostridium)</a:t>
            </a:r>
          </a:p>
          <a:p>
            <a:pPr eaLnBrk="1" hangingPunct="1"/>
            <a:r>
              <a:rPr lang="cs-CZ" altLang="cs-CZ" b="1" dirty="0" smtClean="0"/>
              <a:t>G- negativní</a:t>
            </a:r>
            <a:r>
              <a:rPr lang="cs-CZ" altLang="cs-CZ" dirty="0" smtClean="0"/>
              <a:t> – zbarvují se červeně (např. </a:t>
            </a:r>
            <a:r>
              <a:rPr lang="cs-CZ" altLang="cs-CZ" dirty="0" err="1" smtClean="0"/>
              <a:t>Salmonella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Escherichia</a:t>
            </a:r>
            <a:r>
              <a:rPr lang="cs-CZ" altLang="cs-CZ" dirty="0" smtClean="0"/>
              <a:t>, Vibrio)</a:t>
            </a:r>
          </a:p>
        </p:txBody>
      </p:sp>
    </p:spTree>
    <p:extLst>
      <p:ext uri="{BB962C8B-B14F-4D97-AF65-F5344CB8AC3E}">
        <p14:creationId xmlns:p14="http://schemas.microsoft.com/office/powerpoint/2010/main" val="8501976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Kultivace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odebraný vzorek je umístěn do živného roztoku, kde se mohou bakterie rozmnožovat – jsou identifikovány na základě svého vzhledu a růstových požadavků</a:t>
            </a:r>
          </a:p>
          <a:p>
            <a:pPr eaLnBrk="1" hangingPunct="1"/>
            <a:r>
              <a:rPr lang="cs-CZ" altLang="cs-CZ" smtClean="0"/>
              <a:t>ke kultuře se mohou přidávat různá antibiotika – a podle účinků lze rozhodnout, která z nich při léčbě využít</a:t>
            </a:r>
          </a:p>
        </p:txBody>
      </p:sp>
    </p:spTree>
    <p:extLst>
      <p:ext uri="{BB962C8B-B14F-4D97-AF65-F5344CB8AC3E}">
        <p14:creationId xmlns:p14="http://schemas.microsoft.com/office/powerpoint/2010/main" val="1086918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Test na přítomnost protilátek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nejprve se z krve infikovaného člověka extrahuje sérum – přidá se ke vzorku příslušného typu bakterií, které jsou podezřelé jako příčina infekce</a:t>
            </a:r>
          </a:p>
          <a:p>
            <a:pPr eaLnBrk="1" hangingPunct="1"/>
            <a:r>
              <a:rPr lang="cs-CZ" altLang="cs-CZ" smtClean="0"/>
              <a:t>pokud je podezření správné – začnou přítomné protilátky v séru vytvářet spolu s bakteriemi viditelné shluky</a:t>
            </a:r>
          </a:p>
        </p:txBody>
      </p:sp>
    </p:spTree>
    <p:extLst>
      <p:ext uri="{BB962C8B-B14F-4D97-AF65-F5344CB8AC3E}">
        <p14:creationId xmlns:p14="http://schemas.microsoft.com/office/powerpoint/2010/main" val="3927145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Vývoj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Před 3,5 mld. – první </a:t>
            </a:r>
            <a:r>
              <a:rPr lang="cs-CZ" altLang="cs-CZ" dirty="0" err="1" smtClean="0"/>
              <a:t>prokaryota</a:t>
            </a:r>
            <a:endParaRPr lang="cs-CZ" altLang="cs-CZ" dirty="0" smtClean="0"/>
          </a:p>
          <a:p>
            <a:r>
              <a:rPr lang="cs-CZ" altLang="cs-CZ" dirty="0" smtClean="0"/>
              <a:t>Před 1,5 mld. – </a:t>
            </a:r>
            <a:r>
              <a:rPr lang="cs-CZ" altLang="cs-CZ" dirty="0" err="1" smtClean="0"/>
              <a:t>eukaryota</a:t>
            </a:r>
            <a:endParaRPr lang="cs-CZ" altLang="cs-CZ" dirty="0" smtClean="0"/>
          </a:p>
          <a:p>
            <a:r>
              <a:rPr lang="cs-CZ" altLang="cs-CZ" dirty="0" smtClean="0"/>
              <a:t>Před 0,6 mld. - mnohobuněční</a:t>
            </a:r>
          </a:p>
        </p:txBody>
      </p:sp>
    </p:spTree>
    <p:extLst>
      <p:ext uri="{BB962C8B-B14F-4D97-AF65-F5344CB8AC3E}">
        <p14:creationId xmlns:p14="http://schemas.microsoft.com/office/powerpoint/2010/main" val="255957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Léčba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medikamentózní léčba </a:t>
            </a:r>
            <a:r>
              <a:rPr lang="cs-CZ" altLang="cs-CZ" u="sng" dirty="0" smtClean="0"/>
              <a:t>bývá nutná</a:t>
            </a:r>
          </a:p>
          <a:p>
            <a:pPr eaLnBrk="1" hangingPunct="1"/>
            <a:r>
              <a:rPr lang="cs-CZ" altLang="cs-CZ" dirty="0" smtClean="0"/>
              <a:t>hlavní součástí jsou </a:t>
            </a:r>
            <a:r>
              <a:rPr lang="cs-CZ" altLang="cs-CZ" b="1" u="sng" dirty="0" smtClean="0"/>
              <a:t>antibiotika</a:t>
            </a:r>
            <a:r>
              <a:rPr lang="cs-CZ" altLang="cs-CZ" dirty="0" smtClean="0"/>
              <a:t> – buď perorální nebo injekční podání</a:t>
            </a:r>
          </a:p>
          <a:p>
            <a:pPr eaLnBrk="1" hangingPunct="1"/>
            <a:r>
              <a:rPr lang="cs-CZ" altLang="cs-CZ" dirty="0" smtClean="0"/>
              <a:t>dříve byla antibiotika získávána z přírodních plísní a hub, dnes jsou z velké části vyráběna </a:t>
            </a:r>
            <a:r>
              <a:rPr lang="cs-CZ" altLang="cs-CZ" u="sng" dirty="0" smtClean="0"/>
              <a:t>synteticky</a:t>
            </a:r>
          </a:p>
        </p:txBody>
      </p:sp>
    </p:spTree>
    <p:extLst>
      <p:ext uri="{BB962C8B-B14F-4D97-AF65-F5344CB8AC3E}">
        <p14:creationId xmlns:p14="http://schemas.microsoft.com/office/powerpoint/2010/main" val="123253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Léčba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některá antibiotika mají </a:t>
            </a:r>
            <a:r>
              <a:rPr lang="cs-CZ" altLang="cs-CZ" b="1" dirty="0" smtClean="0"/>
              <a:t>baktericidní účinky</a:t>
            </a:r>
            <a:r>
              <a:rPr lang="cs-CZ" altLang="cs-CZ" dirty="0" smtClean="0"/>
              <a:t> = ničí bakterie (např. penicilin, </a:t>
            </a:r>
            <a:r>
              <a:rPr lang="cs-CZ" altLang="cs-CZ" dirty="0" err="1" smtClean="0"/>
              <a:t>cefaklor</a:t>
            </a:r>
            <a:r>
              <a:rPr lang="cs-CZ" altLang="cs-CZ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 smtClean="0"/>
              <a:t>některá antibiotika mají </a:t>
            </a:r>
            <a:r>
              <a:rPr lang="cs-CZ" altLang="cs-CZ" b="1" dirty="0" smtClean="0"/>
              <a:t>bakteriostatické účinky</a:t>
            </a:r>
            <a:r>
              <a:rPr lang="cs-CZ" altLang="cs-CZ" dirty="0" smtClean="0"/>
              <a:t> = brání v rozmnožování bakterií (např. tetracyklin, streptomycin, erytromycin)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dirty="0" smtClean="0"/>
              <a:t>rezistence</a:t>
            </a:r>
            <a:r>
              <a:rPr lang="cs-CZ" altLang="cs-CZ" dirty="0" smtClean="0"/>
              <a:t> = schopnost odolat některým typům antibiotik</a:t>
            </a:r>
          </a:p>
        </p:txBody>
      </p:sp>
    </p:spTree>
    <p:extLst>
      <p:ext uri="{BB962C8B-B14F-4D97-AF65-F5344CB8AC3E}">
        <p14:creationId xmlns:p14="http://schemas.microsoft.com/office/powerpoint/2010/main" val="148416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Léčba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některé choroby (např. záškrt, tetanus, botulinismus) lze léčit </a:t>
            </a:r>
            <a:r>
              <a:rPr lang="cs-CZ" altLang="cs-CZ" b="1" smtClean="0"/>
              <a:t>injekcemi antitoxického séra</a:t>
            </a:r>
            <a:r>
              <a:rPr lang="cs-CZ" altLang="cs-CZ" smtClean="0"/>
              <a:t> – roztok vyrobený z krve infikované osoby nebo koně, který dostal sérii imunizačních injekcí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457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Prevence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aktivní imunizace</a:t>
            </a:r>
            <a:r>
              <a:rPr lang="cs-CZ" altLang="cs-CZ" dirty="0" smtClean="0"/>
              <a:t> – záškrt, tetanus, tyfus, černý kašel</a:t>
            </a:r>
          </a:p>
          <a:p>
            <a:pPr eaLnBrk="1" hangingPunct="1"/>
            <a:r>
              <a:rPr lang="cs-CZ" altLang="cs-CZ" b="1" dirty="0" smtClean="0"/>
              <a:t>zabránit šíření infekce</a:t>
            </a:r>
          </a:p>
        </p:txBody>
      </p:sp>
    </p:spTree>
    <p:extLst>
      <p:ext uri="{BB962C8B-B14F-4D97-AF65-F5344CB8AC3E}">
        <p14:creationId xmlns:p14="http://schemas.microsoft.com/office/powerpoint/2010/main" val="121304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Charakteristika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Velikost – kolem 1 mikrometru</a:t>
            </a:r>
          </a:p>
          <a:p>
            <a:pPr eaLnBrk="1" hangingPunct="1"/>
            <a:r>
              <a:rPr lang="cs-CZ" altLang="cs-CZ" dirty="0" smtClean="0"/>
              <a:t>Půda, voda, vzduch</a:t>
            </a:r>
          </a:p>
          <a:p>
            <a:pPr eaLnBrk="1" hangingPunct="1"/>
            <a:r>
              <a:rPr lang="cs-CZ" altLang="cs-CZ" dirty="0" smtClean="0"/>
              <a:t>Patogenní</a:t>
            </a:r>
          </a:p>
          <a:p>
            <a:pPr eaLnBrk="1" hangingPunct="1"/>
            <a:r>
              <a:rPr lang="cs-CZ" altLang="cs-CZ" dirty="0" smtClean="0"/>
              <a:t>Symbióza, parazitismus</a:t>
            </a:r>
          </a:p>
          <a:p>
            <a:pPr eaLnBrk="1" hangingPunct="1"/>
            <a:r>
              <a:rPr lang="cs-CZ" altLang="cs-CZ" dirty="0" smtClean="0"/>
              <a:t>Tvorba </a:t>
            </a:r>
            <a:r>
              <a:rPr lang="cs-CZ" altLang="cs-CZ" dirty="0" err="1" smtClean="0"/>
              <a:t>spór</a:t>
            </a:r>
            <a:r>
              <a:rPr lang="cs-CZ" altLang="cs-CZ" dirty="0" smtClean="0"/>
              <a:t> – extrémní podmínky</a:t>
            </a:r>
          </a:p>
          <a:p>
            <a:pPr eaLnBrk="1" hangingPunct="1"/>
            <a:r>
              <a:rPr lang="cs-CZ" altLang="cs-CZ" dirty="0" smtClean="0"/>
              <a:t>Rozmnožování: pohlavní i nepohlavní</a:t>
            </a:r>
          </a:p>
        </p:txBody>
      </p:sp>
    </p:spTree>
    <p:extLst>
      <p:ext uri="{BB962C8B-B14F-4D97-AF65-F5344CB8AC3E}">
        <p14:creationId xmlns:p14="http://schemas.microsoft.com/office/powerpoint/2010/main" val="9743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Stavba prokaryotní buňky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8196" name="Picture 2" descr="http://nd04.jxs.cz/439/815/42369488ce_71223726_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538" y="1943101"/>
            <a:ext cx="4464050" cy="399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500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Stavba </a:t>
            </a:r>
            <a:r>
              <a:rPr lang="cs-CZ" dirty="0" err="1" smtClean="0"/>
              <a:t>prokaryotní</a:t>
            </a:r>
            <a:r>
              <a:rPr lang="cs-CZ" dirty="0" smtClean="0"/>
              <a:t> buňky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Cytoplazma obklopena cytoplazmatickou membránou </a:t>
            </a:r>
            <a:r>
              <a:rPr lang="cs-CZ" dirty="0" smtClean="0">
                <a:sym typeface="Wingdings" panose="05000000000000000000" pitchFamily="2" charset="2"/>
              </a:rPr>
              <a:t> buněčná stěna (silná, tuhá, </a:t>
            </a:r>
            <a:r>
              <a:rPr lang="cs-CZ" dirty="0" err="1" smtClean="0">
                <a:sym typeface="Wingdings" panose="05000000000000000000" pitchFamily="2" charset="2"/>
              </a:rPr>
              <a:t>peptidoglykan</a:t>
            </a:r>
            <a:r>
              <a:rPr lang="cs-CZ" dirty="0" smtClean="0">
                <a:sym typeface="Wingdings" panose="05000000000000000000" pitchFamily="2" charset="2"/>
              </a:rPr>
              <a:t> = vrstvy polysacharidových řetězců pospojovaných napříč krátkými peptidy) </a:t>
            </a:r>
          </a:p>
          <a:p>
            <a:pPr marL="0" indent="0">
              <a:buNone/>
            </a:pPr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Na povrchu může být pouzdro (pneumokok) nebo vrstva slizu (amorfní hmota)  </a:t>
            </a:r>
            <a:r>
              <a:rPr lang="cs-CZ" dirty="0" err="1" smtClean="0">
                <a:sym typeface="Wingdings" panose="05000000000000000000" pitchFamily="2" charset="2"/>
              </a:rPr>
              <a:t>glykokalyx</a:t>
            </a:r>
            <a:endParaRPr lang="cs-CZ" dirty="0" smtClean="0">
              <a:sym typeface="Wingdings" panose="05000000000000000000" pitchFamily="2" charset="2"/>
            </a:endParaRP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Bičíky (vlákno, </a:t>
            </a:r>
            <a:r>
              <a:rPr lang="cs-CZ" dirty="0" err="1" smtClean="0">
                <a:sym typeface="Wingdings" panose="05000000000000000000" pitchFamily="2" charset="2"/>
              </a:rPr>
              <a:t>kolénko</a:t>
            </a:r>
            <a:r>
              <a:rPr lang="cs-CZ" dirty="0" smtClean="0">
                <a:sym typeface="Wingdings" panose="05000000000000000000" pitchFamily="2" charset="2"/>
              </a:rPr>
              <a:t>, bazální tělísko), fimbrie</a:t>
            </a:r>
          </a:p>
          <a:p>
            <a:endParaRPr lang="cs-CZ" dirty="0" smtClean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Nukleoid (DNA, většinou cirkulární), ribozomy (menší, jinak stavěné), vakuoly nebo granula, </a:t>
            </a:r>
            <a:r>
              <a:rPr lang="cs-CZ" dirty="0" err="1" smtClean="0">
                <a:sym typeface="Wingdings" panose="05000000000000000000" pitchFamily="2" charset="2"/>
              </a:rPr>
              <a:t>plazmidy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855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Zdroje energie a uhlíku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01168" lvl="1" indent="0" eaLnBrk="1" hangingPunct="1">
              <a:buNone/>
            </a:pPr>
            <a:r>
              <a:rPr lang="cs-CZ" altLang="cs-CZ" dirty="0" smtClean="0"/>
              <a:t>Podle zdroje energie</a:t>
            </a:r>
          </a:p>
          <a:p>
            <a:pPr lvl="1" eaLnBrk="1" hangingPunct="1"/>
            <a:r>
              <a:rPr lang="cs-CZ" altLang="cs-CZ" dirty="0" err="1" smtClean="0"/>
              <a:t>Fototrofní</a:t>
            </a:r>
            <a:r>
              <a:rPr lang="cs-CZ" altLang="cs-CZ" dirty="0" smtClean="0"/>
              <a:t> – E ze slunečního záření</a:t>
            </a:r>
          </a:p>
          <a:p>
            <a:pPr lvl="1" eaLnBrk="1" hangingPunct="1"/>
            <a:r>
              <a:rPr lang="cs-CZ" altLang="cs-CZ" dirty="0" err="1" smtClean="0"/>
              <a:t>Chemotrofní</a:t>
            </a:r>
            <a:r>
              <a:rPr lang="cs-CZ" altLang="cs-CZ" dirty="0" smtClean="0"/>
              <a:t> – E z oxidace redukovaných látek (</a:t>
            </a:r>
            <a:r>
              <a:rPr lang="cs-CZ" altLang="cs-CZ" dirty="0" err="1" smtClean="0"/>
              <a:t>chemolitotrofní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chemoorganotrofní</a:t>
            </a:r>
            <a:r>
              <a:rPr lang="cs-CZ" altLang="cs-CZ" dirty="0" smtClean="0"/>
              <a:t>)</a:t>
            </a:r>
          </a:p>
          <a:p>
            <a:pPr lvl="1" eaLnBrk="1" hangingPunct="1">
              <a:buFontTx/>
              <a:buNone/>
            </a:pPr>
            <a:r>
              <a:rPr lang="cs-CZ" altLang="cs-CZ" dirty="0" smtClean="0"/>
              <a:t>  </a:t>
            </a:r>
          </a:p>
          <a:p>
            <a:pPr lvl="1" eaLnBrk="1" hangingPunct="1">
              <a:buFontTx/>
              <a:buNone/>
            </a:pPr>
            <a:r>
              <a:rPr lang="cs-CZ" altLang="cs-CZ" dirty="0" smtClean="0"/>
              <a:t>Podle zdroje uhlíku</a:t>
            </a:r>
          </a:p>
          <a:p>
            <a:pPr lvl="1"/>
            <a:r>
              <a:rPr lang="cs-CZ" altLang="cs-CZ" dirty="0" smtClean="0"/>
              <a:t>Autotrofní - zdrojem je oxid uhličitý</a:t>
            </a:r>
          </a:p>
          <a:p>
            <a:pPr lvl="1"/>
            <a:r>
              <a:rPr lang="cs-CZ" altLang="cs-CZ" dirty="0" smtClean="0"/>
              <a:t>Heterotrofní – zdrojem jsou organické látky</a:t>
            </a:r>
          </a:p>
          <a:p>
            <a:pPr lvl="1"/>
            <a:r>
              <a:rPr lang="cs-CZ" altLang="cs-CZ" dirty="0" err="1" smtClean="0"/>
              <a:t>Mixotrofní</a:t>
            </a:r>
            <a:endParaRPr lang="cs-CZ" altLang="cs-CZ" dirty="0" smtClean="0"/>
          </a:p>
          <a:p>
            <a:pPr lvl="1" eaLnBrk="1" hangingPunct="1">
              <a:buFontTx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49149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Podle vztahu ke kyslíku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Aerobní</a:t>
            </a:r>
          </a:p>
          <a:p>
            <a:r>
              <a:rPr lang="cs-CZ" altLang="cs-CZ" dirty="0" smtClean="0"/>
              <a:t>Anaerobní</a:t>
            </a:r>
          </a:p>
          <a:p>
            <a:r>
              <a:rPr lang="cs-CZ" altLang="cs-CZ" dirty="0" smtClean="0"/>
              <a:t>Fakultativně anaerobní</a:t>
            </a:r>
          </a:p>
        </p:txBody>
      </p:sp>
    </p:spTree>
    <p:extLst>
      <p:ext uri="{BB962C8B-B14F-4D97-AF65-F5344CB8AC3E}">
        <p14:creationId xmlns:p14="http://schemas.microsoft.com/office/powerpoint/2010/main" val="420228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Bakteriální spory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Nepříznivé podmínky</a:t>
            </a:r>
          </a:p>
          <a:p>
            <a:r>
              <a:rPr lang="cs-CZ" dirty="0" smtClean="0"/>
              <a:t>Většinou oválné</a:t>
            </a:r>
          </a:p>
          <a:p>
            <a:r>
              <a:rPr lang="cs-CZ" dirty="0" smtClean="0"/>
              <a:t>Sporulace – začíná replikací DNA a rozbalením bakteriálního chromozomu do vlákna; </a:t>
            </a:r>
            <a:r>
              <a:rPr lang="cs-CZ" dirty="0" err="1" smtClean="0"/>
              <a:t>vchlípení</a:t>
            </a:r>
            <a:r>
              <a:rPr lang="cs-CZ" dirty="0" smtClean="0"/>
              <a:t> cytoplazmatické membrány </a:t>
            </a:r>
            <a:r>
              <a:rPr lang="cs-CZ" dirty="0" smtClean="0">
                <a:sym typeface="Wingdings" panose="05000000000000000000" pitchFamily="2" charset="2"/>
              </a:rPr>
              <a:t> septum, které rozdělí buňku na 2 části, do obou částí se rozdělí DNA, menší  část (</a:t>
            </a:r>
            <a:r>
              <a:rPr lang="cs-CZ" dirty="0" err="1" smtClean="0">
                <a:sym typeface="Wingdings" panose="05000000000000000000" pitchFamily="2" charset="2"/>
              </a:rPr>
              <a:t>prespora</a:t>
            </a:r>
            <a:r>
              <a:rPr lang="cs-CZ" dirty="0" smtClean="0">
                <a:sym typeface="Wingdings" panose="05000000000000000000" pitchFamily="2" charset="2"/>
              </a:rPr>
              <a:t>) se obaluje septem  dvojitá membrána, ocitne se uvnitř mateřské buňky, mezi membránami se tvoří tuhý kortex, do </a:t>
            </a:r>
            <a:r>
              <a:rPr lang="cs-CZ" dirty="0" err="1" smtClean="0">
                <a:sym typeface="Wingdings" panose="05000000000000000000" pitchFamily="2" charset="2"/>
              </a:rPr>
              <a:t>prespory</a:t>
            </a:r>
            <a:r>
              <a:rPr lang="cs-CZ" dirty="0" smtClean="0">
                <a:sym typeface="Wingdings" panose="05000000000000000000" pitchFamily="2" charset="2"/>
              </a:rPr>
              <a:t> se ukládá velké množství kalcia, pod kortexem vzniká další vrstva </a:t>
            </a:r>
            <a:r>
              <a:rPr lang="cs-CZ" dirty="0" err="1" smtClean="0">
                <a:sym typeface="Wingdings" panose="05000000000000000000" pitchFamily="2" charset="2"/>
              </a:rPr>
              <a:t>peptidoglykanu</a:t>
            </a:r>
            <a:r>
              <a:rPr lang="cs-CZ" dirty="0" smtClean="0">
                <a:sym typeface="Wingdings" panose="05000000000000000000" pitchFamily="2" charset="2"/>
              </a:rPr>
              <a:t>, mateřská buňka se rozpadá a spora je uvolněna  do okolí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 smtClean="0">
                <a:sym typeface="Wingdings" panose="05000000000000000000" pitchFamily="2" charset="2"/>
              </a:rPr>
              <a:t>Klíčení spor – v příznivých podmínkách, rychlý proces, začne přijímat vodu, syntéza nových proteinů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62374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Význam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 err="1" smtClean="0"/>
              <a:t>Destruenti</a:t>
            </a:r>
            <a:r>
              <a:rPr lang="cs-CZ" altLang="cs-CZ" dirty="0" smtClean="0"/>
              <a:t> (rozkladači)</a:t>
            </a:r>
          </a:p>
          <a:p>
            <a:pPr eaLnBrk="1" hangingPunct="1"/>
            <a:r>
              <a:rPr lang="cs-CZ" altLang="cs-CZ" dirty="0" smtClean="0"/>
              <a:t>Úrodnost půdy</a:t>
            </a:r>
          </a:p>
          <a:p>
            <a:pPr eaLnBrk="1" hangingPunct="1"/>
            <a:r>
              <a:rPr lang="cs-CZ" altLang="cs-CZ" dirty="0" smtClean="0"/>
              <a:t>Samočistící schopnost vody</a:t>
            </a:r>
          </a:p>
          <a:p>
            <a:pPr eaLnBrk="1" hangingPunct="1"/>
            <a:r>
              <a:rPr lang="cs-CZ" altLang="cs-CZ" dirty="0" smtClean="0"/>
              <a:t>Výroba mléčných produktů, octa, bioplynu, sýrů, kysaných nápojů</a:t>
            </a:r>
            <a:r>
              <a:rPr lang="cs-CZ" altLang="cs-CZ" dirty="0" smtClean="0"/>
              <a:t>,..</a:t>
            </a:r>
          </a:p>
          <a:p>
            <a:r>
              <a:rPr lang="cs-CZ" altLang="cs-CZ" dirty="0"/>
              <a:t>Střevní bakterie – vitamíny</a:t>
            </a:r>
          </a:p>
          <a:p>
            <a:r>
              <a:rPr lang="cs-CZ" altLang="cs-CZ" dirty="0"/>
              <a:t>Symbiotické bakterie – vázání dusíku</a:t>
            </a:r>
          </a:p>
          <a:p>
            <a:r>
              <a:rPr lang="cs-CZ" altLang="cs-CZ" dirty="0"/>
              <a:t>Modelové organismy</a:t>
            </a:r>
          </a:p>
          <a:p>
            <a:pPr eaLnBrk="1" hangingPunct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7742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</TotalTime>
  <Words>581</Words>
  <Application>Microsoft Office PowerPoint</Application>
  <PresentationFormat>Širokoúhlá obrazovka</PresentationFormat>
  <Paragraphs>94</Paragraphs>
  <Slides>23</Slides>
  <Notes>0</Notes>
  <HiddenSlides>3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Calibri</vt:lpstr>
      <vt:lpstr>Calibri Light</vt:lpstr>
      <vt:lpstr>Wingdings</vt:lpstr>
      <vt:lpstr>Retrospektiva</vt:lpstr>
      <vt:lpstr>Rastrový obrázek</vt:lpstr>
      <vt:lpstr>Vybrané kapitoly z biologie</vt:lpstr>
      <vt:lpstr>Vývoj</vt:lpstr>
      <vt:lpstr>Charakteristika</vt:lpstr>
      <vt:lpstr>Stavba prokaryotní buňky</vt:lpstr>
      <vt:lpstr>Stavba prokaryotní buňky</vt:lpstr>
      <vt:lpstr>Zdroje energie a uhlíku</vt:lpstr>
      <vt:lpstr>Podle vztahu ke kyslíku</vt:lpstr>
      <vt:lpstr>Bakteriální spory</vt:lpstr>
      <vt:lpstr>Význam</vt:lpstr>
      <vt:lpstr>Odstranění bakterií</vt:lpstr>
      <vt:lpstr>Jak vstupují do organismu?</vt:lpstr>
      <vt:lpstr>Vyvolání onemocnění</vt:lpstr>
      <vt:lpstr>Tvary bakterií</vt:lpstr>
      <vt:lpstr>Prezentace aplikace PowerPoint</vt:lpstr>
      <vt:lpstr>Prezentace aplikace PowerPoint</vt:lpstr>
      <vt:lpstr>Diagnostika</vt:lpstr>
      <vt:lpstr>Barvení</vt:lpstr>
      <vt:lpstr>Kultivace</vt:lpstr>
      <vt:lpstr>Test na přítomnost protilátek</vt:lpstr>
      <vt:lpstr>Léčba</vt:lpstr>
      <vt:lpstr>Léčba</vt:lpstr>
      <vt:lpstr>Léčba</vt:lpstr>
      <vt:lpstr>Prevence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Bakterie</dc:title>
  <dc:creator>Doug</dc:creator>
  <cp:lastModifiedBy>Thorovska</cp:lastModifiedBy>
  <cp:revision>10</cp:revision>
  <dcterms:created xsi:type="dcterms:W3CDTF">2015-10-20T18:06:38Z</dcterms:created>
  <dcterms:modified xsi:type="dcterms:W3CDTF">2019-11-12T11:17:35Z</dcterms:modified>
</cp:coreProperties>
</file>