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Barlow" pitchFamily="2" charset="0"/>
      <p:regular r:id="rId15"/>
      <p:bold r:id="rId16"/>
      <p:italic r:id="rId17"/>
      <p:boldItalic r:id="rId18"/>
    </p:embeddedFont>
    <p:embeddedFont>
      <p:font typeface="Barlow Light" panose="00000400000000000000" pitchFamily="2" charset="0"/>
      <p:regular r:id="rId19"/>
      <p:italic r:id="rId20"/>
    </p:embeddedFont>
    <p:embeddedFont>
      <p:font typeface="Barlow Medium" panose="00000600000000000000" pitchFamily="2" charset="0"/>
      <p:regular r:id="rId21"/>
      <p:italic r:id="rId22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73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722120"/>
            <a:ext cx="9643467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Cvičný úderový boj a techniky škrcení na zemi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81063" y="2774633"/>
            <a:ext cx="1286827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Specializovaný výcvikový modul pro instruktory a vojenské trenéry zaměřený na metodiku tréninku úderového boje na cvičné cíle a pokročilé techniky škrcení v boji na zemi. Modul integruje biomechanické principy, neurofyziologii a bezpečnostní protokoly do komplexního výukového rámce.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81063" y="4189757"/>
            <a:ext cx="12868275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22471" y="4472583"/>
            <a:ext cx="6482596" cy="2034897"/>
          </a:xfrm>
          <a:prstGeom prst="roundRect">
            <a:avLst>
              <a:gd name="adj" fmla="val 7795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42737" y="469284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Cílová skupina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42737" y="5219105"/>
            <a:ext cx="604206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Instruktoři a vojenští trenéři vyučující boj na blízko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91544" y="469284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Rozsah modulu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591544" y="5219105"/>
            <a:ext cx="6165413" cy="121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Cvičný úderový boj na cíle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 škrcení a rdoušení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Bezpečnostní protokoly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" y="626150"/>
            <a:ext cx="1130737" cy="414338"/>
          </a:xfrm>
          <a:prstGeom prst="roundRect">
            <a:avLst>
              <a:gd name="adj" fmla="val 17382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93458" y="698063"/>
            <a:ext cx="858322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1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57250" y="1123831"/>
            <a:ext cx="4763095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Výukové cíle modulu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857250" y="2032040"/>
            <a:ext cx="12915900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Tento modul je postaven na čtyřech klíčových výukových cílech, které propojují metodiku tréninku s biomechanickými principy a praktickými technikami. Instruktoři po absolvování modulu získají nástroje pro efektivní a bezpečnou výuku.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857250" y="2943106"/>
            <a:ext cx="6353651" cy="2225873"/>
          </a:xfrm>
          <a:prstGeom prst="roundRect">
            <a:avLst>
              <a:gd name="adj" fmla="val 404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87730" y="2973586"/>
            <a:ext cx="6292691" cy="642938"/>
          </a:xfrm>
          <a:prstGeom prst="roundRect">
            <a:avLst>
              <a:gd name="adj" fmla="val 831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3873341" y="3090267"/>
            <a:ext cx="321469" cy="401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102043" y="3825002"/>
            <a:ext cx="2574846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tréninku na cíle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1102043" y="4247674"/>
            <a:ext cx="5864066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Instruovat v metodice tréninku na cvičné cíle (lapače, pytle) s integrací zbraní do pohybových řetězců.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7419380" y="2943106"/>
            <a:ext cx="6353770" cy="2225873"/>
          </a:xfrm>
          <a:prstGeom prst="roundRect">
            <a:avLst>
              <a:gd name="adj" fmla="val 404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449860" y="2973586"/>
            <a:ext cx="6292810" cy="642938"/>
          </a:xfrm>
          <a:prstGeom prst="roundRect">
            <a:avLst>
              <a:gd name="adj" fmla="val 831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435471" y="3090267"/>
            <a:ext cx="321469" cy="401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7664172" y="3825002"/>
            <a:ext cx="2485787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Biomechanické principy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664172" y="4247674"/>
            <a:ext cx="5864185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biomechanické principy škrcení a rdoušení v boji na zemi pro maximální efektivitu techniky.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857250" y="5377458"/>
            <a:ext cx="6353651" cy="2225873"/>
          </a:xfrm>
          <a:prstGeom prst="roundRect">
            <a:avLst>
              <a:gd name="adj" fmla="val 404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887730" y="5407938"/>
            <a:ext cx="6292691" cy="642938"/>
          </a:xfrm>
          <a:prstGeom prst="roundRect">
            <a:avLst>
              <a:gd name="adj" fmla="val 831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3873341" y="5524619"/>
            <a:ext cx="321469" cy="401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1102043" y="6259354"/>
            <a:ext cx="238148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Demonstrace technik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1102043" y="6682026"/>
            <a:ext cx="5864066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Demonstrovat techniku Gilotiny a škrcení předloktím v souladu s armádní metodikou a standardy.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7419380" y="5377458"/>
            <a:ext cx="6353770" cy="2225873"/>
          </a:xfrm>
          <a:prstGeom prst="roundRect">
            <a:avLst>
              <a:gd name="adj" fmla="val 404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7449860" y="5407938"/>
            <a:ext cx="6292810" cy="642938"/>
          </a:xfrm>
          <a:prstGeom prst="roundRect">
            <a:avLst>
              <a:gd name="adj" fmla="val 831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0435471" y="5524619"/>
            <a:ext cx="321469" cy="401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500" dirty="0"/>
          </a:p>
        </p:txBody>
      </p:sp>
      <p:sp>
        <p:nvSpPr>
          <p:cNvPr id="24" name="Text 22"/>
          <p:cNvSpPr/>
          <p:nvPr/>
        </p:nvSpPr>
        <p:spPr>
          <a:xfrm>
            <a:off x="7664172" y="6259354"/>
            <a:ext cx="238148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Využití oděvu a pák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7664172" y="6682026"/>
            <a:ext cx="5864185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využití oděvu (rukávu) a biomechanických pák pro efektivní kontrolu dýchacích cest soupeře.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92887"/>
            <a:ext cx="1193959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266587"/>
            <a:ext cx="914400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2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710333"/>
            <a:ext cx="730281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Cvičný úderový boj: Trénink na cíle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65271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 od stínového boje k reálnému přenosu energie do trenažéru představuje zásadní metodický krok. Cvičenec musí rozvíjet schopnost vizualizace, taktického pohybu a koordinace komplexních pohybových řetězců v plném kontaktu s cílem.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063" y="3605332"/>
            <a:ext cx="550664" cy="5506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06999" y="360533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na trenažér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706999" y="4043482"/>
            <a:ext cx="54705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Od stínového boje k reálnému přenosu energie do lapače nebo pytle. Cvičenec aktivuje svalové skupiny v plné intenzitě a získává zpětnou vazbu z odporu cíle.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2836" y="3605332"/>
            <a:ext cx="550664" cy="5506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78773" y="360533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Kombinace technik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8278773" y="4043482"/>
            <a:ext cx="54705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Spojení úderů, kopů a krytů do plynulých pohybových řetězců. Cílem je bezešvé navazování akcí bez pauz, které by soupeř mohl využít.</a:t>
            </a:r>
            <a:endParaRPr lang="en-US" sz="1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1063" y="5541288"/>
            <a:ext cx="550664" cy="55066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06999" y="554128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 zbraně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1706999" y="5979438"/>
            <a:ext cx="54705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Práce v postoji i za pohybu se zbraní v ruce – využití zbraně jako úderové plochy (hlaveň, pažba) nebo jako bariéry pro klinch.</a:t>
            </a:r>
            <a:endParaRPr lang="en-US" sz="17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52836" y="5541288"/>
            <a:ext cx="550664" cy="55066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278773" y="554128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Imaginární protivník</a:t>
            </a:r>
            <a:endParaRPr lang="en-US" sz="1900" dirty="0"/>
          </a:p>
        </p:txBody>
      </p:sp>
      <p:sp>
        <p:nvSpPr>
          <p:cNvPr id="17" name="Text 11"/>
          <p:cNvSpPr/>
          <p:nvPr/>
        </p:nvSpPr>
        <p:spPr>
          <a:xfrm>
            <a:off x="8278773" y="5979438"/>
            <a:ext cx="54705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Rozvoj vizualizace a taktického pohybu v prostoru bez přímého kontaktu. Cvičenec musí mentálně simulovat reakce soupeře a volit techniky odpovídající situaci.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875121" y="405051"/>
            <a:ext cx="691158" cy="218837"/>
          </a:xfrm>
          <a:prstGeom prst="roundRect">
            <a:avLst>
              <a:gd name="adj" fmla="val 19451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958703" y="450652"/>
            <a:ext cx="523994" cy="127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7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3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2875121" y="652939"/>
            <a:ext cx="501515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škrcení a rdoušení na zemi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83919" y="1114068"/>
            <a:ext cx="4467939" cy="1683782"/>
          </a:xfrm>
          <a:prstGeom prst="roundRect">
            <a:avLst>
              <a:gd name="adj" fmla="val 5417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2910602" y="1186815"/>
            <a:ext cx="1717834" cy="175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Rdoušení — mechanický tlak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910602" y="1435418"/>
            <a:ext cx="4214574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Přímý mechanický tlak na hrtan a průdušnici omezuje přívod vzduchu. Účinek nastupuje pomaleji (15–30 s), ale technika je snáze proveditelná. Nevyžaduje přesnou anatomickou znalost průběhu cév.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910602" y="2059306"/>
            <a:ext cx="4214574" cy="23455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2910602" y="2164675"/>
            <a:ext cx="1407557" cy="175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Páka a fixace těla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910602" y="2413278"/>
            <a:ext cx="4214574" cy="319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Ruce pouze </a:t>
            </a:r>
            <a:r>
              <a:rPr lang="en-US" sz="95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„uzamykají" prostor</a:t>
            </a:r>
            <a:r>
              <a:rPr lang="en-US" sz="9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sílu generují záda, boky a celé tělo jako páka. Bez zapojení trupu je škrcení neefektivní.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7477363" y="1186815"/>
            <a:ext cx="1568648" cy="175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Škrcení — tlak na krkavice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477363" y="1435418"/>
            <a:ext cx="4285536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na arteria carotis communis omezuje přítok okysličené krve do mozku. Bezvědomí nastupuje </a:t>
            </a:r>
            <a:r>
              <a:rPr lang="en-US" sz="9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výrazně rychleji</a:t>
            </a:r>
            <a:r>
              <a:rPr lang="en-US" sz="9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(8–15 s) oproti rdoušení. Technika vyžaduje přesné anatomické zacílení a proto vyšší nároky na trénink.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7477363" y="2059306"/>
            <a:ext cx="4285536" cy="23455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477363" y="2164675"/>
            <a:ext cx="1407557" cy="175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Klíčová zásada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477363" y="2413278"/>
            <a:ext cx="4285536" cy="319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Efektivita škrcení závisí na správném úhlu, fixaci těla a zapojení celé kinetické řetězce — nikoli na hrubé síle rukou.</a:t>
            </a:r>
            <a:endParaRPr lang="en-US" sz="9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083" y="2879765"/>
            <a:ext cx="8738116" cy="4944785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8412442" y="3500092"/>
            <a:ext cx="1775995" cy="22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Rdoušení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8412442" y="3793131"/>
            <a:ext cx="3063592" cy="157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na průdušnici, pomalejší účinek.</a:t>
            </a:r>
            <a:endParaRPr lang="en-US" sz="125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34056" y="3499537"/>
            <a:ext cx="266399" cy="266399"/>
          </a:xfrm>
          <a:prstGeom prst="rect">
            <a:avLst/>
          </a:prstGeom>
        </p:spPr>
      </p:pic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4939" y="4476334"/>
            <a:ext cx="266400" cy="2664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4441706" y="4475640"/>
            <a:ext cx="1775995" cy="22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Škrcení</a:t>
            </a:r>
            <a:endParaRPr lang="en-US" sz="1350" dirty="0"/>
          </a:p>
        </p:txBody>
      </p:sp>
      <p:sp>
        <p:nvSpPr>
          <p:cNvPr id="22" name="Text 17"/>
          <p:cNvSpPr/>
          <p:nvPr/>
        </p:nvSpPr>
        <p:spPr>
          <a:xfrm>
            <a:off x="3154109" y="4768680"/>
            <a:ext cx="3063591" cy="157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na krkavice, rychlejší ztráta vědomí.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412442" y="5453687"/>
            <a:ext cx="1775995" cy="22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Kontrola soupeře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8412442" y="5746726"/>
            <a:ext cx="3063592" cy="157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Zajištění pozice a omezení pohybu.</a:t>
            </a:r>
            <a:endParaRPr lang="en-US" sz="1250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4056" y="5453131"/>
            <a:ext cx="266399" cy="2664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4443093" y="6430484"/>
            <a:ext cx="1775995" cy="22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Ukončení boje</a:t>
            </a:r>
            <a:endParaRPr lang="en-US" sz="1350" dirty="0"/>
          </a:p>
        </p:txBody>
      </p:sp>
      <p:sp>
        <p:nvSpPr>
          <p:cNvPr id="27" name="Text 21"/>
          <p:cNvSpPr/>
          <p:nvPr/>
        </p:nvSpPr>
        <p:spPr>
          <a:xfrm>
            <a:off x="3155496" y="6723523"/>
            <a:ext cx="3063591" cy="157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Bezpečné dokončení střetu.</a:t>
            </a:r>
            <a:endParaRPr lang="en-US" sz="125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54939" y="6429928"/>
            <a:ext cx="266400" cy="26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3073" y="871418"/>
            <a:ext cx="1051679" cy="363141"/>
          </a:xfrm>
          <a:prstGeom prst="roundRect">
            <a:avLst>
              <a:gd name="adj" fmla="val 17883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896541" y="936903"/>
            <a:ext cx="804743" cy="23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73073" y="1302306"/>
            <a:ext cx="6733103" cy="536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Gilotina: Shora s přechodem do lehu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773073" y="2093357"/>
            <a:ext cx="13084254" cy="58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Gilotina patří mezi nejúčinnější škrticí techniky dostupné z postoje i ze země. Klíčem k úspěchu je precizní přechod do lehu a okamžité uzamčení soupeřova těla nohama — bez tohoto prvku útočník snadno unikne nebo přejde do výhodné pozice.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73073" y="2864406"/>
            <a:ext cx="193238" cy="241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3073" y="3169920"/>
            <a:ext cx="6457355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73073" y="3312200"/>
            <a:ext cx="2147411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Objetí krku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73073" y="3682365"/>
            <a:ext cx="6457355" cy="58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Objetí krku útočníka shora — krk se dostane hluboko do podpažní jamky. Předloktí tlačí zepředu na hrtan nebo krkavice.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99973" y="2864406"/>
            <a:ext cx="193238" cy="241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399973" y="3169920"/>
            <a:ext cx="6457355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399973" y="3312200"/>
            <a:ext cx="2147411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Uzamčení druhé ruky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399973" y="3682365"/>
            <a:ext cx="6457355" cy="58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Druhá ruka zaklesne buď do dlaně první ruky, nebo uchopí vlastní zápěstí — vytvoří se pevný kruh kolem krku.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73073" y="4577120"/>
            <a:ext cx="193238" cy="241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73073" y="4882634"/>
            <a:ext cx="6457355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73073" y="5024914"/>
            <a:ext cx="2229803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do lehu (Guard)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773073" y="5395079"/>
            <a:ext cx="6457355" cy="58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Padnutí na záda se současným přitažením kolen ke hrudníku. Nohy sevřou trup útočníka zkříženým guardem — pánev se nesmí uvolnit.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399973" y="4577120"/>
            <a:ext cx="193238" cy="241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399973" y="4882634"/>
            <a:ext cx="6457355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399973" y="5024914"/>
            <a:ext cx="2446020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Doškrcení a biomechanika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7399973" y="5395079"/>
            <a:ext cx="6457355" cy="58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Prohnutí trupu, pohled za sebe (extenze krční páteře) a současné sevření guardem generuje maximální tah. Útočník nemůže uniknout ani se vzpřímit.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73073" y="6311027"/>
            <a:ext cx="13084254" cy="1047155"/>
          </a:xfrm>
          <a:prstGeom prst="roundRect">
            <a:avLst>
              <a:gd name="adj" fmla="val 7752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311" y="6604278"/>
            <a:ext cx="241578" cy="193238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1401128" y="6528792"/>
            <a:ext cx="12262961" cy="580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Metodická poznámka:</a:t>
            </a:r>
            <a:r>
              <a:rPr lang="en-US" sz="15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Nejčastější chybou je nedostatečné sevření guardem — pokud nohy nepřitahují trup soupeře, může se zvednout nebo přejít do boční kontroly (side control), čímž technika ztrácí efektivitu.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1763" y="868918"/>
            <a:ext cx="1044535" cy="362664"/>
          </a:xfrm>
          <a:prstGeom prst="roundRect">
            <a:avLst>
              <a:gd name="adj" fmla="val 17877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895112" y="934403"/>
            <a:ext cx="797838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71763" y="1299091"/>
            <a:ext cx="8637984" cy="53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Škrcení předloktím zezadu (Rear Naked Choke)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771763" y="2088475"/>
            <a:ext cx="13086874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Rear Naked Choke (RNC) je jedna z nejvíce prověřených technik v bojových sportech i vojenských aplikacích. Správné provedení kombinuje přesné umístění předloktí, tlak druhé ruky a stabilizaci celého těla — pak je technika prakticky neodolatelná.</a:t>
            </a:r>
            <a:endParaRPr lang="en-US" sz="15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63" y="2857619"/>
            <a:ext cx="4362212" cy="77176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4644" y="3798332"/>
            <a:ext cx="214395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Technika předloktí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964644" y="4167664"/>
            <a:ext cx="397644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Předloktí se zakládá přesně na hrtan nebo krkavici. Ruka zaklesne do loketní jamky druhé ruky — vznikne uzavřená smyčka bez úniku.</a:t>
            </a:r>
            <a:endParaRPr lang="en-US" sz="15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3975" y="2857619"/>
            <a:ext cx="4362331" cy="7717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26856" y="3798332"/>
            <a:ext cx="214395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Fixace druhou rukou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5326856" y="4167664"/>
            <a:ext cx="39765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Druhá ruka tlačí na týl útočníka vpřed. Tento protitlak násobí sílu předloktí a zabraňuje soupeři zvednout bradu jako ochranu.</a:t>
            </a:r>
            <a:endParaRPr lang="en-US" sz="15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6306" y="2857619"/>
            <a:ext cx="4362212" cy="77176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89187" y="3798332"/>
            <a:ext cx="214395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Stabilizace nohama</a:t>
            </a:r>
            <a:endParaRPr lang="en-US" sz="1650" dirty="0"/>
          </a:p>
        </p:txBody>
      </p:sp>
      <p:sp>
        <p:nvSpPr>
          <p:cNvPr id="14" name="Text 9"/>
          <p:cNvSpPr/>
          <p:nvPr/>
        </p:nvSpPr>
        <p:spPr>
          <a:xfrm>
            <a:off x="9689187" y="4167664"/>
            <a:ext cx="3976449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Nohy tvoří „háčky" kolem vnitřní strany stehen soupeře a fixují jeho pánev. Bez háčků soupeř unikne rotací celého těla nebo přechodem do sedu.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71763" y="5877758"/>
            <a:ext cx="219741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Kritické body provedení</a:t>
            </a:r>
            <a:endParaRPr lang="en-US" sz="1650" dirty="0"/>
          </a:p>
        </p:txBody>
      </p:sp>
      <p:sp>
        <p:nvSpPr>
          <p:cNvPr id="16" name="Text 11"/>
          <p:cNvSpPr/>
          <p:nvPr/>
        </p:nvSpPr>
        <p:spPr>
          <a:xfrm>
            <a:off x="771763" y="6314718"/>
            <a:ext cx="7663815" cy="986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Loket musí být přesně před bradou — ne na rameni</a:t>
            </a:r>
            <a:endParaRPr lang="en-US" sz="1500" dirty="0"/>
          </a:p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Ramena se stahují dozadu a dolů (stisk lopatek)</a:t>
            </a:r>
            <a:endParaRPr lang="en-US" sz="1500" dirty="0"/>
          </a:p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Hrudník přilehne k zádům soupeře — eliminace prostoru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8775025" y="5708809"/>
            <a:ext cx="5230178" cy="1651754"/>
          </a:xfrm>
          <a:prstGeom prst="roundRect">
            <a:avLst>
              <a:gd name="adj" fmla="val 8411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3"/>
          <p:cNvSpPr/>
          <p:nvPr/>
        </p:nvSpPr>
        <p:spPr>
          <a:xfrm>
            <a:off x="8967907" y="5877758"/>
            <a:ext cx="214395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Čas do bezvědomí</a:t>
            </a:r>
            <a:endParaRPr lang="en-US" sz="1650" dirty="0"/>
          </a:p>
        </p:txBody>
      </p:sp>
      <p:sp>
        <p:nvSpPr>
          <p:cNvPr id="19" name="Text 14"/>
          <p:cNvSpPr/>
          <p:nvPr/>
        </p:nvSpPr>
        <p:spPr>
          <a:xfrm>
            <a:off x="8967907" y="6314718"/>
            <a:ext cx="484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správném provedení tlaku na obě krkavice současně nastupuje bezvědomí do </a:t>
            </a:r>
            <a:r>
              <a:rPr lang="en-US" sz="15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8–15 sekund</a:t>
            </a:r>
            <a:r>
              <a:rPr lang="en-US" sz="15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Okamžité uvolnění po signálu je absolutní povinností.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6653" y="653891"/>
            <a:ext cx="1144667" cy="407670"/>
          </a:xfrm>
          <a:prstGeom prst="roundRect">
            <a:avLst>
              <a:gd name="adj" fmla="val 1744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1194" y="724972"/>
            <a:ext cx="875586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46653" y="1142881"/>
            <a:ext cx="5968603" cy="587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Využití oděvu a paže útočníka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846653" y="2035850"/>
            <a:ext cx="12937093" cy="664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 reálném střetu s vybaveným vojákem nebo ozbrojeným protivníkem je přímý manuální kontakt s krkem často ztížen výstrojí, helmou nebo límcem vesty. Techniky využívající oděv nebo soupeřovu vlastní paži jako páku proto nabývají na taktickém významu.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846653" y="2928699"/>
            <a:ext cx="4176712" cy="3209092"/>
          </a:xfrm>
          <a:prstGeom prst="roundRect">
            <a:avLst>
              <a:gd name="adj" fmla="val 3419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23793" y="2928699"/>
            <a:ext cx="91440" cy="3209092"/>
          </a:xfrm>
          <a:prstGeom prst="roundRect">
            <a:avLst>
              <a:gd name="adj" fmla="val 9722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149668" y="3163133"/>
            <a:ext cx="2351842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Škrcení pomocí rukávu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149668" y="3578900"/>
            <a:ext cx="3639264" cy="2324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Uchopení vlastního nebo soupeřova rukávu vytvoří pevnou textilní smyčku kolem krku. Tah za látku generuje rovnoměrný tlak na obě krkavice — klíčová výhoda oproti přímému sevření dlaní, kde síla rychle klesá únavou svalů předloktí.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5226725" y="2928699"/>
            <a:ext cx="4176832" cy="3209092"/>
          </a:xfrm>
          <a:prstGeom prst="roundRect">
            <a:avLst>
              <a:gd name="adj" fmla="val 3419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5203865" y="2928699"/>
            <a:ext cx="91440" cy="3209092"/>
          </a:xfrm>
          <a:prstGeom prst="roundRect">
            <a:avLst>
              <a:gd name="adj" fmla="val 9722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529739" y="3163133"/>
            <a:ext cx="2916198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Triangl paží (ARM TRIANGLE)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5529739" y="3578900"/>
            <a:ext cx="3639383" cy="1992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Vlastní rameno tlačí na jednu stranu krku soupeře, zatímco soupeřovo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vlastní rameno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(přitažené přes jeho krk) tlačí na druhou stranu. Soupeř se škrtí sám svojí anatomií — technika je méně závislá na fyzické síle útočníka.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9606915" y="2928699"/>
            <a:ext cx="4176712" cy="3209092"/>
          </a:xfrm>
          <a:prstGeom prst="roundRect">
            <a:avLst>
              <a:gd name="adj" fmla="val 3419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9584055" y="2928699"/>
            <a:ext cx="91440" cy="3209092"/>
          </a:xfrm>
          <a:prstGeom prst="roundRect">
            <a:avLst>
              <a:gd name="adj" fmla="val 9722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909929" y="3163133"/>
            <a:ext cx="2351842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Tlak kloubů s límcem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9909929" y="3578900"/>
            <a:ext cx="3639264" cy="1992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Klouby ruky se přiloží na krkavici a za límec uniformy se stáhne látka jako protiváha. Kombinace mechanického tlaku kloubů a tahem tkaniny zvyšuje přesnost a intenzitu škrcení i při omezené síle.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846653" y="6366510"/>
            <a:ext cx="12937093" cy="1209080"/>
          </a:xfrm>
          <a:prstGeom prst="roundRect">
            <a:avLst>
              <a:gd name="adj" fmla="val 7353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28" y="6689646"/>
            <a:ext cx="264557" cy="21157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534358" y="6622733"/>
            <a:ext cx="12037814" cy="664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Taktická výhoda:</a:t>
            </a:r>
            <a:r>
              <a:rPr lang="en-US" sz="16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Techniky s oděvem zachovávají kontrolu nad soupeřem i při únavě, mokrém povrchu nebo rukavicích — podmínky typické pro bojové nasazení.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54837" y="822008"/>
            <a:ext cx="598765" cy="186928"/>
          </a:xfrm>
          <a:prstGeom prst="roundRect">
            <a:avLst>
              <a:gd name="adj" fmla="val 19799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3528536" y="862608"/>
            <a:ext cx="451366" cy="105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7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3454837" y="1030962"/>
            <a:ext cx="419766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Neurofyziologické aspekty boje na zemi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3454837" y="1419463"/>
            <a:ext cx="7720727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Pochopení fyziologických reakcí organismu při škrcení a boji na zemi je nezbytné pro každého instruktora. Tyto znalosti umožňují lépe vysvětlit cvičencům reakce jejich těla a nastavit realistický trénink zachování výkonnosti pod extrémním stresem.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454837" y="1745694"/>
            <a:ext cx="2536865" cy="1082278"/>
          </a:xfrm>
          <a:prstGeom prst="roundRect">
            <a:avLst>
              <a:gd name="adj" fmla="val 4274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572589" y="1863447"/>
            <a:ext cx="1652945" cy="152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Hypoxie a kognitivní degradace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572589" y="2049423"/>
            <a:ext cx="2301359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Omezení přívodu kyslíku způsobuje rychlý nástup únavy a zhoršení rozhodovacích schopností. Cvičenec musí techniku provést dříve, než hypoxie degraduje jeho vlastní výkon.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046708" y="1745694"/>
            <a:ext cx="2536865" cy="1082278"/>
          </a:xfrm>
          <a:prstGeom prst="roundRect">
            <a:avLst>
              <a:gd name="adj" fmla="val 4274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6164461" y="1863447"/>
            <a:ext cx="1223843" cy="152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Klaustrofobní stres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6164461" y="2049423"/>
            <a:ext cx="2301359" cy="660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Specifická stresová reakce při zalehnutí a škrcení aktivuje primitivní obranné reflexy. Pravidelný trénink v těchto podmínkách buduje odolnost a zabraňuje panickým reakcím v reálném střetu.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8638580" y="1745694"/>
            <a:ext cx="2536865" cy="1082278"/>
          </a:xfrm>
          <a:prstGeom prst="roundRect">
            <a:avLst>
              <a:gd name="adj" fmla="val 4274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8756333" y="1863447"/>
            <a:ext cx="2243971" cy="152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Baroreceptory a kardiovaskulární odpověď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756333" y="2049423"/>
            <a:ext cx="2301359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na karotický sinus (oblast krkavice) aktivuje baroreceptory, které reflexivně snižují srdeční frekvenci a krevní tlak — jedním z mechanismů rychlého bezvědomí je tedy i vagová reakce.</a:t>
            </a:r>
            <a:endParaRPr lang="en-US" sz="85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837" y="2889885"/>
            <a:ext cx="12870180" cy="7214075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3454837" y="7275314"/>
            <a:ext cx="7720727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Orientační hodnoty doby nástupu bezvědomí při správně provedeném škrcení. Skutečné hodnoty se liší dle anatomie, kondice a přesnosti provedení.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7004" y="820103"/>
            <a:ext cx="1079063" cy="377666"/>
          </a:xfrm>
          <a:prstGeom prst="roundRect">
            <a:avLst>
              <a:gd name="adj" fmla="val 1772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24163" y="887492"/>
            <a:ext cx="824746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8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7004" y="1269802"/>
            <a:ext cx="5469017" cy="553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instruktorů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797004" y="2093476"/>
            <a:ext cx="13036391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Identifikace typických chyb při výuce je stejně důležitá jako znalost správné techniky. Tyto chyby se pravidelně opakují napříč jednotkami a jejich systematická korekce výrazně zvyšuje efektivitu a bezpečnost tréninku.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7004" y="3202305"/>
            <a:ext cx="6428065" cy="1712238"/>
          </a:xfrm>
          <a:prstGeom prst="roundRect">
            <a:avLst>
              <a:gd name="adj" fmla="val 6408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97004" y="3179445"/>
            <a:ext cx="6428065" cy="91440"/>
          </a:xfrm>
          <a:prstGeom prst="roundRect">
            <a:avLst>
              <a:gd name="adj" fmla="val 9152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3712131" y="2903458"/>
            <a:ext cx="597694" cy="597694"/>
          </a:xfrm>
          <a:prstGeom prst="roundRect">
            <a:avLst>
              <a:gd name="adj" fmla="val 152988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3891439" y="3052882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1019056" y="3700343"/>
            <a:ext cx="2778443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Nedostatečná kontrola trupu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019056" y="4085273"/>
            <a:ext cx="5983962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soustředí na škrcení rukama, ale zapomíná fixovat trup nohama. Soupeř pak vyklouzne ze škrcení bez nutnosti obranné akce.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405211" y="3202305"/>
            <a:ext cx="6428184" cy="1712238"/>
          </a:xfrm>
          <a:prstGeom prst="roundRect">
            <a:avLst>
              <a:gd name="adj" fmla="val 6408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7405211" y="3179445"/>
            <a:ext cx="6428184" cy="91440"/>
          </a:xfrm>
          <a:prstGeom prst="roundRect">
            <a:avLst>
              <a:gd name="adj" fmla="val 9152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10320457" y="2903458"/>
            <a:ext cx="597694" cy="597694"/>
          </a:xfrm>
          <a:prstGeom prst="roundRect">
            <a:avLst>
              <a:gd name="adj" fmla="val 152988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10499765" y="3052882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7627263" y="3700343"/>
            <a:ext cx="2611636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Slabý stisk nohou u Gilotiny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627263" y="4085273"/>
            <a:ext cx="5984081" cy="607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Pokud nohy nesvírají trup útočníka, může se soupeř vzpřímit, přejít do boční kontroly nebo neutralizovat tlak změnou úhlu těla.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97004" y="5393531"/>
            <a:ext cx="6428065" cy="2015847"/>
          </a:xfrm>
          <a:prstGeom prst="roundRect">
            <a:avLst>
              <a:gd name="adj" fmla="val 5443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797004" y="5370671"/>
            <a:ext cx="6428065" cy="91440"/>
          </a:xfrm>
          <a:prstGeom prst="roundRect">
            <a:avLst>
              <a:gd name="adj" fmla="val 9152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3712131" y="5094684"/>
            <a:ext cx="597694" cy="597694"/>
          </a:xfrm>
          <a:prstGeom prst="roundRect">
            <a:avLst>
              <a:gd name="adj" fmla="val 152988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3891439" y="5244108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1019056" y="5891570"/>
            <a:ext cx="3058001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Pomalý přechod postojem–zemí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019056" y="6276499"/>
            <a:ext cx="5983962" cy="910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Váhání a pomalý přechod mezi postojem a zemí dává útočníkovi kritické okno pro protiútok nebo únik. Přechod musí být explozivní a plynulý.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7405211" y="5393531"/>
            <a:ext cx="6428184" cy="2015847"/>
          </a:xfrm>
          <a:prstGeom prst="roundRect">
            <a:avLst>
              <a:gd name="adj" fmla="val 5443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Shape 23"/>
          <p:cNvSpPr/>
          <p:nvPr/>
        </p:nvSpPr>
        <p:spPr>
          <a:xfrm>
            <a:off x="7405211" y="5370671"/>
            <a:ext cx="6428184" cy="91440"/>
          </a:xfrm>
          <a:prstGeom prst="roundRect">
            <a:avLst>
              <a:gd name="adj" fmla="val 9152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Shape 24"/>
          <p:cNvSpPr/>
          <p:nvPr/>
        </p:nvSpPr>
        <p:spPr>
          <a:xfrm>
            <a:off x="10320457" y="5094684"/>
            <a:ext cx="597694" cy="597694"/>
          </a:xfrm>
          <a:prstGeom prst="roundRect">
            <a:avLst>
              <a:gd name="adj" fmla="val 152988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7" name="Text 25"/>
          <p:cNvSpPr/>
          <p:nvPr/>
        </p:nvSpPr>
        <p:spPr>
          <a:xfrm>
            <a:off x="10499765" y="5244108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7627263" y="5891570"/>
            <a:ext cx="2233732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Ignorování bezpečnosti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7627263" y="6276499"/>
            <a:ext cx="5984081" cy="910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Nedostatečný důraz na včasný </a:t>
            </a: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tap-out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jako závazný signál. Pokračování ve škrcení po signálu vzdání nebo po ztrátě vědomí je absolutně nepřijatelné.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93833" y="594836"/>
            <a:ext cx="810339" cy="264319"/>
          </a:xfrm>
          <a:prstGeom prst="roundRect">
            <a:avLst>
              <a:gd name="adj" fmla="val 1893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190750" y="647105"/>
            <a:ext cx="616506" cy="159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9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9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2093833" y="899398"/>
            <a:ext cx="4977884" cy="413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Evaluace a bezpečnostní protokoly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1986558" y="1464350"/>
            <a:ext cx="4713803" cy="2416969"/>
          </a:xfrm>
          <a:prstGeom prst="roundRect">
            <a:avLst>
              <a:gd name="adj" fmla="val 4438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2135505" y="1565077"/>
            <a:ext cx="2527697" cy="214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🔴 Bezpečnost — Absolutní priorita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135505" y="1880235"/>
            <a:ext cx="4415909" cy="599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Okamžité uvolnění po signálu tap-out nebo verbálním signálu. </a:t>
            </a:r>
            <a:r>
              <a:rPr lang="en-US" sz="115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Zákaz pokračování</a:t>
            </a:r>
            <a:r>
              <a:rPr lang="en-US" sz="11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ve škrcení po jakémkoli projevu ztráty vědomí. Instruktor musí mít neustálý vizuální kontakt s figurantem.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135505" y="2666859"/>
            <a:ext cx="4415909" cy="26194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2135505" y="2806184"/>
            <a:ext cx="4415909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Diagnostické znaky nutného přerušení: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135505" y="3096458"/>
            <a:ext cx="4415909" cy="66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Zmodrání nebo zblednutí obličeje</a:t>
            </a:r>
            <a:endParaRPr lang="en-US" sz="115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Ztráta svalového tonu (ochablost)</a:t>
            </a:r>
            <a:endParaRPr lang="en-US" sz="115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Absence reakce na stimuly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964085" y="1565077"/>
            <a:ext cx="2110621" cy="206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úspěšného provedení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964085" y="1872615"/>
            <a:ext cx="5579864" cy="66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Správná poloha lokte vůči bradě soupeře (loket před bradou, ne na rameni)</a:t>
            </a:r>
            <a:endParaRPr lang="en-US" sz="115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Efektivní zapojení nohou a fixace pánve soupeře</a:t>
            </a:r>
            <a:endParaRPr lang="en-US" sz="115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Kolmé sevření — bez úniku soupeřova krku do strany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964085" y="2729724"/>
            <a:ext cx="5579864" cy="26194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6964085" y="2869049"/>
            <a:ext cx="2125147" cy="206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Diagnostika průběhu tréninku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64085" y="3176588"/>
            <a:ext cx="5579864" cy="66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Průběžné sledování barvy obličeje a svalového napětí figuranta</a:t>
            </a:r>
            <a:endParaRPr lang="en-US" sz="115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Pravidelná rotace rolí (útočník/figurant) pro rovnoměrný rozvoj</a:t>
            </a:r>
            <a:endParaRPr lang="en-US" sz="115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Debriefing po každém cvičení s korekcí chyb</a:t>
            </a:r>
            <a:endParaRPr lang="en-US" sz="11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507" y="3994547"/>
            <a:ext cx="6133267" cy="3640098"/>
          </a:xfrm>
          <a:prstGeom prst="rect">
            <a:avLst/>
          </a:prstGeom>
        </p:spPr>
      </p:pic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82522" y="4884247"/>
            <a:ext cx="522118" cy="522117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517348" y="6806620"/>
            <a:ext cx="1524584" cy="261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Uvolnění</a:t>
            </a:r>
            <a:endParaRPr lang="en-US" sz="16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71082" y="4885226"/>
            <a:ext cx="522118" cy="52211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595955" y="6806620"/>
            <a:ext cx="1524584" cy="261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Signál</a:t>
            </a:r>
            <a:endParaRPr lang="en-US" sz="16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49688" y="4885226"/>
            <a:ext cx="522118" cy="52211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643234" y="6806620"/>
            <a:ext cx="1524584" cy="261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Provádění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6404" y="1025009"/>
            <a:ext cx="1408867" cy="338257"/>
          </a:xfrm>
          <a:prstGeom prst="roundRect">
            <a:avLst>
              <a:gd name="adj" fmla="val 18786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869871" y="1081683"/>
            <a:ext cx="1181933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 A DISKUSE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756404" y="1428155"/>
            <a:ext cx="4604266" cy="525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otázky k diskusi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040011" y="2379583"/>
            <a:ext cx="12833985" cy="5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Škrcení na zemi je ultimátní kontrolní prvek boje na blízko — vyžaduje precizní techniku, anatomické znalosti a </a:t>
            </a:r>
            <a:r>
              <a:rPr lang="en-US" sz="14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vysokou míru etické zodpovědnosti</a:t>
            </a: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každého instruktora.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56404" y="2196941"/>
            <a:ext cx="22860" cy="92749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56404" y="3307080"/>
            <a:ext cx="425529" cy="425529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344216" y="3372088"/>
            <a:ext cx="2974300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1: Vliv výstroje na Gilotinu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344216" y="3732133"/>
            <a:ext cx="3649385" cy="112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ovlivňuje límec taktické vesty nebo balistický límec (šijový chránič) provádění Gilotiny? Jaké jsou možné adaptace techniky pro tyto podmínky bojového nasazení?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196483" y="3307080"/>
            <a:ext cx="425529" cy="425529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5784294" y="3372088"/>
            <a:ext cx="2591991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2: Funkce tlaku na týl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5784294" y="3732133"/>
            <a:ext cx="3649504" cy="112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u škrcení předloktím (RNC) zásadní tlak druhé ruky na týl soupeře? Co se stane, pokud tato ruka pouze drží vlastní paži bez aktivního tlaku vpřed?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9636681" y="3307080"/>
            <a:ext cx="425529" cy="425529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0224492" y="3372088"/>
            <a:ext cx="3040380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3: Výhody škrcení oděvem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10224492" y="3732133"/>
            <a:ext cx="3649385" cy="1405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Jaké jsou konkrétní taktické výhody škrcení pomocí oděvu (rukávu, límce) v reálném střetu oproti čistě manuálnímu škrcení holýma rukama — zvláště při únavě a vlhkém povrchu?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756404" y="5414857"/>
            <a:ext cx="13117592" cy="31194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56404" y="5723215"/>
            <a:ext cx="4237196" cy="624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4900" dirty="0"/>
          </a:p>
        </p:txBody>
      </p:sp>
      <p:sp>
        <p:nvSpPr>
          <p:cNvPr id="18" name="Text 16"/>
          <p:cNvSpPr/>
          <p:nvPr/>
        </p:nvSpPr>
        <p:spPr>
          <a:xfrm>
            <a:off x="1824276" y="6563439"/>
            <a:ext cx="2101334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Techniky škrcení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756404" y="6923484"/>
            <a:ext cx="4237196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Probrány v tomto modulu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5196483" y="5723215"/>
            <a:ext cx="4237315" cy="624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8s</a:t>
            </a:r>
            <a:endParaRPr lang="en-US" sz="4900" dirty="0"/>
          </a:p>
        </p:txBody>
      </p:sp>
      <p:sp>
        <p:nvSpPr>
          <p:cNvPr id="21" name="Text 19"/>
          <p:cNvSpPr/>
          <p:nvPr/>
        </p:nvSpPr>
        <p:spPr>
          <a:xfrm>
            <a:off x="6264473" y="6563439"/>
            <a:ext cx="2101334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Min. čas bezvědomí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5196483" y="6923484"/>
            <a:ext cx="4237315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správném provedení RNC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636681" y="5723215"/>
            <a:ext cx="4237196" cy="624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4900" dirty="0"/>
          </a:p>
        </p:txBody>
      </p:sp>
      <p:sp>
        <p:nvSpPr>
          <p:cNvPr id="24" name="Text 22"/>
          <p:cNvSpPr/>
          <p:nvPr/>
        </p:nvSpPr>
        <p:spPr>
          <a:xfrm>
            <a:off x="10704552" y="6563439"/>
            <a:ext cx="2101334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Tap = Uvolnit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9636681" y="6923484"/>
            <a:ext cx="4237196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Absolutní bezpečnostní pravidlo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1718</Words>
  <Application>Microsoft Macintosh PowerPoint</Application>
  <PresentationFormat>Vlastní</PresentationFormat>
  <Paragraphs>174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Barlow Light</vt:lpstr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2026-03-02T07:52:45Z</dcterms:created>
  <dcterms:modified xsi:type="dcterms:W3CDTF">2026-03-02T07:57:26Z</dcterms:modified>
</cp:coreProperties>
</file>