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Barlow" pitchFamily="2" charset="0"/>
      <p:regular r:id="rId15"/>
      <p:bold r:id="rId16"/>
      <p:italic r:id="rId17"/>
      <p:boldItalic r:id="rId18"/>
    </p:embeddedFont>
    <p:embeddedFont>
      <p:font typeface="Barlow Light" panose="00000400000000000000" pitchFamily="2" charset="0"/>
      <p:regular r:id="rId19"/>
      <p:italic r:id="rId20"/>
    </p:embeddedFont>
    <p:embeddedFont>
      <p:font typeface="Barlow Medium" panose="00000600000000000000" pitchFamily="2" charset="0"/>
      <p:regular r:id="rId21"/>
      <p:italic r:id="rId22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2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533412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Cvičný úderový boj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3589496"/>
            <a:ext cx="8880277" cy="946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450"/>
              </a:lnSpc>
              <a:buNone/>
            </a:pPr>
            <a:r>
              <a:rPr lang="en-US" sz="5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a praxe sparringu</a:t>
            </a:r>
            <a:endParaRPr lang="en-US" sz="5950" dirty="0"/>
          </a:p>
        </p:txBody>
      </p:sp>
      <p:sp>
        <p:nvSpPr>
          <p:cNvPr id="4" name="Text 2"/>
          <p:cNvSpPr/>
          <p:nvPr/>
        </p:nvSpPr>
        <p:spPr>
          <a:xfrm>
            <a:off x="864037" y="4906089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zaměřený na systematický rozvoj bojeschopnosti prostřednictvím řízených a volných forem sparringu – od teorie přes metodiku až po evaluaci výkonu v podmínkách AČR.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7606" y="686752"/>
            <a:ext cx="2330053" cy="467439"/>
          </a:xfrm>
          <a:prstGeom prst="roundRect">
            <a:avLst>
              <a:gd name="adj" fmla="val 1740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00482" y="767001"/>
            <a:ext cx="2024301" cy="306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 MODULU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47606" y="1249204"/>
            <a:ext cx="5535454" cy="672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tento modul pokrývá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847606" y="2278142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78086" y="2308622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840361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850" dirty="0"/>
          </a:p>
        </p:txBody>
      </p:sp>
      <p:sp>
        <p:nvSpPr>
          <p:cNvPr id="8" name="Text 6"/>
          <p:cNvSpPr/>
          <p:nvPr/>
        </p:nvSpPr>
        <p:spPr>
          <a:xfrm>
            <a:off x="1120259" y="3272671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Klasifikace forem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120259" y="3751540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Rozlišit řízený a volný sparring, stupně kontaktu dle metodiky AČR a jejich aplikaci v praxi.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433905" y="2278142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64385" y="2308622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426660" y="2441019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850" dirty="0"/>
          </a:p>
        </p:txBody>
      </p:sp>
      <p:sp>
        <p:nvSpPr>
          <p:cNvPr id="13" name="Text 11"/>
          <p:cNvSpPr/>
          <p:nvPr/>
        </p:nvSpPr>
        <p:spPr>
          <a:xfrm>
            <a:off x="7706558" y="3272671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a pohyb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706558" y="3751540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stabilitu postoje a taktický pohyb za podmínek dynamického odporu soupeře.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47606" y="5029200"/>
            <a:ext cx="6348770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78086" y="5059680"/>
            <a:ext cx="6287810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3840361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850" dirty="0"/>
          </a:p>
        </p:txBody>
      </p:sp>
      <p:sp>
        <p:nvSpPr>
          <p:cNvPr id="18" name="Text 16"/>
          <p:cNvSpPr/>
          <p:nvPr/>
        </p:nvSpPr>
        <p:spPr>
          <a:xfrm>
            <a:off x="1120259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Ochranné prostředky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120259" y="6502598"/>
            <a:ext cx="580346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úlohu výstroje při zachování reálnosti a bezpečnosti tréninkového procesu.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7433905" y="5029200"/>
            <a:ext cx="6348889" cy="2513528"/>
          </a:xfrm>
          <a:prstGeom prst="roundRect">
            <a:avLst>
              <a:gd name="adj" fmla="val 40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464385" y="5059680"/>
            <a:ext cx="6287929" cy="726519"/>
          </a:xfrm>
          <a:prstGeom prst="roundRect">
            <a:avLst>
              <a:gd name="adj" fmla="val 8966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426660" y="5192078"/>
            <a:ext cx="363260" cy="453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850" dirty="0"/>
          </a:p>
        </p:txBody>
      </p:sp>
      <p:sp>
        <p:nvSpPr>
          <p:cNvPr id="23" name="Text 21"/>
          <p:cNvSpPr/>
          <p:nvPr/>
        </p:nvSpPr>
        <p:spPr>
          <a:xfrm>
            <a:off x="7706558" y="6023729"/>
            <a:ext cx="2690812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Metodický postup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7706558" y="6502598"/>
            <a:ext cx="5803583" cy="767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Navrhnout přechod od řízených kombinací k volnému boji v plné bojové výstroji.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374934"/>
            <a:ext cx="2157413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448991"/>
            <a:ext cx="186118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937742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Definice sparringu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686276" y="2993827"/>
            <a:ext cx="6505575" cy="3860840"/>
          </a:xfrm>
          <a:prstGeom prst="roundRect">
            <a:avLst>
              <a:gd name="adj" fmla="val 4604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33093" y="324064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Klíčový koncept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933093" y="3830360"/>
            <a:ext cx="6011942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Sparring je </a:t>
            </a:r>
            <a:r>
              <a:rPr lang="en-US" sz="19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simulace reálného střetu v kontrolovaném prostředí</a:t>
            </a: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pro rozvoj timingu a distance. V AČR není sportovním zápasnickým formátem – je nástrojem k prověření bojeschopnosti.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623929" y="324064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Základní předpoklady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7623929" y="3830360"/>
            <a:ext cx="6150054" cy="2937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Automatizace základů: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Postoje, pády, kryty a údery musí být zafixovány před vstupem do sparringu (kap. 3.3).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Cíl: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Adaptace na nepředvídatelný pohyb soupeře a aplikace techniky pod tlakem.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Bezpečnost: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Řízená intenzita kontaktu je podmínkou metodické integrity.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42311" y="1136333"/>
            <a:ext cx="1177171" cy="354925"/>
          </a:xfrm>
          <a:prstGeom prst="roundRect">
            <a:avLst>
              <a:gd name="adj" fmla="val 18438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466731" y="1202293"/>
            <a:ext cx="928330" cy="2230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BZ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342311" y="1552694"/>
            <a:ext cx="4328160" cy="5409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Typologie sparringu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1342311" y="2496741"/>
            <a:ext cx="2790825" cy="1943576"/>
          </a:xfrm>
          <a:prstGeom prst="roundRect">
            <a:avLst>
              <a:gd name="adj" fmla="val 420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544598" y="2699028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Řízený sparring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44598" y="3123128"/>
            <a:ext cx="2386251" cy="836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Kombinace na počítání – údery, kopy, kryty za pohybu vpřed a vzad.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kap. 3.3.1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86726" y="2496741"/>
            <a:ext cx="2790944" cy="1943576"/>
          </a:xfrm>
          <a:prstGeom prst="roundRect">
            <a:avLst>
              <a:gd name="adj" fmla="val 420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489013" y="2699028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Volný sparring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489013" y="3123128"/>
            <a:ext cx="2386370" cy="1114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Cvičenci pracují samostatně v rámci zadaných taktických a kontaktních omezení.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kap. 3.3.2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60350" y="2477572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Stupně kontaktu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560350" y="2920841"/>
            <a:ext cx="5735360" cy="1137880"/>
          </a:xfrm>
          <a:prstGeom prst="roundRect">
            <a:avLst>
              <a:gd name="adj" fmla="val 9643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7537490" y="2920841"/>
            <a:ext cx="91440" cy="1137880"/>
          </a:xfrm>
          <a:prstGeom prst="roundRect">
            <a:avLst>
              <a:gd name="adj" fmla="val 89461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846457" y="3138368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Bezkontaktní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846457" y="3562469"/>
            <a:ext cx="5231725" cy="278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Fokus na techniku a pohyb bez fyzického doteku soupeře.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560350" y="4212312"/>
            <a:ext cx="5735360" cy="1137880"/>
          </a:xfrm>
          <a:prstGeom prst="roundRect">
            <a:avLst>
              <a:gd name="adj" fmla="val 9643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7537490" y="4212312"/>
            <a:ext cx="91440" cy="1137880"/>
          </a:xfrm>
          <a:prstGeom prst="roundRect">
            <a:avLst>
              <a:gd name="adj" fmla="val 89461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846457" y="4429839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Poloviční kontakt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846457" y="4853940"/>
            <a:ext cx="5231725" cy="278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Kontrolované údery na tělo, omezená síla úderů na hlavu.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560350" y="5503783"/>
            <a:ext cx="5735360" cy="1416606"/>
          </a:xfrm>
          <a:prstGeom prst="roundRect">
            <a:avLst>
              <a:gd name="adj" fmla="val 7746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537490" y="5503783"/>
            <a:ext cx="91440" cy="1416606"/>
          </a:xfrm>
          <a:prstGeom prst="roundRect">
            <a:avLst>
              <a:gd name="adj" fmla="val 89461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7846457" y="5721310"/>
            <a:ext cx="2164080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Plně kontaktní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846457" y="6145411"/>
            <a:ext cx="5231725" cy="557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Pouze s kompletními ochrannými prostředky a pod dohledem instruktora.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2072164"/>
            <a:ext cx="2495788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2146221"/>
            <a:ext cx="2199561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VÝSTROJ A BEZPEČNOST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634972"/>
            <a:ext cx="773811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Ochranné prostředky a jejich vliv</a:t>
            </a:r>
            <a:endParaRPr lang="en-US" sz="4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4037" y="3691057"/>
            <a:ext cx="617220" cy="6172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89867" y="369105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Povinná výbava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789867" y="4182070"/>
            <a:ext cx="316920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Přilba, rukavice, holenní chrániče, suspenzor, chránič zubů a ochranná vesta. Kompletní výstroj je podmínkou pro plný kontakt.</a:t>
            </a:r>
            <a:endParaRPr lang="en-US" sz="1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7682" y="3691057"/>
            <a:ext cx="617220" cy="6172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193512" y="369105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Biomechanický vliv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6193512" y="4182070"/>
            <a:ext cx="316920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Rukavice omezují úchopovou schopnost. Přilba redukuje zorné pole a tlumí vnímání úderů – cvičenec se musí adaptovat.</a:t>
            </a:r>
            <a:endParaRPr lang="en-US" sz="19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71328" y="3691057"/>
            <a:ext cx="617220" cy="6172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597158" y="3691057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Psychologický efekt</a:t>
            </a:r>
            <a:endParaRPr lang="en-US" sz="2150" dirty="0"/>
          </a:p>
        </p:txBody>
      </p:sp>
      <p:sp>
        <p:nvSpPr>
          <p:cNvPr id="13" name="Text 8"/>
          <p:cNvSpPr/>
          <p:nvPr/>
        </p:nvSpPr>
        <p:spPr>
          <a:xfrm>
            <a:off x="10597158" y="4182070"/>
            <a:ext cx="3169206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Výstroj umožňuje zvýšit intenzitu bez rizika fatálního zranění – simuluje stres reálného střetu a zvyšuje bojové sebevědomí.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700808" y="529590"/>
            <a:ext cx="1071920" cy="328970"/>
          </a:xfrm>
          <a:prstGeom prst="roundRect">
            <a:avLst>
              <a:gd name="adj" fmla="val 18699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8203" y="620792"/>
            <a:ext cx="146447" cy="1464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37874" y="592098"/>
            <a:ext cx="617458" cy="203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KAP. 3.3.1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1700808" y="912852"/>
            <a:ext cx="5643682" cy="508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Řízený sparring: Metodická řada</a:t>
            </a:r>
            <a:endParaRPr lang="en-US" sz="3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109" y="1624965"/>
            <a:ext cx="10218182" cy="541222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01548" y="5493068"/>
            <a:ext cx="2245735" cy="280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Kombinace úderů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3441173" y="5863615"/>
            <a:ext cx="2706111" cy="439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Synchronizovaný pohyb dvojice a krytí.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2913425" y="2358513"/>
            <a:ext cx="2245735" cy="280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Kombinace kopů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2453049" y="2729060"/>
            <a:ext cx="2706111" cy="439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Management vzdálenosti a kontrola dosahu.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8516535" y="2358513"/>
            <a:ext cx="2245735" cy="280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Komplexní dril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8516535" y="2729060"/>
            <a:ext cx="2706110" cy="439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Údery, kopy a obrany v krátkých sériích.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9470972" y="5493244"/>
            <a:ext cx="2245735" cy="280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Čtení pohybu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9470972" y="5863790"/>
            <a:ext cx="2706111" cy="439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Vnímání nápřahu a rytmu soupeře.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1700808" y="7189827"/>
            <a:ext cx="11228784" cy="510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řídí tempo celé sekvence – dvojice pracuje synchronizovaně, přičemž jeden cvičenec útočí a druhý ustupuje, kryje a kontuje. Cílem je rozvoj rytmu a schopnosti číst pohyb soupeře dříve, než útok dorazí.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692593"/>
            <a:ext cx="1165265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766649"/>
            <a:ext cx="86903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KAP. 3.3.2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255401"/>
            <a:ext cx="779406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Volný sparring: Taktické principy</a:t>
            </a:r>
            <a:endParaRPr lang="en-US" sz="4300" dirty="0"/>
          </a:p>
        </p:txBody>
      </p:sp>
      <p:sp>
        <p:nvSpPr>
          <p:cNvPr id="5" name="Shape 3"/>
          <p:cNvSpPr/>
          <p:nvPr/>
        </p:nvSpPr>
        <p:spPr>
          <a:xfrm>
            <a:off x="864037" y="331148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666280" y="339625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Využití prostoru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1666280" y="3887272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Neustálý pohyb v postojích, aktivní vyhýbání se statickému setrvání v dosahu soupeře.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469505" y="331148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8271748" y="339625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Iniciativa a kontr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8271748" y="3887272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Schopnost okamžitě převzít iniciativu po úspěšném krytu – pasivní obrana nestačí.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864037" y="517112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666280" y="525589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Adaptabilita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1666280" y="5746909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Okamžitá změna taktiky při změně distance – přechod z kopů do úderů a loktů.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7469505" y="517112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271748" y="5255895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Situační přehled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271748" y="5746909"/>
            <a:ext cx="5494615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přehledu o okolí i při intenzivním kontaktu s jedním soupeřem (skenování prostoru).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61016" y="559713"/>
            <a:ext cx="1523167" cy="346472"/>
          </a:xfrm>
          <a:prstGeom prst="roundRect">
            <a:avLst>
              <a:gd name="adj" fmla="val 18513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583174" y="624602"/>
            <a:ext cx="1278850" cy="216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NEUROFYZIOLOGIE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461016" y="965121"/>
            <a:ext cx="6105763" cy="530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Rozhodovací proces pod stresem</a:t>
            </a:r>
            <a:endParaRPr lang="en-US" sz="3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016" y="1882616"/>
            <a:ext cx="5621298" cy="562129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016" y="1882616"/>
            <a:ext cx="5621298" cy="562129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55706" y="3334464"/>
            <a:ext cx="2350889" cy="265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Proč je neurologie klíčová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7555706" y="3747016"/>
            <a:ext cx="5621298" cy="54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Sparring není jen fyzický – je to trénink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rozhodovacího systému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pod tlakem.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7555706" y="4421029"/>
            <a:ext cx="5621298" cy="17268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Reakční čas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se zkracuje pouze opakovanou zkušeností s reálným odporem.</a:t>
            </a:r>
            <a:endParaRPr lang="en-US" sz="15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Kognitivní tunel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nelze eliminovat – lze ho pouze kompenzovat nacvičenými automatismy.</a:t>
            </a:r>
            <a:endParaRPr lang="en-US" sz="15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Optimální arousal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je zóna, kde stres mobilizuje, ale neblokuje motoriku.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5103" y="713303"/>
            <a:ext cx="1541978" cy="436364"/>
          </a:xfrm>
          <a:prstGeom prst="roundRect">
            <a:avLst>
              <a:gd name="adj" fmla="val 18153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66549" y="784027"/>
            <a:ext cx="1259086" cy="294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CHYBY V PRAXI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25103" y="1239679"/>
            <a:ext cx="6470452" cy="654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instruktorů</a:t>
            </a:r>
            <a:endParaRPr lang="en-US" sz="4100" dirty="0"/>
          </a:p>
        </p:txBody>
      </p:sp>
      <p:sp>
        <p:nvSpPr>
          <p:cNvPr id="5" name="Shape 3"/>
          <p:cNvSpPr/>
          <p:nvPr/>
        </p:nvSpPr>
        <p:spPr>
          <a:xfrm>
            <a:off x="825103" y="2232184"/>
            <a:ext cx="12980194" cy="972979"/>
          </a:xfrm>
          <a:prstGeom prst="roundRect">
            <a:avLst>
              <a:gd name="adj" fmla="val 1017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47" y="2594848"/>
            <a:ext cx="294680" cy="235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91270" y="2516148"/>
            <a:ext cx="11978283" cy="368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Tyto chyby jsou nejčastějšími příčinami zranění a metodického selhání sparringových bloků v AČR.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825103" y="3458408"/>
            <a:ext cx="6377583" cy="2100739"/>
          </a:xfrm>
          <a:prstGeom prst="roundRect">
            <a:avLst>
              <a:gd name="adj" fmla="val 696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94623" y="3458408"/>
            <a:ext cx="121920" cy="2100739"/>
          </a:xfrm>
          <a:prstGeom prst="roundRect">
            <a:avLst>
              <a:gd name="adj" fmla="val 8121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182767" y="3724632"/>
            <a:ext cx="2619494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Předčasný volný boj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1182767" y="4187071"/>
            <a:ext cx="5753695" cy="1105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Nasazení cvičenců do sparringu před zvládnutím obranných technik vede k nekontrolované rvačce bez metodické hodnoty.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7427714" y="3458408"/>
            <a:ext cx="6377583" cy="2100739"/>
          </a:xfrm>
          <a:prstGeom prst="roundRect">
            <a:avLst>
              <a:gd name="adj" fmla="val 696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7397234" y="3458408"/>
            <a:ext cx="121920" cy="2100739"/>
          </a:xfrm>
          <a:prstGeom prst="roundRect">
            <a:avLst>
              <a:gd name="adj" fmla="val 8121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7785378" y="3724632"/>
            <a:ext cx="2989540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Nekontrolovaná agresivita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7785378" y="4187071"/>
            <a:ext cx="5753695" cy="737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Povolení nekontrolovaného kontaktu vede ke zraněním a ztrátě metodického cíle celého bloku.</a:t>
            </a:r>
            <a:endParaRPr lang="en-US" sz="1850" dirty="0"/>
          </a:p>
        </p:txBody>
      </p:sp>
      <p:sp>
        <p:nvSpPr>
          <p:cNvPr id="16" name="Shape 13"/>
          <p:cNvSpPr/>
          <p:nvPr/>
        </p:nvSpPr>
        <p:spPr>
          <a:xfrm>
            <a:off x="825103" y="5784175"/>
            <a:ext cx="6377583" cy="1732121"/>
          </a:xfrm>
          <a:prstGeom prst="roundRect">
            <a:avLst>
              <a:gd name="adj" fmla="val 84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4"/>
          <p:cNvSpPr/>
          <p:nvPr/>
        </p:nvSpPr>
        <p:spPr>
          <a:xfrm>
            <a:off x="794623" y="5784175"/>
            <a:ext cx="121920" cy="1732121"/>
          </a:xfrm>
          <a:prstGeom prst="roundRect">
            <a:avLst>
              <a:gd name="adj" fmla="val 8121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1182767" y="6050399"/>
            <a:ext cx="2619494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Chybějící zpětná vazba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1182767" y="6512838"/>
            <a:ext cx="5753695" cy="737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Ukončení sparringu bez analýzy technických a taktických chyb eliminuje hlavní učební přínos.</a:t>
            </a:r>
            <a:endParaRPr lang="en-US" sz="1850" dirty="0"/>
          </a:p>
        </p:txBody>
      </p:sp>
      <p:sp>
        <p:nvSpPr>
          <p:cNvPr id="20" name="Shape 17"/>
          <p:cNvSpPr/>
          <p:nvPr/>
        </p:nvSpPr>
        <p:spPr>
          <a:xfrm>
            <a:off x="7427714" y="5784175"/>
            <a:ext cx="6377583" cy="1732121"/>
          </a:xfrm>
          <a:prstGeom prst="roundRect">
            <a:avLst>
              <a:gd name="adj" fmla="val 844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8"/>
          <p:cNvSpPr/>
          <p:nvPr/>
        </p:nvSpPr>
        <p:spPr>
          <a:xfrm>
            <a:off x="7397234" y="5784175"/>
            <a:ext cx="121920" cy="1732121"/>
          </a:xfrm>
          <a:prstGeom prst="roundRect">
            <a:avLst>
              <a:gd name="adj" fmla="val 81215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7785378" y="6050399"/>
            <a:ext cx="2619494" cy="327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Stereotyp dvojic</a:t>
            </a:r>
            <a:endParaRPr lang="en-US" sz="2050" dirty="0"/>
          </a:p>
        </p:txBody>
      </p:sp>
      <p:sp>
        <p:nvSpPr>
          <p:cNvPr id="23" name="Text 20"/>
          <p:cNvSpPr/>
          <p:nvPr/>
        </p:nvSpPr>
        <p:spPr>
          <a:xfrm>
            <a:off x="7785378" y="6512838"/>
            <a:ext cx="5753695" cy="737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Trvalé sparringování ve stejných dvojicích zabraňuje adaptaci na různé typy soupeřů a styly boje.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40155" y="962978"/>
            <a:ext cx="1157288" cy="362545"/>
          </a:xfrm>
          <a:prstGeom prst="roundRect">
            <a:avLst>
              <a:gd name="adj" fmla="val 18359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366599" y="1030010"/>
            <a:ext cx="904399" cy="228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PŘÍLOHA Č. 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240155" y="1389102"/>
            <a:ext cx="5588079" cy="5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Evaluace a hodnocení výkonu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1240155" y="2336602"/>
            <a:ext cx="2200989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Hodnotící kritéria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40155" y="2790468"/>
            <a:ext cx="198001" cy="247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240155" y="3104078"/>
            <a:ext cx="5833348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240155" y="3248739"/>
            <a:ext cx="2200989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Efektivita krytů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240155" y="3682841"/>
            <a:ext cx="5833348" cy="285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Správnost provedení obranných technik pod tlakem.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240155" y="4275892"/>
            <a:ext cx="198001" cy="247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240155" y="4589502"/>
            <a:ext cx="5833348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240155" y="4734163"/>
            <a:ext cx="2200989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postojů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240155" y="5168265"/>
            <a:ext cx="5833348" cy="285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biomechanicky správné pozice v pohybu i po kontaktu.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240155" y="5761315"/>
            <a:ext cx="198001" cy="247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240155" y="6074926"/>
            <a:ext cx="5833348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240155" y="6219587"/>
            <a:ext cx="2200989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Přesnost protiúderů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240155" y="6653689"/>
            <a:ext cx="5833348" cy="285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Kontrola síly a cílení kontrúderů dle zadané intenzity.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7564279" y="2336602"/>
            <a:ext cx="2200989" cy="2751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Diagnostické sledování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564279" y="2770703"/>
            <a:ext cx="5833348" cy="856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průběžně monitoruje </a:t>
            </a:r>
            <a:r>
              <a:rPr lang="en-US" sz="15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vliv únavy na technickou čistotu</a:t>
            </a: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pokles kvality provedení je signálem k přerušení nebo snížení intenzity.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564279" y="3806309"/>
            <a:ext cx="5833348" cy="1021556"/>
          </a:xfrm>
          <a:prstGeom prst="roundRect">
            <a:avLst>
              <a:gd name="adj" fmla="val 814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280" y="4101346"/>
            <a:ext cx="247531" cy="198001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8207812" y="4014668"/>
            <a:ext cx="4991814" cy="571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 ukazatel: Cvičenec, který pod únavou ztrácí kryty, potřebuje drily – ne více sparringu.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777954"/>
            <a:ext cx="1662113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852011"/>
            <a:ext cx="136588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 MODULU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1340763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1234321" y="2674501"/>
            <a:ext cx="1253204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Sparring je nezbytný most mezi teoretickými znalostmi a funkčními dovednostmi aplikovatelnými v reálném čase a prostředí.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2396847"/>
            <a:ext cx="30480" cy="1345406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64037" y="411253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2150" dirty="0"/>
          </a:p>
        </p:txBody>
      </p:sp>
      <p:sp>
        <p:nvSpPr>
          <p:cNvPr id="8" name="Shape 6"/>
          <p:cNvSpPr/>
          <p:nvPr/>
        </p:nvSpPr>
        <p:spPr>
          <a:xfrm>
            <a:off x="864037" y="4825722"/>
            <a:ext cx="4136231" cy="2625804"/>
          </a:xfrm>
          <a:prstGeom prst="roundRect">
            <a:avLst>
              <a:gd name="adj" fmla="val 394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1141333" y="510301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1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1141333" y="5594033"/>
            <a:ext cx="358163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 je největší rozdíl mezi sparringem v tělocvičně a sparringem v plné polní na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nerovném povrchu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?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247084" y="4825722"/>
            <a:ext cx="4136231" cy="2625804"/>
          </a:xfrm>
          <a:prstGeom prst="roundRect">
            <a:avLst>
              <a:gd name="adj" fmla="val 394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524381" y="510301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2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5524381" y="5594033"/>
            <a:ext cx="358163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důležité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střídat partnery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během sparringového bloku a jaký vliv má monotónní dvojice na rozvoj?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9630132" y="4825722"/>
            <a:ext cx="4136231" cy="2625804"/>
          </a:xfrm>
          <a:prstGeom prst="roundRect">
            <a:avLst>
              <a:gd name="adj" fmla="val 394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9907429" y="510301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3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9907429" y="5594033"/>
            <a:ext cx="358163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metodicky korigovat cvičence, který pod tlakem sparringu </a:t>
            </a: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zapomíná na základní kryty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?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Macintosh PowerPoint</Application>
  <PresentationFormat>Vlastní</PresentationFormat>
  <Paragraphs>129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Barlow Light</vt:lpstr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2026-03-02T07:59:45Z</dcterms:created>
  <dcterms:modified xsi:type="dcterms:W3CDTF">2026-03-02T08:01:22Z</dcterms:modified>
</cp:coreProperties>
</file>