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87" d="100"/>
          <a:sy n="87" d="100"/>
        </p:scale>
        <p:origin x="40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A72351-E24F-4D05-9890-D40A2087AEED}" type="datetimeFigureOut">
              <a:rPr lang="cs-CZ" smtClean="0"/>
              <a:t>06.10.2026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14963A-0D0A-4A97-9437-316253F639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034773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Podmínky testu podle dodané prezentace pro zimní semestr 2026/2027: 10 otázek, 80 minut, 2 body za odpověď, maximálně 20 bodů, hranice zápočtu 14 bodů.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Obraz geocentrického kosmu převzat beze změny z dodané prezentace. Údaj o autorovi a dataci podle původního popisku. Aristotelskou fyziku, ptolemaiovskou astronomii a křesťanskou interpretaci rozlišovat. Země ve středu neznamená nejvyšší hodnotové postavení.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Původní heliocentrické vyobrazení z dodané prezentace. Koperník: De revolutionibus, kniha I. Denní pohyb oblohy souvisí s rotací Země. Podrobnosti o retrográdním pohybu planet ponechat na další přednášku.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Alexandre Koyré, Od uzavřeného světa k nekonečnému vesmíru, Praha: Vyšehrad, 2004, úvod, zejména s. 14. Dále dodané výpisky, francouzský text předmluvy a recenze Hynka Janouška. Rozlišit nekonečnost prostoru, jeho stejnorodost a obecnou platnost zákonů. Proměna zahrnuje filosofické a teologické spory.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Podle revidované pasáže přednášky Rozpad kosmu a geometrizace prostoru. Obecná platnost přírodních zákonů sama o sobě nedokazuje nekonečnost vesmíru.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Podle Koyrého úvodu a revidované přednášky. Příklad do výkladu: příčiny lži a posouzení její ospravedlnitelnosti. Z nepřítomnosti hodnotových pojmů ve fyzikálním vysvětlení neplyne libovůle hodnotových soudů.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René Descartes, Rozprava o metodě, IV. část. Nová zakládající úloha jistoty myslícího já, nikoli první objev sebevědomí. Filosofický obrat k subjektu nevyvozovat jako jednoduchý důsledek konce geocentrismu.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Immanuel Kant, Kritika čistého rozumu, předmluva k druhému vydání (B XVI–XVIII); Kritika praktického rozumu, závěr (AA 5:161–162). Snímek uvádí závěrečný výhled ke Kantovi podle zaměření kurzu a dodaného sylabu.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6ED56A-8E16-D3D9-189C-4887B35E21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9A687C84-2D27-66EF-37DB-699159C9A1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36DDD62-A68F-9760-3752-08B2705F7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F84EA-A2E9-4725-9FB2-E888F66D1A53}" type="datetimeFigureOut">
              <a:rPr lang="cs-CZ" smtClean="0"/>
              <a:t>06.10.2026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E8F58AA-51AF-E8B9-3692-22E8C76F3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6B6A4D5-7D6D-0122-C717-9909141FC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BB92F-8EF4-4FAE-8F0D-6993757C482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90701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18497FF-DAC6-DD80-A853-B82C80559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71170AF-D2A8-47DC-A7F7-1CBC24D211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2153033-43AE-35F3-4AB4-BA8F54FBA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F84EA-A2E9-4725-9FB2-E888F66D1A53}" type="datetimeFigureOut">
              <a:rPr lang="cs-CZ" smtClean="0"/>
              <a:t>06.10.2026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B7A40FD-FB83-04AC-B769-B2A7151C4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6CE611A-8208-CD49-3325-B7A596E86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BB92F-8EF4-4FAE-8F0D-6993757C482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86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68024E8-1746-540A-754B-4D5B4032F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6B162BF-10F8-5F69-1C29-B4EEBC36F4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A8DC5B2-3E5B-20E9-8247-5616A1A49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F84EA-A2E9-4725-9FB2-E888F66D1A53}" type="datetimeFigureOut">
              <a:rPr lang="cs-CZ" smtClean="0"/>
              <a:t>06.10.2026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D1842AF-C076-7522-13A1-186A19703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A4FCA4A-685C-3905-B0E9-4E631C0F6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BB92F-8EF4-4FAE-8F0D-6993757C482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55105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C88BA82-9B81-7D83-4645-14E40A28A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E7CE8B8-B69A-BE48-48D5-5D67ED3B77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FA749CD4-3523-771C-D6F4-A60B95D598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2E18DD1-1CC2-AC80-1AB0-F4BD8E674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F84EA-A2E9-4725-9FB2-E888F66D1A53}" type="datetimeFigureOut">
              <a:rPr lang="cs-CZ" smtClean="0"/>
              <a:t>06.10.2026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27E7D96-A1F2-D1B9-6A23-14DCCA362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E4CD2A6-5784-1948-50C6-0A6FDD4AE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BB92F-8EF4-4FAE-8F0D-6993757C482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48765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58A6288-DFE2-3AD8-8843-FA75BB2E7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B425626-4409-689B-D48F-669B8FFC35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CA01F696-EED4-0C49-D171-48F90CB8EF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188FE4F5-13A8-983A-A145-A73694A09B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B69BE687-972B-B4F3-AD3E-875DC301E9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A627D0B2-D03C-A846-E2C2-FA9C70001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F84EA-A2E9-4725-9FB2-E888F66D1A53}" type="datetimeFigureOut">
              <a:rPr lang="cs-CZ" smtClean="0"/>
              <a:t>06.10.2026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A23077D2-31AF-E377-BD81-51FB7D2CD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D64F4487-6A95-0F32-4DF6-2E1BB2795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BB92F-8EF4-4FAE-8F0D-6993757C482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73889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B8276F6-5629-8B4F-CD99-85B6BA574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256BEC51-194E-2B28-0678-A2967F32B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F84EA-A2E9-4725-9FB2-E888F66D1A53}" type="datetimeFigureOut">
              <a:rPr lang="cs-CZ" smtClean="0"/>
              <a:t>06.10.2026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A1531282-BF55-1A1D-FD1D-4FD40B0FB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E15B5E4F-5D77-F873-CD26-E93FCA823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BB92F-8EF4-4FAE-8F0D-6993757C482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04521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FBFBFFDA-A3C6-3DE6-15C0-CE02C4C62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F84EA-A2E9-4725-9FB2-E888F66D1A53}" type="datetimeFigureOut">
              <a:rPr lang="cs-CZ" smtClean="0"/>
              <a:t>06.10.2026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9F09C65A-8B6F-49B0-76BA-36AEBDE7C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B3F1473-4F4B-B9E3-2A40-0B9BA0010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BB92F-8EF4-4FAE-8F0D-6993757C482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00025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5069944-289F-1F10-1D78-6015FD608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59F60D8-5465-2E10-FBE8-4EAB09363C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4FEDA409-5C0D-E40C-AB36-370F93C02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5BC72F13-6842-AB66-31A0-091AB3244F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F84EA-A2E9-4725-9FB2-E888F66D1A53}" type="datetimeFigureOut">
              <a:rPr lang="cs-CZ" smtClean="0"/>
              <a:t>06.10.2026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F93BA14-CCD7-3E11-D5D0-44AC6361B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C2089C94-D611-CE2F-D779-F1BD0274D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BB92F-8EF4-4FAE-8F0D-6993757C482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6500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A6AD509-ABFF-3D4E-B121-A4748C9D8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697D0C7F-84A0-6578-70B0-1D483F8A42BB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96419F4C-B1EA-6074-004E-6A1D05ED6B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6EEFA57-A5A5-39B1-D0EF-A1ECD0FF9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F84EA-A2E9-4725-9FB2-E888F66D1A53}" type="datetimeFigureOut">
              <a:rPr lang="cs-CZ" smtClean="0"/>
              <a:t>06.10.2026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F7F1C5E-7D8C-FBE6-FBE2-A228A6AB6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4FAB985-EFEE-9C6E-AF80-B4C96AD9B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BB92F-8EF4-4FAE-8F0D-6993757C482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50944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304C026-B5B4-4142-3D93-F42D9F451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C4CA3A4E-3615-4C77-7891-80772BF1CE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14EEDD9-3216-586C-F482-5DC906934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F84EA-A2E9-4725-9FB2-E888F66D1A53}" type="datetimeFigureOut">
              <a:rPr lang="cs-CZ" smtClean="0"/>
              <a:t>06.10.2026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712D878-856D-AD54-EE7A-E6755C2E1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5B1BEAB-BF61-B303-5088-32B9D5F61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BB92F-8EF4-4FAE-8F0D-6993757C482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60215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08F2C782-0529-52D7-B043-4B25CF3FEB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D2BD6BEE-FE8B-2FB2-3256-97BE7ADFA0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6FEBEF9-3780-CD0A-3C15-5C362DECF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F84EA-A2E9-4725-9FB2-E888F66D1A53}" type="datetimeFigureOut">
              <a:rPr lang="cs-CZ" smtClean="0"/>
              <a:t>06.10.2026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A76588E-1879-F3A3-041C-1CCC5EB65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514B54F-5384-A82C-288D-E52494CC2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BB92F-8EF4-4FAE-8F0D-6993757C482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4939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62440FF2-5F0F-40CE-314C-B49AC3C89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84ABB9F-B427-FA0F-9841-77FB124F0D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B7AF07F-ACEE-0475-3644-3492A3363A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3F84EA-A2E9-4725-9FB2-E888F66D1A53}" type="datetimeFigureOut">
              <a:rPr lang="cs-CZ" smtClean="0"/>
              <a:t>06.10.2026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6F2A72A-D5F5-2AC8-2D5B-0FED0C6FA6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A7B59A3-0E18-01D1-DAB7-C197CF782D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BBB92F-8EF4-4FAE-8F0D-6993757C482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98292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l1.cuni.cz/course/view.php?id=3776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s.cuni.cz/studium/predmety/index.php?id=cd0cc0a139986539f28aa9e8f886cc7f&amp;tid=&amp;do=predmet&amp;kod=ASZFS0045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FE4AB540-6430-42FA-9B63-7BADE11013BE}"/>
              </a:ext>
            </a:extLst>
          </p:cNvPr>
          <p:cNvSpPr>
            <a:spLocks noGrp="1"/>
          </p:cNvSpPr>
          <p:nvPr/>
        </p:nvSpPr>
        <p:spPr>
          <a:xfrm>
            <a:off x="1428750" y="1476375"/>
            <a:ext cx="9334500" cy="1905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4350" b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pPr>
            <a:r>
              <a:rPr sz="4350" b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Myšlenkový svět novověku</a:t>
            </a:r>
          </a:p>
          <a:p>
            <a:pPr algn="ctr">
              <a:defRPr sz="4350" b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pPr>
            <a:r>
              <a:rPr sz="4350" b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od Kopernika po Kanta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543F40AC-511F-4D8E-8E6E-A0697BF618BA}"/>
              </a:ext>
            </a:extLst>
          </p:cNvPr>
          <p:cNvSpPr>
            <a:spLocks noGrp="1"/>
          </p:cNvSpPr>
          <p:nvPr/>
        </p:nvSpPr>
        <p:spPr>
          <a:xfrm>
            <a:off x="1333500" y="3714750"/>
            <a:ext cx="952500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255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Od uzavřeného kosmu k nekonečnému vesmíru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0F4C796D-2F8D-4120-B78D-49D000210662}"/>
              </a:ext>
            </a:extLst>
          </p:cNvPr>
          <p:cNvSpPr>
            <a:spLocks noGrp="1"/>
          </p:cNvSpPr>
          <p:nvPr/>
        </p:nvSpPr>
        <p:spPr>
          <a:xfrm>
            <a:off x="1905000" y="5048250"/>
            <a:ext cx="8382000" cy="1000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225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Ondřej Švec</a:t>
            </a:r>
          </a:p>
          <a:p>
            <a:pPr algn="ctr">
              <a:defRPr sz="225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ÚFaR FF UK v Praze</a:t>
            </a:r>
          </a:p>
        </p:txBody>
      </p:sp>
    </p:spTree>
    <p:extLst>
      <p:ext uri="{BB962C8B-B14F-4D97-AF65-F5344CB8AC3E}">
        <p14:creationId xmlns:p14="http://schemas.microsoft.com/office/powerpoint/2010/main" val="2141302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C455CF40-4B16-410C-93FB-3AD365DF5732}"/>
              </a:ext>
            </a:extLst>
          </p:cNvPr>
          <p:cNvSpPr>
            <a:spLocks noGrp="1"/>
          </p:cNvSpPr>
          <p:nvPr/>
        </p:nvSpPr>
        <p:spPr>
          <a:xfrm>
            <a:off x="838200" y="361950"/>
            <a:ext cx="10515600" cy="904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3450" b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pPr>
            <a:r>
              <a:rPr sz="3450" b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Podmínky zakončení kurzu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7305C3C5-C8E9-4C40-8E41-3F7FB3B5BD8D}"/>
              </a:ext>
            </a:extLst>
          </p:cNvPr>
          <p:cNvSpPr>
            <a:spLocks noGrp="1"/>
          </p:cNvSpPr>
          <p:nvPr/>
        </p:nvSpPr>
        <p:spPr>
          <a:xfrm>
            <a:off x="914400" y="1714500"/>
            <a:ext cx="1038225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55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Závěrečný test: 10 otázek, 80 minut.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3003218E-038D-44A8-A46B-9BB8028C12EC}"/>
              </a:ext>
            </a:extLst>
          </p:cNvPr>
          <p:cNvSpPr>
            <a:spLocks noGrp="1"/>
          </p:cNvSpPr>
          <p:nvPr/>
        </p:nvSpPr>
        <p:spPr>
          <a:xfrm>
            <a:off x="914400" y="2819400"/>
            <a:ext cx="1038225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55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Za každou odpověď nejvýše 2 body.</a:t>
            </a:r>
          </a:p>
          <a:p>
            <a:pPr algn="l">
              <a:defRPr sz="255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K zápočtu potřebujete alespoň 14 z 20 bodů.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D4DCE9FA-17F2-4D2B-A6D7-AC536B22F184}"/>
              </a:ext>
            </a:extLst>
          </p:cNvPr>
          <p:cNvSpPr>
            <a:spLocks noGrp="1"/>
          </p:cNvSpPr>
          <p:nvPr/>
        </p:nvSpPr>
        <p:spPr>
          <a:xfrm>
            <a:off x="914400" y="3924300"/>
            <a:ext cx="1038225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55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Otázky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a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prezentace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najdete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v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  <a:hlinkClick r:id="rId3"/>
              </a:rPr>
              <a:t>Moodlu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.</a:t>
            </a:r>
          </a:p>
          <a:p>
            <a:pPr algn="l">
              <a:defRPr sz="255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Doporučená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literatura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je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uvedena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v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  <a:hlinkClick r:id="rId4"/>
              </a:rPr>
              <a:t>SISu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677402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CA9CFC5E-BE51-410C-89FD-7571415ECE46}"/>
              </a:ext>
            </a:extLst>
          </p:cNvPr>
          <p:cNvSpPr>
            <a:spLocks noGrp="1"/>
          </p:cNvSpPr>
          <p:nvPr/>
        </p:nvSpPr>
        <p:spPr>
          <a:xfrm>
            <a:off x="838200" y="361950"/>
            <a:ext cx="10515600" cy="904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3450" b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pPr>
            <a:r>
              <a:rPr sz="3450" b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Otázky našeho kurzu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0B192512-9BB1-4382-93FA-26D84C0615CE}"/>
              </a:ext>
            </a:extLst>
          </p:cNvPr>
          <p:cNvSpPr>
            <a:spLocks noGrp="1"/>
          </p:cNvSpPr>
          <p:nvPr/>
        </p:nvSpPr>
        <p:spPr>
          <a:xfrm>
            <a:off x="914400" y="1714500"/>
            <a:ext cx="1038225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55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Na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čem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novověcí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myslitelé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zakládají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poznání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světa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?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CCF5EBEE-BAE2-412B-8D02-6DED631A5332}"/>
              </a:ext>
            </a:extLst>
          </p:cNvPr>
          <p:cNvSpPr>
            <a:spLocks noGrp="1"/>
          </p:cNvSpPr>
          <p:nvPr/>
        </p:nvSpPr>
        <p:spPr>
          <a:xfrm>
            <a:off x="914400" y="2819400"/>
            <a:ext cx="1038225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55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Jak se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příroda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stává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předmětem</a:t>
            </a:r>
            <a:r>
              <a:rPr lang="cs-CZ"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matematického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a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experimentálního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poznání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?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5F77964F-D24E-490D-8213-82FF33297E08}"/>
              </a:ext>
            </a:extLst>
          </p:cNvPr>
          <p:cNvSpPr>
            <a:spLocks noGrp="1"/>
          </p:cNvSpPr>
          <p:nvPr/>
        </p:nvSpPr>
        <p:spPr>
          <a:xfrm>
            <a:off x="914400" y="3924300"/>
            <a:ext cx="1038225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55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Jak se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mění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chápání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člověka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,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jeho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svobody</a:t>
            </a:r>
            <a:r>
              <a:rPr lang="cs-CZ"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postavení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v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přírodě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5235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6BCDBF01-0B63-47BE-9E6F-C6D613BADD39}"/>
              </a:ext>
            </a:extLst>
          </p:cNvPr>
          <p:cNvSpPr>
            <a:spLocks noGrp="1"/>
          </p:cNvSpPr>
          <p:nvPr/>
        </p:nvSpPr>
        <p:spPr>
          <a:xfrm>
            <a:off x="838200" y="361950"/>
            <a:ext cx="10515600" cy="904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3450" b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pPr>
            <a:r>
              <a:rPr sz="3450" b="0" dirty="0" err="1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Zkušenost</a:t>
            </a:r>
            <a:r>
              <a:rPr sz="3450" b="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 a </a:t>
            </a:r>
            <a:r>
              <a:rPr sz="3450" b="0" dirty="0" err="1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vědecké</a:t>
            </a:r>
            <a:r>
              <a:rPr sz="3450" b="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sz="3450" b="0" dirty="0" err="1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vysvětlení</a:t>
            </a:r>
            <a:endParaRPr sz="3450" b="0" dirty="0">
              <a:solidFill>
                <a:srgbClr val="000000"/>
              </a:solidFill>
              <a:latin typeface="Calibri Light"/>
              <a:ea typeface="Calibri Light"/>
              <a:cs typeface="Calibri Light"/>
            </a:endParaRP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EB8D7106-E750-4B52-860F-FCA39E97489B}"/>
              </a:ext>
            </a:extLst>
          </p:cNvPr>
          <p:cNvSpPr>
            <a:spLocks noGrp="1"/>
          </p:cNvSpPr>
          <p:nvPr/>
        </p:nvSpPr>
        <p:spPr>
          <a:xfrm>
            <a:off x="914400" y="1714500"/>
            <a:ext cx="1038225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55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Vidíme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Slunce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putovat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po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obloze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.</a:t>
            </a:r>
          </a:p>
          <a:p>
            <a:pPr algn="l">
              <a:defRPr sz="255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Denní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pohyb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vysvětlujeme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rotací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Země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0B2DC911-E261-49F1-AFCF-C1D0F0B36E4C}"/>
              </a:ext>
            </a:extLst>
          </p:cNvPr>
          <p:cNvSpPr>
            <a:spLocks noGrp="1"/>
          </p:cNvSpPr>
          <p:nvPr/>
        </p:nvSpPr>
        <p:spPr>
          <a:xfrm>
            <a:off x="914400" y="2819400"/>
            <a:ext cx="1038225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55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Co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nás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opravňuje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přijmout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vysvětlení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,</a:t>
            </a:r>
            <a:r>
              <a:rPr lang="cs-CZ" sz="255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které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přesahuje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bezprostřední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zkušenost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?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A12138F3-9C4C-40E5-9E82-B61254B05F2D}"/>
              </a:ext>
            </a:extLst>
          </p:cNvPr>
          <p:cNvSpPr>
            <a:spLocks noGrp="1"/>
          </p:cNvSpPr>
          <p:nvPr/>
        </p:nvSpPr>
        <p:spPr>
          <a:xfrm>
            <a:off x="914400" y="3924300"/>
            <a:ext cx="1038225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55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Jak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matematická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přírodověda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získala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autoritu</a:t>
            </a:r>
            <a:r>
              <a:rPr lang="cs-CZ"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při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rozhodování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o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povaze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skutečnosti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79449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AF698F83-1E47-4F39-BAE8-9997933C1C9F}"/>
              </a:ext>
            </a:extLst>
          </p:cNvPr>
          <p:cNvSpPr>
            <a:spLocks noGrp="1"/>
          </p:cNvSpPr>
          <p:nvPr/>
        </p:nvSpPr>
        <p:spPr>
          <a:xfrm>
            <a:off x="838200" y="361950"/>
            <a:ext cx="10515600" cy="904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3450" b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pPr>
            <a:r>
              <a:rPr sz="3450" b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Proč se vracet k dějinám myšlení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F65D2678-3F6F-4EB6-B8E0-CB385DEED756}"/>
              </a:ext>
            </a:extLst>
          </p:cNvPr>
          <p:cNvSpPr>
            <a:spLocks noGrp="1"/>
          </p:cNvSpPr>
          <p:nvPr/>
        </p:nvSpPr>
        <p:spPr>
          <a:xfrm>
            <a:off x="764931" y="1714500"/>
            <a:ext cx="10665069" cy="1037492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55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Pojmy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,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jimiž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rozumíme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světu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sobě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,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mají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své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dějiny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.</a:t>
            </a:r>
            <a:endParaRPr lang="cs-CZ" sz="2550" b="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>
              <a:defRPr sz="255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br>
              <a:rPr lang="cs-CZ" sz="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</a:br>
            <a:r>
              <a:rPr lang="cs-CZ" sz="255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(Subjektivní a objektivní. Mysl a tělo. Přírodní determinismus a lidská svoboda)</a:t>
            </a:r>
          </a:p>
          <a:p>
            <a:pPr algn="l">
              <a:defRPr sz="255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cs-CZ" sz="2550" b="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>
              <a:defRPr sz="255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cs-CZ" sz="255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Porozumět jejich původu znamená prověřit předpoklady, které běžně přijímáme.</a:t>
            </a:r>
          </a:p>
          <a:p>
            <a:pPr>
              <a:defRPr sz="255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cs-CZ" sz="255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r>
              <a:rPr lang="cs-CZ" sz="255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„Ocitáme se takříkajíc uprostřed rozhovoru, který už začal a v němž se snažíme zorientovat, abychom do něj mohli sami přispět.“</a:t>
            </a:r>
          </a:p>
          <a:p>
            <a:endParaRPr lang="cs-CZ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r>
              <a:rPr lang="fr-FR" dirty="0"/>
              <a:t>Paul RICŒUR, </a:t>
            </a:r>
            <a:r>
              <a:rPr lang="fr-FR" i="1" dirty="0"/>
              <a:t>Du texte à l’action. Essais d’herméneutique II</a:t>
            </a:r>
            <a:r>
              <a:rPr lang="fr-FR" dirty="0"/>
              <a:t>. Paris: Éditions du Seuil, 1986, s. 48. </a:t>
            </a:r>
            <a:endParaRPr lang="cs-CZ" dirty="0"/>
          </a:p>
          <a:p>
            <a:pPr>
              <a:defRPr sz="255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cs-CZ" sz="255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algn="l">
              <a:defRPr sz="255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sz="2550" b="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274366A8-B180-428D-AA97-9BAE8379B4E0}"/>
              </a:ext>
            </a:extLst>
          </p:cNvPr>
          <p:cNvSpPr>
            <a:spLocks noGrp="1"/>
          </p:cNvSpPr>
          <p:nvPr/>
        </p:nvSpPr>
        <p:spPr>
          <a:xfrm>
            <a:off x="914400" y="2819400"/>
            <a:ext cx="1038225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55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sz="2550" b="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88C573E6-0DDF-409A-A201-466ED2D01DAD}"/>
              </a:ext>
            </a:extLst>
          </p:cNvPr>
          <p:cNvSpPr>
            <a:spLocks noGrp="1"/>
          </p:cNvSpPr>
          <p:nvPr/>
        </p:nvSpPr>
        <p:spPr>
          <a:xfrm>
            <a:off x="914400" y="3924300"/>
            <a:ext cx="1038225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55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sz="2550" b="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867006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62462" y="1221943"/>
            <a:ext cx="5065476" cy="5345065"/>
          </a:xfrm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34C5C6A9-8C1D-4A75-9900-6DBE22F28B80}"/>
              </a:ext>
            </a:extLst>
          </p:cNvPr>
          <p:cNvSpPr>
            <a:spLocks noGrp="1"/>
          </p:cNvSpPr>
          <p:nvPr/>
        </p:nvSpPr>
        <p:spPr>
          <a:xfrm>
            <a:off x="838200" y="361950"/>
            <a:ext cx="10515600" cy="904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3450" b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pPr>
            <a:r>
              <a:rPr sz="3450" b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Aristotelsko-ptolemaiovský kosmos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2D24B2AC-F7E1-4C39-832E-D9F436200718}"/>
              </a:ext>
            </a:extLst>
          </p:cNvPr>
          <p:cNvSpPr>
            <a:spLocks noGrp="1"/>
          </p:cNvSpPr>
          <p:nvPr/>
        </p:nvSpPr>
        <p:spPr>
          <a:xfrm>
            <a:off x="6419850" y="1676400"/>
            <a:ext cx="4857750" cy="990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55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Konečný, kvalitativně</a:t>
            </a:r>
          </a:p>
          <a:p>
            <a:pPr algn="l">
              <a:defRPr sz="255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uspořádaný celek.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328F7869-CA6F-4B8E-9F44-DBCF5E604120}"/>
              </a:ext>
            </a:extLst>
          </p:cNvPr>
          <p:cNvSpPr>
            <a:spLocks noGrp="1"/>
          </p:cNvSpPr>
          <p:nvPr/>
        </p:nvSpPr>
        <p:spPr>
          <a:xfrm>
            <a:off x="6419850" y="2990850"/>
            <a:ext cx="4857750" cy="1428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40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40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Pozemská</a:t>
            </a:r>
            <a:r>
              <a:rPr sz="240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oblast </a:t>
            </a:r>
            <a:r>
              <a:rPr sz="240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vzniku</a:t>
            </a:r>
            <a:r>
              <a:rPr sz="240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a </a:t>
            </a:r>
            <a:r>
              <a:rPr sz="240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zániku</a:t>
            </a:r>
            <a:endParaRPr lang="cs-CZ" sz="240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algn="l">
              <a:defRPr sz="240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cs-CZ" sz="2400" b="0" i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versus</a:t>
            </a:r>
            <a:endParaRPr sz="2400" b="0" i="1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algn="l">
              <a:defRPr sz="240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40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Nebeská</a:t>
            </a:r>
            <a:r>
              <a:rPr sz="240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oblast </a:t>
            </a:r>
            <a:r>
              <a:rPr sz="240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pravidelného</a:t>
            </a:r>
            <a:endParaRPr sz="2400" b="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algn="l">
              <a:defRPr sz="240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40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kruhového</a:t>
            </a:r>
            <a:r>
              <a:rPr sz="240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pohybu</a:t>
            </a:r>
            <a:r>
              <a:rPr sz="240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F016069D-6D28-4381-A453-19A4905C5FC1}"/>
              </a:ext>
            </a:extLst>
          </p:cNvPr>
          <p:cNvSpPr>
            <a:spLocks noGrp="1"/>
          </p:cNvSpPr>
          <p:nvPr/>
        </p:nvSpPr>
        <p:spPr>
          <a:xfrm>
            <a:off x="6419850" y="4876800"/>
            <a:ext cx="4857750" cy="1047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40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Střed světa není nejvyšším</a:t>
            </a:r>
          </a:p>
          <a:p>
            <a:pPr algn="l">
              <a:defRPr sz="240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stupněm dokonalosti.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6E18A334-F552-43F9-B4ED-94113E044E2A}"/>
              </a:ext>
            </a:extLst>
          </p:cNvPr>
          <p:cNvSpPr>
            <a:spLocks noGrp="1"/>
          </p:cNvSpPr>
          <p:nvPr/>
        </p:nvSpPr>
        <p:spPr>
          <a:xfrm>
            <a:off x="6419850" y="6191250"/>
            <a:ext cx="485775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150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Petr Apian, Cosmographicus liber (1524)</a:t>
            </a:r>
          </a:p>
        </p:txBody>
      </p:sp>
    </p:spTree>
    <p:extLst>
      <p:ext uri="{BB962C8B-B14F-4D97-AF65-F5344CB8AC3E}">
        <p14:creationId xmlns:p14="http://schemas.microsoft.com/office/powerpoint/2010/main" val="33171278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4072" y="1260630"/>
            <a:ext cx="5494185" cy="5032375"/>
          </a:xfrm>
          <a:prstGeom prst="rect">
            <a:avLst/>
          </a:prstGeom>
        </p:spPr>
      </p:pic>
      <p:sp>
        <p:nvSpPr>
          <p:cNvPr id="6" name="Obdélník 5">
            <a:extLst>
              <a:ext uri="{FF2B5EF4-FFF2-40B4-BE49-F238E27FC236}">
                <a16:creationId xmlns:a16="http://schemas.microsoft.com/office/drawing/2014/main" id="{CC7D3030-4045-4A5F-92E4-88ECCFE1B4B1}"/>
              </a:ext>
            </a:extLst>
          </p:cNvPr>
          <p:cNvSpPr>
            <a:spLocks noGrp="1"/>
          </p:cNvSpPr>
          <p:nvPr/>
        </p:nvSpPr>
        <p:spPr>
          <a:xfrm>
            <a:off x="838200" y="361950"/>
            <a:ext cx="10515600" cy="904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3450" b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pPr>
            <a:r>
              <a:rPr sz="3450" b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Koperník: Země mezi planetami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BB41B5C4-4AA1-4947-94C3-A8CDB7AB28D4}"/>
              </a:ext>
            </a:extLst>
          </p:cNvPr>
          <p:cNvSpPr>
            <a:spLocks noGrp="1"/>
          </p:cNvSpPr>
          <p:nvPr/>
        </p:nvSpPr>
        <p:spPr>
          <a:xfrm>
            <a:off x="838200" y="1762125"/>
            <a:ext cx="4333875" cy="1524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55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Země se pohybuje.</a:t>
            </a:r>
          </a:p>
          <a:p>
            <a:pPr algn="l">
              <a:defRPr sz="255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Pozorovatel je součástí</a:t>
            </a:r>
          </a:p>
          <a:p>
            <a:pPr algn="l">
              <a:defRPr sz="255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pohyblivé soustavy.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F7BAF1B8-F15F-4E10-94E2-39E22AC0FF3E}"/>
              </a:ext>
            </a:extLst>
          </p:cNvPr>
          <p:cNvSpPr>
            <a:spLocks noGrp="1"/>
          </p:cNvSpPr>
          <p:nvPr/>
        </p:nvSpPr>
        <p:spPr>
          <a:xfrm>
            <a:off x="838200" y="3819525"/>
            <a:ext cx="4333875" cy="1428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55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Heliocentrismus sám</a:t>
            </a:r>
          </a:p>
          <a:p>
            <a:pPr algn="l">
              <a:defRPr sz="255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nerozhoduje o nekonečnosti</a:t>
            </a:r>
          </a:p>
          <a:p>
            <a:pPr algn="l">
              <a:defRPr sz="255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vesmíru.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4E97DDE0-4A9C-4586-9940-67F6DBF21907}"/>
              </a:ext>
            </a:extLst>
          </p:cNvPr>
          <p:cNvSpPr>
            <a:spLocks noGrp="1"/>
          </p:cNvSpPr>
          <p:nvPr/>
        </p:nvSpPr>
        <p:spPr>
          <a:xfrm>
            <a:off x="838200" y="5705475"/>
            <a:ext cx="438150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1575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1575" b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Mikuláš Koperník</a:t>
            </a:r>
          </a:p>
          <a:p>
            <a:pPr algn="l">
              <a:defRPr sz="1575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1575" b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De revolutionibus orbium coelestium (1543)</a:t>
            </a:r>
          </a:p>
        </p:txBody>
      </p:sp>
    </p:spTree>
    <p:extLst>
      <p:ext uri="{BB962C8B-B14F-4D97-AF65-F5344CB8AC3E}">
        <p14:creationId xmlns:p14="http://schemas.microsoft.com/office/powerpoint/2010/main" val="14643507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0A9B254A-E364-4AEA-A76A-211D2AB1CA43}"/>
              </a:ext>
            </a:extLst>
          </p:cNvPr>
          <p:cNvSpPr>
            <a:spLocks noGrp="1"/>
          </p:cNvSpPr>
          <p:nvPr/>
        </p:nvSpPr>
        <p:spPr>
          <a:xfrm>
            <a:off x="838200" y="361950"/>
            <a:ext cx="10515600" cy="904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3450" b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pPr>
            <a:r>
              <a:rPr sz="3450" b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Proměna obrazu světa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7F80ED66-4523-4EA5-A59C-B3928AEB2B06}"/>
              </a:ext>
            </a:extLst>
          </p:cNvPr>
          <p:cNvSpPr>
            <a:spLocks noGrp="1"/>
          </p:cNvSpPr>
          <p:nvPr/>
        </p:nvSpPr>
        <p:spPr>
          <a:xfrm>
            <a:off x="914400" y="1714500"/>
            <a:ext cx="1038225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55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Uvedení Země do pohybu.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AE20F074-C048-4E97-9C97-B7F178FF63B2}"/>
              </a:ext>
            </a:extLst>
          </p:cNvPr>
          <p:cNvSpPr>
            <a:spLocks noGrp="1"/>
          </p:cNvSpPr>
          <p:nvPr/>
        </p:nvSpPr>
        <p:spPr>
          <a:xfrm>
            <a:off x="914400" y="2819400"/>
            <a:ext cx="1038225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55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Odstranění vnější hranice světa.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8B6C6DF3-81F7-4766-BAAA-21DCFEA5EC2D}"/>
              </a:ext>
            </a:extLst>
          </p:cNvPr>
          <p:cNvSpPr>
            <a:spLocks noGrp="1"/>
          </p:cNvSpPr>
          <p:nvPr/>
        </p:nvSpPr>
        <p:spPr>
          <a:xfrm>
            <a:off x="914400" y="3924300"/>
            <a:ext cx="1038225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55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Překonání rozdílu mezi pozemskou a nebeskou fyzikou.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8B22472E-1232-4681-92AF-76C033E6A391}"/>
              </a:ext>
            </a:extLst>
          </p:cNvPr>
          <p:cNvSpPr>
            <a:spLocks noGrp="1"/>
          </p:cNvSpPr>
          <p:nvPr/>
        </p:nvSpPr>
        <p:spPr>
          <a:xfrm>
            <a:off x="914400" y="5381625"/>
            <a:ext cx="10382250" cy="809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25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sz="2250" b="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007176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17F0453E-B7A4-4027-B73C-E05D21B3AC5E}"/>
              </a:ext>
            </a:extLst>
          </p:cNvPr>
          <p:cNvSpPr>
            <a:spLocks noGrp="1"/>
          </p:cNvSpPr>
          <p:nvPr/>
        </p:nvSpPr>
        <p:spPr>
          <a:xfrm>
            <a:off x="838200" y="361950"/>
            <a:ext cx="10515600" cy="904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3450" b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pPr>
            <a:r>
              <a:rPr sz="3450" b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Koyré: rozpad kosmu a geometrizace prostoru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5B69CF83-90A5-436E-8CF6-4C936AC57F02}"/>
              </a:ext>
            </a:extLst>
          </p:cNvPr>
          <p:cNvSpPr>
            <a:spLocks noGrp="1"/>
          </p:cNvSpPr>
          <p:nvPr/>
        </p:nvSpPr>
        <p:spPr>
          <a:xfrm>
            <a:off x="914400" y="1647825"/>
            <a:ext cx="1038225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700" b="1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70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Rozpad kosmu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D272B286-465F-482C-B7D9-153C001DCA38}"/>
              </a:ext>
            </a:extLst>
          </p:cNvPr>
          <p:cNvSpPr>
            <a:spLocks noGrp="1"/>
          </p:cNvSpPr>
          <p:nvPr/>
        </p:nvSpPr>
        <p:spPr>
          <a:xfrm>
            <a:off x="914400" y="2371725"/>
            <a:ext cx="10382250" cy="1047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55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Hierarchii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přirozených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míst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nahrazuje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jednota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přírody</a:t>
            </a:r>
            <a:endParaRPr sz="2550" b="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algn="l">
              <a:defRPr sz="255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založená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na </a:t>
            </a:r>
            <a:r>
              <a:rPr lang="cs-CZ"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předpokladu homogenní hmoty a univerzálních zákonů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2D13F833-3C40-4E8C-B168-A1961838CBA3}"/>
              </a:ext>
            </a:extLst>
          </p:cNvPr>
          <p:cNvSpPr>
            <a:spLocks noGrp="1"/>
          </p:cNvSpPr>
          <p:nvPr/>
        </p:nvSpPr>
        <p:spPr>
          <a:xfrm>
            <a:off x="914400" y="3867150"/>
            <a:ext cx="1038225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700" b="1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70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Geometrizace prostoru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B0E87B4D-0CBA-475C-B76F-83E92A8FEAF0}"/>
              </a:ext>
            </a:extLst>
          </p:cNvPr>
          <p:cNvSpPr>
            <a:spLocks noGrp="1"/>
          </p:cNvSpPr>
          <p:nvPr/>
        </p:nvSpPr>
        <p:spPr>
          <a:xfrm>
            <a:off x="914400" y="4572000"/>
            <a:ext cx="10382250" cy="1143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55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Skutečný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prostor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získává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strukturu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eukleidovské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geometrie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:</a:t>
            </a:r>
          </a:p>
          <a:p>
            <a:pPr algn="l">
              <a:defRPr sz="255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je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stejnorodý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, bez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přirozeného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středu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a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výsadních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míst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E033CD5C-5EBB-45EC-942C-D3911455FA2A}"/>
              </a:ext>
            </a:extLst>
          </p:cNvPr>
          <p:cNvSpPr>
            <a:spLocks noGrp="1"/>
          </p:cNvSpPr>
          <p:nvPr/>
        </p:nvSpPr>
        <p:spPr>
          <a:xfrm>
            <a:off x="914400" y="6115050"/>
            <a:ext cx="1038225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165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16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Alexandre </a:t>
            </a:r>
            <a:r>
              <a:rPr sz="16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Koyré</a:t>
            </a:r>
            <a:r>
              <a:rPr sz="16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, </a:t>
            </a:r>
            <a:r>
              <a:rPr sz="1650" b="0" i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Od </a:t>
            </a:r>
            <a:r>
              <a:rPr sz="1650" b="0" i="1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uzavřeného</a:t>
            </a:r>
            <a:r>
              <a:rPr sz="1650" b="0" i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50" b="0" i="1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světa</a:t>
            </a:r>
            <a:r>
              <a:rPr sz="1650" b="0" i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k </a:t>
            </a:r>
            <a:r>
              <a:rPr sz="1650" b="0" i="1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nekonečnému</a:t>
            </a:r>
            <a:r>
              <a:rPr sz="1650" b="0" i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50" b="0" i="1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vesmíru</a:t>
            </a:r>
            <a:endParaRPr sz="1650" b="0" i="1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218875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07EF6E00-F71E-46D4-AF04-5BD11BCA60F3}"/>
              </a:ext>
            </a:extLst>
          </p:cNvPr>
          <p:cNvSpPr>
            <a:spLocks noGrp="1"/>
          </p:cNvSpPr>
          <p:nvPr/>
        </p:nvSpPr>
        <p:spPr>
          <a:xfrm>
            <a:off x="838200" y="361950"/>
            <a:ext cx="10515600" cy="904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3450" b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pPr>
            <a:r>
              <a:rPr sz="3450" b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Jednota přírody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41565B0A-5F8C-4D12-92C2-BD7042270E5F}"/>
              </a:ext>
            </a:extLst>
          </p:cNvPr>
          <p:cNvSpPr>
            <a:spLocks noGrp="1"/>
          </p:cNvSpPr>
          <p:nvPr/>
        </p:nvSpPr>
        <p:spPr>
          <a:xfrm>
            <a:off x="914400" y="1714500"/>
            <a:ext cx="1038225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55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Newton: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stejné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zákony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pohybu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a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gravitace</a:t>
            </a:r>
            <a:r>
              <a:rPr lang="cs-CZ"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pro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padající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kámen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obíhající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Měsíc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3340452B-301B-42AD-B95C-D0B308031793}"/>
              </a:ext>
            </a:extLst>
          </p:cNvPr>
          <p:cNvSpPr>
            <a:spLocks noGrp="1"/>
          </p:cNvSpPr>
          <p:nvPr/>
        </p:nvSpPr>
        <p:spPr>
          <a:xfrm>
            <a:off x="914400" y="2819400"/>
            <a:ext cx="1038225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55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Matematický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výklad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pracuje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s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idealizací</a:t>
            </a:r>
            <a:r>
              <a:rPr lang="cs-CZ" sz="255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(např. </a:t>
            </a:r>
            <a:r>
              <a:rPr lang="cs-CZ"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n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apříklad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rozlišuje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pohyb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a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účinek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tření</a:t>
            </a:r>
            <a:r>
              <a:rPr lang="cs-CZ" sz="255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).</a:t>
            </a:r>
            <a:endParaRPr sz="2550" b="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ACB3947C-7D3A-42A4-BE60-D69040E34D94}"/>
              </a:ext>
            </a:extLst>
          </p:cNvPr>
          <p:cNvSpPr>
            <a:spLocks noGrp="1"/>
          </p:cNvSpPr>
          <p:nvPr/>
        </p:nvSpPr>
        <p:spPr>
          <a:xfrm>
            <a:off x="914400" y="3924300"/>
            <a:ext cx="1038225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55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Rozdílné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podmínky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pohybu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,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společné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zákony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825046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8E2738C6-69D4-43BA-918E-56095C79A78F}"/>
              </a:ext>
            </a:extLst>
          </p:cNvPr>
          <p:cNvSpPr>
            <a:spLocks noGrp="1"/>
          </p:cNvSpPr>
          <p:nvPr/>
        </p:nvSpPr>
        <p:spPr>
          <a:xfrm>
            <a:off x="838200" y="361950"/>
            <a:ext cx="10515600" cy="904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3450" b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pPr>
            <a:r>
              <a:rPr sz="3450" b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Přírodní vysvětlení a lidské jednání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FBD9D151-3E65-4D5A-93B9-8CC617D798B5}"/>
              </a:ext>
            </a:extLst>
          </p:cNvPr>
          <p:cNvSpPr>
            <a:spLocks noGrp="1"/>
          </p:cNvSpPr>
          <p:nvPr/>
        </p:nvSpPr>
        <p:spPr>
          <a:xfrm>
            <a:off x="914400" y="1714500"/>
            <a:ext cx="1038225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55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Přírodní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zákony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popisují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dění</a:t>
            </a:r>
            <a:r>
              <a:rPr lang="cs-CZ"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bez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měřítek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vyšší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a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nižší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dokonalosti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4D6CDA21-F1CD-470C-8930-64894F980EA3}"/>
              </a:ext>
            </a:extLst>
          </p:cNvPr>
          <p:cNvSpPr>
            <a:spLocks noGrp="1"/>
          </p:cNvSpPr>
          <p:nvPr/>
        </p:nvSpPr>
        <p:spPr>
          <a:xfrm>
            <a:off x="914400" y="2819400"/>
            <a:ext cx="1038225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55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Vysvětlit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příčiny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jednání</a:t>
            </a:r>
            <a:r>
              <a:rPr lang="cs-CZ"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zdůvodnit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jeho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správnost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jsou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odlišné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úkoly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43CF060F-7D10-4C3F-A804-AA7C48270B58}"/>
              </a:ext>
            </a:extLst>
          </p:cNvPr>
          <p:cNvSpPr>
            <a:spLocks noGrp="1"/>
          </p:cNvSpPr>
          <p:nvPr/>
        </p:nvSpPr>
        <p:spPr>
          <a:xfrm>
            <a:off x="914400" y="3924300"/>
            <a:ext cx="1038225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55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Odkud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čerpáme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měřítka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dobrého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života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5845648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535B11F5-0FF8-4A69-8DD7-51BF6FC03B48}"/>
              </a:ext>
            </a:extLst>
          </p:cNvPr>
          <p:cNvSpPr>
            <a:spLocks noGrp="1"/>
          </p:cNvSpPr>
          <p:nvPr/>
        </p:nvSpPr>
        <p:spPr>
          <a:xfrm>
            <a:off x="838200" y="361950"/>
            <a:ext cx="10515600" cy="904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3450" b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pPr>
            <a:r>
              <a:rPr sz="3450" b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Descartes: jistota myslícího já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9C16EBDC-4D73-4EFD-8329-DDC0FAE898DF}"/>
              </a:ext>
            </a:extLst>
          </p:cNvPr>
          <p:cNvSpPr>
            <a:spLocks noGrp="1"/>
          </p:cNvSpPr>
          <p:nvPr/>
        </p:nvSpPr>
        <p:spPr>
          <a:xfrm>
            <a:off x="914400" y="1714500"/>
            <a:ext cx="1038225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55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Pochybování předpokládá existenci toho, kdo pochybuje.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4197AD1A-96A7-4A1F-92E4-844BC8FA6AA8}"/>
              </a:ext>
            </a:extLst>
          </p:cNvPr>
          <p:cNvSpPr>
            <a:spLocks noGrp="1"/>
          </p:cNvSpPr>
          <p:nvPr/>
        </p:nvSpPr>
        <p:spPr>
          <a:xfrm>
            <a:off x="914400" y="2819400"/>
            <a:ext cx="1038225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55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Jistota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vlastního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myšlení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se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stává</a:t>
            </a:r>
            <a:r>
              <a:rPr lang="cs-CZ"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východiskem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zdůvodnění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poznání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F1AF3033-E138-4AE4-8E6B-A221DD416729}"/>
              </a:ext>
            </a:extLst>
          </p:cNvPr>
          <p:cNvSpPr>
            <a:spLocks noGrp="1"/>
          </p:cNvSpPr>
          <p:nvPr/>
        </p:nvSpPr>
        <p:spPr>
          <a:xfrm>
            <a:off x="914400" y="3924300"/>
            <a:ext cx="1038225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55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Jak od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svých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představ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dospíváme</a:t>
            </a:r>
            <a:r>
              <a:rPr lang="cs-CZ"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k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platnému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poznání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skutečnosti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754986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CD11AC64-05FE-49BF-850E-67D606E4AB83}"/>
              </a:ext>
            </a:extLst>
          </p:cNvPr>
          <p:cNvSpPr>
            <a:spLocks noGrp="1"/>
          </p:cNvSpPr>
          <p:nvPr/>
        </p:nvSpPr>
        <p:spPr>
          <a:xfrm>
            <a:off x="838200" y="361950"/>
            <a:ext cx="10515600" cy="904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3450" b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pPr>
            <a:r>
              <a:rPr sz="3450" b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Kant: poznání přírody a lidská svoboda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D9C2EC4E-9D92-4552-8AE1-2D6BB71D0C10}"/>
              </a:ext>
            </a:extLst>
          </p:cNvPr>
          <p:cNvSpPr>
            <a:spLocks noGrp="1"/>
          </p:cNvSpPr>
          <p:nvPr/>
        </p:nvSpPr>
        <p:spPr>
          <a:xfrm>
            <a:off x="914400" y="1714500"/>
            <a:ext cx="1038225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55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Teoretická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filosofie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zkoumá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podmínky</a:t>
            </a:r>
            <a:r>
              <a:rPr lang="cs-CZ"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hranice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objektivně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platného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poznání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115D373D-A68F-42DA-BF46-163FB387F225}"/>
              </a:ext>
            </a:extLst>
          </p:cNvPr>
          <p:cNvSpPr>
            <a:spLocks noGrp="1"/>
          </p:cNvSpPr>
          <p:nvPr/>
        </p:nvSpPr>
        <p:spPr>
          <a:xfrm>
            <a:off x="914400" y="2819400"/>
            <a:ext cx="1038225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55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Praktická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filosofie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zkoumá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cs-CZ"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lidskou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svobodu</a:t>
            </a:r>
            <a:r>
              <a:rPr lang="cs-CZ"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závaznost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mravního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zákona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32F1BE6A-765D-4D62-9106-4CBFB0FECB7C}"/>
              </a:ext>
            </a:extLst>
          </p:cNvPr>
          <p:cNvSpPr>
            <a:spLocks noGrp="1"/>
          </p:cNvSpPr>
          <p:nvPr/>
        </p:nvSpPr>
        <p:spPr>
          <a:xfrm>
            <a:off x="914400" y="3924300"/>
            <a:ext cx="1038225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55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Lidská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důstojnost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nezávisí</a:t>
            </a:r>
            <a:r>
              <a:rPr lang="cs-CZ"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na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astronomickém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postavení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Země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337049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58E9039E-15B9-4A9B-BA08-F5CC7E5E4248}"/>
              </a:ext>
            </a:extLst>
          </p:cNvPr>
          <p:cNvSpPr>
            <a:spLocks noGrp="1"/>
          </p:cNvSpPr>
          <p:nvPr/>
        </p:nvSpPr>
        <p:spPr>
          <a:xfrm>
            <a:off x="838200" y="361950"/>
            <a:ext cx="10515600" cy="904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3450" b="0">
                <a:solidFill>
                  <a:srgbClr val="000000"/>
                </a:solidFill>
                <a:latin typeface="Calibri Light"/>
                <a:ea typeface="Calibri Light"/>
                <a:cs typeface="Calibri Light"/>
              </a:defRPr>
            </a:pPr>
            <a:r>
              <a:rPr sz="3450" b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Otázky k debatě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C93033A0-25DD-4B11-82B2-EFD1A4856C2D}"/>
              </a:ext>
            </a:extLst>
          </p:cNvPr>
          <p:cNvSpPr>
            <a:spLocks noGrp="1"/>
          </p:cNvSpPr>
          <p:nvPr/>
        </p:nvSpPr>
        <p:spPr>
          <a:xfrm>
            <a:off x="914400" y="1714500"/>
            <a:ext cx="1038225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55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Co nám dává důvod důvěřovat vědeckému vysvětlení?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732FFDD7-EB9C-41F2-84FC-3533498B82E5}"/>
              </a:ext>
            </a:extLst>
          </p:cNvPr>
          <p:cNvSpPr>
            <a:spLocks noGrp="1"/>
          </p:cNvSpPr>
          <p:nvPr/>
        </p:nvSpPr>
        <p:spPr>
          <a:xfrm>
            <a:off x="914400" y="2819400"/>
            <a:ext cx="1038225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55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Co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získáváme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matematickým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popisem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přírody</a:t>
            </a:r>
            <a:r>
              <a:rPr lang="cs-CZ"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 na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které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otázky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tento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popis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neodpovídá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?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85AC4008-DF15-48A6-87A1-1CBB454F6B75}"/>
              </a:ext>
            </a:extLst>
          </p:cNvPr>
          <p:cNvSpPr>
            <a:spLocks noGrp="1"/>
          </p:cNvSpPr>
          <p:nvPr/>
        </p:nvSpPr>
        <p:spPr>
          <a:xfrm>
            <a:off x="914400" y="3924300"/>
            <a:ext cx="1038225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55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Jak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může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být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člověk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součástí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přírody</a:t>
            </a:r>
            <a:r>
              <a:rPr lang="cs-CZ"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zároveň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odpovídat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za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své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jednání</a:t>
            </a:r>
            <a:r>
              <a:rPr sz="2550" b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54160815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819</Words>
  <Application>Microsoft Office PowerPoint</Application>
  <PresentationFormat>Širokoúhlá obrazovka</PresentationFormat>
  <Paragraphs>88</Paragraphs>
  <Slides>14</Slides>
  <Notes>14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20" baseType="lpstr">
      <vt:lpstr>Aptos</vt:lpstr>
      <vt:lpstr>Aptos Display</vt:lpstr>
      <vt:lpstr>Arial</vt:lpstr>
      <vt:lpstr>Calibri</vt:lpstr>
      <vt:lpstr>Calibri Light</vt:lpstr>
      <vt:lpstr>Motiv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Švec, Ondřej</dc:creator>
  <cp:lastModifiedBy>Švec, Ondřej</cp:lastModifiedBy>
  <cp:revision>2</cp:revision>
  <dcterms:created xsi:type="dcterms:W3CDTF">2026-10-06T07:19:28Z</dcterms:created>
  <dcterms:modified xsi:type="dcterms:W3CDTF">2026-10-06T07:24:47Z</dcterms:modified>
</cp:coreProperties>
</file>