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</p:sldIdLst>
  <p:sldSz cx="14630400" cy="8229600"/>
  <p:notesSz cx="8229600" cy="14630400"/>
  <p:embeddedFontLst>
    <p:embeddedFont>
      <p:font typeface="Barlow" pitchFamily="2" charset="0"/>
      <p:regular r:id="rId13"/>
      <p:bold r:id="rId14"/>
      <p:italic r:id="rId15"/>
      <p:boldItalic r:id="rId16"/>
    </p:embeddedFont>
    <p:embeddedFont>
      <p:font typeface="Barlow Medium" panose="00000600000000000000"/>
      <p:regular r:id="rId17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833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235433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2813209"/>
            <a:ext cx="1138047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a metodika krytů v armádním boji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3869293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Modul taktického výcviku pro instruktory a vojenské specialisty — od neurofyziologie reflexu až po integraci krytu s eliminací hrozby.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64037" y="4944666"/>
            <a:ext cx="1827967" cy="464106"/>
          </a:xfrm>
          <a:prstGeom prst="roundRect">
            <a:avLst>
              <a:gd name="adj" fmla="val 1787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012150" y="5018723"/>
            <a:ext cx="1531739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TAKTICKÝ VÝCVIK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2815352" y="4937046"/>
            <a:ext cx="1670328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2971086" y="5018723"/>
            <a:ext cx="1358860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BIOMECHANIKA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4609028" y="4937046"/>
            <a:ext cx="2167890" cy="479346"/>
          </a:xfrm>
          <a:prstGeom prst="roundRect">
            <a:avLst>
              <a:gd name="adj" fmla="val 17306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4764762" y="5018723"/>
            <a:ext cx="1856423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OCHRANNÁ VÝSTROJ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1655" y="678894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Výukové cíle modulu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1655" y="1118949"/>
            <a:ext cx="5471160" cy="6837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35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tento modul rozvíjí</a:t>
            </a:r>
            <a:endParaRPr lang="en-US" sz="4300" dirty="0"/>
          </a:p>
        </p:txBody>
      </p:sp>
      <p:sp>
        <p:nvSpPr>
          <p:cNvPr id="4" name="Shape 2"/>
          <p:cNvSpPr/>
          <p:nvPr/>
        </p:nvSpPr>
        <p:spPr>
          <a:xfrm>
            <a:off x="861655" y="2170986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92135" y="2201466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3842385" y="2332315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1138238" y="3185517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Principy ochrany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138238" y="3674745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Definovat aktivní a pasivní ochranu v kontextu taktické výstroje a balistických prvků.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7437953" y="2170986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468433" y="2201466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0418683" y="2332315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900" dirty="0"/>
          </a:p>
        </p:txBody>
      </p:sp>
      <p:sp>
        <p:nvSpPr>
          <p:cNvPr id="12" name="Text 10"/>
          <p:cNvSpPr/>
          <p:nvPr/>
        </p:nvSpPr>
        <p:spPr>
          <a:xfrm>
            <a:off x="7714536" y="3185517"/>
            <a:ext cx="2915126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Biomechanická integrita</a:t>
            </a:r>
            <a:endParaRPr lang="en-US" sz="2150" dirty="0"/>
          </a:p>
        </p:txBody>
      </p:sp>
      <p:sp>
        <p:nvSpPr>
          <p:cNvPr id="13" name="Text 11"/>
          <p:cNvSpPr/>
          <p:nvPr/>
        </p:nvSpPr>
        <p:spPr>
          <a:xfrm>
            <a:off x="7714536" y="3674745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pevný blok a distribuci energie nárazu skrze kinetický řetězec.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861655" y="4983599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92135" y="5014079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3842385" y="5144929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900" dirty="0"/>
          </a:p>
        </p:txBody>
      </p:sp>
      <p:sp>
        <p:nvSpPr>
          <p:cNvPr id="17" name="Text 15"/>
          <p:cNvSpPr/>
          <p:nvPr/>
        </p:nvSpPr>
        <p:spPr>
          <a:xfrm>
            <a:off x="1138238" y="5998131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Startle Reflex</a:t>
            </a:r>
            <a:endParaRPr lang="en-US" sz="2150" dirty="0"/>
          </a:p>
        </p:txBody>
      </p:sp>
      <p:sp>
        <p:nvSpPr>
          <p:cNvPr id="18" name="Text 16"/>
          <p:cNvSpPr/>
          <p:nvPr/>
        </p:nvSpPr>
        <p:spPr>
          <a:xfrm>
            <a:off x="1138238" y="6487358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Interpretovat vliv úlekové reakce na volbu techniky krytu pod extrémní zátěží.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7437953" y="4983599"/>
            <a:ext cx="6330791" cy="2567107"/>
          </a:xfrm>
          <a:prstGeom prst="roundRect">
            <a:avLst>
              <a:gd name="adj" fmla="val 402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7468433" y="5014079"/>
            <a:ext cx="6269831" cy="738545"/>
          </a:xfrm>
          <a:prstGeom prst="roundRect">
            <a:avLst>
              <a:gd name="adj" fmla="val 904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10418683" y="5144929"/>
            <a:ext cx="369213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7714536" y="5998131"/>
            <a:ext cx="2735580" cy="341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Přechod do ofenzívy</a:t>
            </a:r>
            <a:endParaRPr lang="en-US" sz="2150" dirty="0"/>
          </a:p>
        </p:txBody>
      </p:sp>
      <p:sp>
        <p:nvSpPr>
          <p:cNvPr id="23" name="Text 21"/>
          <p:cNvSpPr/>
          <p:nvPr/>
        </p:nvSpPr>
        <p:spPr>
          <a:xfrm>
            <a:off x="7714536" y="6487358"/>
            <a:ext cx="5777627" cy="786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Navrhnout metodiku přechodu z obranné fáze (kryt) do fáze eliminace hrozby.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83058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Teoretický základ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4037" y="2272189"/>
            <a:ext cx="7414379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Filosofie ochrany v blízkém boji</a:t>
            </a:r>
            <a:endParaRPr lang="en-US" sz="4300" dirty="0"/>
          </a:p>
        </p:txBody>
      </p:sp>
      <p:sp>
        <p:nvSpPr>
          <p:cNvPr id="4" name="Shape 2"/>
          <p:cNvSpPr/>
          <p:nvPr/>
        </p:nvSpPr>
        <p:spPr>
          <a:xfrm>
            <a:off x="686276" y="3328273"/>
            <a:ext cx="6505575" cy="3070741"/>
          </a:xfrm>
          <a:prstGeom prst="roundRect">
            <a:avLst>
              <a:gd name="adj" fmla="val 5789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933093" y="357509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Priorita č. 1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933093" y="4164806"/>
            <a:ext cx="601194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Ochrana vitálních zón — hlava, krk, trup — a kontrola vlastní zbraně za všech okolností.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623929" y="3575090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Klíčové koncepty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7623929" y="4164806"/>
            <a:ext cx="6150054" cy="2147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Pevný bod: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Struktura absorbující náraz bez zhroucení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Balistické prvky: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Přilba a vesta jako pasivní základ, na nějž navazují aktivní kryty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Časování:</a:t>
            </a: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Instinktivní reflex vs. vědomá obranná technika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401961" y="561856"/>
            <a:ext cx="2142411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1401961" y="889635"/>
            <a:ext cx="4365308" cy="5355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Stabilita a distribuce sil</a:t>
            </a:r>
            <a:endParaRPr lang="en-US" sz="3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961" y="1820347"/>
            <a:ext cx="5677972" cy="567797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1961" y="1820347"/>
            <a:ext cx="5677972" cy="56779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557849" y="3316605"/>
            <a:ext cx="2142411" cy="2676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Zásadní rozdíl</a:t>
            </a:r>
            <a:endParaRPr lang="en-US" sz="1650" dirty="0"/>
          </a:p>
        </p:txBody>
      </p:sp>
      <p:sp>
        <p:nvSpPr>
          <p:cNvPr id="7" name="Text 3"/>
          <p:cNvSpPr/>
          <p:nvPr/>
        </p:nvSpPr>
        <p:spPr>
          <a:xfrm>
            <a:off x="7557849" y="3734753"/>
            <a:ext cx="5677972" cy="824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Geometrická pevnost trojúhelníkové struktury umožňuje přenést energii nárazu do největších svalových skupin a podložky — nikoliv do kloubů a páteře.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7557849" y="4728448"/>
            <a:ext cx="5677972" cy="1254800"/>
          </a:xfrm>
          <a:prstGeom prst="roundRect">
            <a:avLst>
              <a:gd name="adj" fmla="val 645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0612" y="5013960"/>
            <a:ext cx="240983" cy="1927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84356" y="4927044"/>
            <a:ext cx="4858703" cy="824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Klíčový princip:</a:t>
            </a:r>
            <a:r>
              <a:rPr lang="en-US" sz="15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Zpevnění mezilopatkových svalů je podmínkou funkčního krytu hlavy. Volná ramena strukturu okamžitě zhroutí.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3979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Neurofyziologie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4037" y="1681401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Od reflexu k technice</a:t>
            </a:r>
            <a:endParaRPr lang="en-US" sz="4300" dirty="0"/>
          </a:p>
        </p:txBody>
      </p:sp>
      <p:sp>
        <p:nvSpPr>
          <p:cNvPr id="4" name="Shape 2"/>
          <p:cNvSpPr/>
          <p:nvPr/>
        </p:nvSpPr>
        <p:spPr>
          <a:xfrm>
            <a:off x="864037" y="2737485"/>
            <a:ext cx="6327696" cy="2200275"/>
          </a:xfrm>
          <a:prstGeom prst="roundRect">
            <a:avLst>
              <a:gd name="adj" fmla="val 4713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126093" y="2999542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Startle Reflex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1126093" y="3490555"/>
            <a:ext cx="5803583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Přirozené přikrčení a zvednutí rukou jako výchozí základ pro vojenský kryt — reflex se nevytváří, ale kultivuje.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7438549" y="2737485"/>
            <a:ext cx="6327815" cy="2200275"/>
          </a:xfrm>
          <a:prstGeom prst="roundRect">
            <a:avLst>
              <a:gd name="adj" fmla="val 4713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7700605" y="2999542"/>
            <a:ext cx="291143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Senzomotorická smyčka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7700605" y="3490555"/>
            <a:ext cx="580370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Zkrácení reakční doby pomocí přednastavení (pre-conflict cues) — rozpoznání hrozby před kontaktem.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864037" y="5184577"/>
            <a:ext cx="6327696" cy="1805226"/>
          </a:xfrm>
          <a:prstGeom prst="roundRect">
            <a:avLst>
              <a:gd name="adj" fmla="val 5744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126093" y="544663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Kognitivní zátěž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1126093" y="5937647"/>
            <a:ext cx="580358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Pod extrémním tlakem selhávají složité parírování — technika musí být jednoduchá a opakovaně nacvičená.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438549" y="5184577"/>
            <a:ext cx="6327815" cy="1805226"/>
          </a:xfrm>
          <a:prstGeom prst="roundRect">
            <a:avLst>
              <a:gd name="adj" fmla="val 5744"/>
            </a:avLst>
          </a:prstGeom>
          <a:solidFill>
            <a:srgbClr val="790709"/>
          </a:solidFill>
          <a:ln w="1524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7700605" y="544663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Hmatová zpětná vazba</a:t>
            </a:r>
            <a:endParaRPr lang="en-US" sz="2150" dirty="0"/>
          </a:p>
        </p:txBody>
      </p:sp>
      <p:sp>
        <p:nvSpPr>
          <p:cNvPr id="15" name="Text 13"/>
          <p:cNvSpPr/>
          <p:nvPr/>
        </p:nvSpPr>
        <p:spPr>
          <a:xfrm>
            <a:off x="7700605" y="5937647"/>
            <a:ext cx="5803702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Těsný kontakt umožňuje vnímat směr síly soupeře i bez vizuální kontroly — zásadní v nepřehledné situaci.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20931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Typologie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4037" y="1650921"/>
            <a:ext cx="54864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Vojenské kryty v praxi</a:t>
            </a:r>
            <a:endParaRPr lang="en-US" sz="4300" dirty="0"/>
          </a:p>
        </p:txBody>
      </p:sp>
      <p:sp>
        <p:nvSpPr>
          <p:cNvPr id="4" name="Shape 2"/>
          <p:cNvSpPr/>
          <p:nvPr/>
        </p:nvSpPr>
        <p:spPr>
          <a:xfrm>
            <a:off x="864037" y="2707005"/>
            <a:ext cx="4136231" cy="2625804"/>
          </a:xfrm>
          <a:prstGeom prst="roundRect">
            <a:avLst>
              <a:gd name="adj" fmla="val 394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492925" y="2984302"/>
            <a:ext cx="2878455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Vysoký kryt (High Cover)</a:t>
            </a:r>
            <a:endParaRPr lang="en-US" sz="2150" dirty="0"/>
          </a:p>
        </p:txBody>
      </p:sp>
      <p:sp>
        <p:nvSpPr>
          <p:cNvPr id="6" name="Text 4"/>
          <p:cNvSpPr/>
          <p:nvPr/>
        </p:nvSpPr>
        <p:spPr>
          <a:xfrm>
            <a:off x="1141333" y="3475315"/>
            <a:ext cx="358163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Ochrana hlavy s průzorem pod loktem — zachovává situační přehled i v přilbě.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247084" y="2707005"/>
            <a:ext cx="4136231" cy="2625804"/>
          </a:xfrm>
          <a:prstGeom prst="roundRect">
            <a:avLst>
              <a:gd name="adj" fmla="val 394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5943600" y="2984302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Kryt loktem</a:t>
            </a:r>
            <a:endParaRPr lang="en-US" sz="2150" dirty="0"/>
          </a:p>
        </p:txBody>
      </p:sp>
      <p:sp>
        <p:nvSpPr>
          <p:cNvPr id="9" name="Text 7"/>
          <p:cNvSpPr/>
          <p:nvPr/>
        </p:nvSpPr>
        <p:spPr>
          <a:xfrm>
            <a:off x="5524381" y="3475315"/>
            <a:ext cx="3581638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Agresivní vstup do soupeře — loket plní funkci štítu i úderové plochy simultánně.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9630132" y="2707005"/>
            <a:ext cx="4136231" cy="2625804"/>
          </a:xfrm>
          <a:prstGeom prst="roundRect">
            <a:avLst>
              <a:gd name="adj" fmla="val 3949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0326648" y="2984302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Retence zbraně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9907429" y="3475315"/>
            <a:ext cx="3581638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Specifické držení těla při pokusu o vytržení — ochrana dlouhé zbraně s biomechanickou výhodou.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64037" y="5579626"/>
            <a:ext cx="12902327" cy="1440656"/>
          </a:xfrm>
          <a:prstGeom prst="roundRect">
            <a:avLst>
              <a:gd name="adj" fmla="val 7198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5943600" y="585692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Kryty v nízkém pásmu</a:t>
            </a:r>
            <a:endParaRPr lang="en-US" sz="2150" dirty="0"/>
          </a:p>
        </p:txBody>
      </p:sp>
      <p:sp>
        <p:nvSpPr>
          <p:cNvPr id="15" name="Text 13"/>
          <p:cNvSpPr/>
          <p:nvPr/>
        </p:nvSpPr>
        <p:spPr>
          <a:xfrm>
            <a:off x="1141333" y="6347936"/>
            <a:ext cx="1234773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Využití kolen a holení v kombinaci s pohybem těžiště — vhodné pro boj v těsném prostoru.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54016" y="534829"/>
            <a:ext cx="2051090" cy="256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Didaktika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1654016" y="846296"/>
            <a:ext cx="4961930" cy="5128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Metodická progrese výcviku</a:t>
            </a:r>
            <a:endParaRPr lang="en-US" sz="3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485" y="1566148"/>
            <a:ext cx="10303312" cy="545734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873027" y="5466503"/>
            <a:ext cx="2264459" cy="283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Statika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3408813" y="5840138"/>
            <a:ext cx="2728673" cy="44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7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Budování struktury pod tlakem instruktora.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2876665" y="2304044"/>
            <a:ext cx="2264459" cy="283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Dynamika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2412451" y="2677679"/>
            <a:ext cx="2728673" cy="44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7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Kryty v pohybu: vzad, stranou, vpřed.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526492" y="2304044"/>
            <a:ext cx="2264459" cy="283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Scénář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8526492" y="2677679"/>
            <a:ext cx="2728673" cy="44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Obrana s očima zavřenýma na překvapení.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488887" y="5466679"/>
            <a:ext cx="2264459" cy="283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Integrace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9488887" y="5840315"/>
            <a:ext cx="2728673" cy="445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Kryt, eliminace hrozby, tasení zbraně.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654016" y="7178754"/>
            <a:ext cx="11322368" cy="516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Progrese od izolované statické struktury k plně integrované bojové sekvenci zajišťuje, že technika obstojí i pod maximálním stresem a kognitivní zátěží.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01898" y="1278255"/>
            <a:ext cx="2323624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 a evaluace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901898" y="1639610"/>
            <a:ext cx="8176260" cy="580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Metodické chyby, rizika a kontrola kvality</a:t>
            </a:r>
            <a:endParaRPr lang="en-US" sz="3650" dirty="0"/>
          </a:p>
        </p:txBody>
      </p:sp>
      <p:sp>
        <p:nvSpPr>
          <p:cNvPr id="4" name="Text 2"/>
          <p:cNvSpPr/>
          <p:nvPr/>
        </p:nvSpPr>
        <p:spPr>
          <a:xfrm>
            <a:off x="901898" y="2663071"/>
            <a:ext cx="2323624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⚠</a:t>
            </a:r>
            <a:r>
              <a:rPr lang="en-US" sz="18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Nejčastější chyby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901898" y="3168015"/>
            <a:ext cx="2990493" cy="1857970"/>
          </a:xfrm>
          <a:prstGeom prst="roundRect">
            <a:avLst>
              <a:gd name="adj" fmla="val 5906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879038" y="3168015"/>
            <a:ext cx="91440" cy="1857970"/>
          </a:xfrm>
          <a:prstGeom prst="roundRect">
            <a:avLst>
              <a:gd name="adj" fmla="val 96057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1202412" y="3399949"/>
            <a:ext cx="2323624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Zavírání očí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02412" y="3867507"/>
            <a:ext cx="2458045" cy="92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Ztráta vizuální kontroly — neschopnost rozpoznat moment pro protiúder.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069437" y="3168015"/>
            <a:ext cx="2990612" cy="1857970"/>
          </a:xfrm>
          <a:prstGeom prst="roundRect">
            <a:avLst>
              <a:gd name="adj" fmla="val 5906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4046577" y="3168015"/>
            <a:ext cx="91440" cy="1857970"/>
          </a:xfrm>
          <a:prstGeom prst="roundRect">
            <a:avLst>
              <a:gd name="adj" fmla="val 96057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4369951" y="3399949"/>
            <a:ext cx="2323624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Pasivita na krytu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369951" y="3867507"/>
            <a:ext cx="2458164" cy="92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Čekání bez protiakce vytváří z vojáka statický terč.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901898" y="5203031"/>
            <a:ext cx="2990493" cy="1549122"/>
          </a:xfrm>
          <a:prstGeom prst="roundRect">
            <a:avLst>
              <a:gd name="adj" fmla="val 7083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2"/>
          <p:cNvSpPr/>
          <p:nvPr/>
        </p:nvSpPr>
        <p:spPr>
          <a:xfrm>
            <a:off x="879038" y="5203031"/>
            <a:ext cx="91440" cy="1549122"/>
          </a:xfrm>
          <a:prstGeom prst="roundRect">
            <a:avLst>
              <a:gd name="adj" fmla="val 96057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3"/>
          <p:cNvSpPr/>
          <p:nvPr/>
        </p:nvSpPr>
        <p:spPr>
          <a:xfrm>
            <a:off x="1202412" y="5434965"/>
            <a:ext cx="2323624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Vychýlení z osy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202412" y="5902523"/>
            <a:ext cx="2458045" cy="617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Přílišné vytočení odkrývá záda a ledviny.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69437" y="5203031"/>
            <a:ext cx="2990612" cy="1549122"/>
          </a:xfrm>
          <a:prstGeom prst="roundRect">
            <a:avLst>
              <a:gd name="adj" fmla="val 7083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Shape 16"/>
          <p:cNvSpPr/>
          <p:nvPr/>
        </p:nvSpPr>
        <p:spPr>
          <a:xfrm>
            <a:off x="4046577" y="5203031"/>
            <a:ext cx="91440" cy="1549122"/>
          </a:xfrm>
          <a:prstGeom prst="roundRect">
            <a:avLst>
              <a:gd name="adj" fmla="val 96057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7"/>
          <p:cNvSpPr/>
          <p:nvPr/>
        </p:nvSpPr>
        <p:spPr>
          <a:xfrm>
            <a:off x="4369951" y="5434965"/>
            <a:ext cx="2323624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Volné lokty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4369951" y="5902523"/>
            <a:ext cx="2458164" cy="617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 zásahu proletí a zraní vlastní obličej cvičence.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577733" y="2663071"/>
            <a:ext cx="2323624" cy="290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✓ Evaluační kritéria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577733" y="3130629"/>
            <a:ext cx="6158151" cy="2038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Intenzita: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Dostatečný tlak útočníka pro ověření integrity struktury</a:t>
            </a:r>
            <a:endParaRPr lang="en-US" sz="160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Ochrana: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Přilby a rukavice pro obě strany</a:t>
            </a:r>
            <a:endParaRPr lang="en-US" sz="160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Čas: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Měření doby od krytu k zahájení protiútoku</a:t>
            </a:r>
            <a:endParaRPr lang="en-US" sz="1600" dirty="0"/>
          </a:p>
          <a:p>
            <a:pPr marL="342900" indent="-342900" algn="l">
              <a:lnSpc>
                <a:spcPts val="2400"/>
              </a:lnSpc>
              <a:buSzPct val="100000"/>
              <a:buChar char="•"/>
            </a:pPr>
            <a:r>
              <a:rPr lang="en-US" sz="16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Záznam:</a:t>
            </a: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Analýza stability nohou při přijetí nárazu — video zpětná vazba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929045"/>
            <a:ext cx="3891558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 pro instruktory</a:t>
            </a:r>
            <a:endParaRPr lang="en-US" sz="2150" dirty="0"/>
          </a:p>
        </p:txBody>
      </p:sp>
      <p:sp>
        <p:nvSpPr>
          <p:cNvPr id="3" name="Text 1"/>
          <p:cNvSpPr/>
          <p:nvPr/>
        </p:nvSpPr>
        <p:spPr>
          <a:xfrm>
            <a:off x="864037" y="1370647"/>
            <a:ext cx="9458087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Kryt není cíl — je to přežití první sekundy</a:t>
            </a:r>
            <a:endParaRPr lang="en-US" sz="4300" dirty="0"/>
          </a:p>
        </p:txBody>
      </p:sp>
      <p:sp>
        <p:nvSpPr>
          <p:cNvPr id="4" name="Text 2"/>
          <p:cNvSpPr/>
          <p:nvPr/>
        </p:nvSpPr>
        <p:spPr>
          <a:xfrm>
            <a:off x="1234321" y="2704386"/>
            <a:ext cx="12532043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Kryt je prostředek k přežití prvního kontaktu a okamžitému zahájení eliminace hrozby. Nikdy cíl sám o sobě.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64037" y="2426732"/>
            <a:ext cx="30480" cy="950357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548" y="3662422"/>
            <a:ext cx="370284" cy="3702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66280" y="365474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pro diskusi 1</a:t>
            </a:r>
            <a:endParaRPr lang="en-US" sz="2150" dirty="0"/>
          </a:p>
        </p:txBody>
      </p:sp>
      <p:sp>
        <p:nvSpPr>
          <p:cNvPr id="8" name="Text 5"/>
          <p:cNvSpPr/>
          <p:nvPr/>
        </p:nvSpPr>
        <p:spPr>
          <a:xfrm>
            <a:off x="1666280" y="4145756"/>
            <a:ext cx="121000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upravíte kryt hlavy, pokud máte na sobě protichemickou masku (MOPP)? Jaká omezení přináší?</a:t>
            </a:r>
            <a:endParaRPr lang="en-US" sz="19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548" y="5042237"/>
            <a:ext cx="370284" cy="37028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66280" y="5034558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pro diskusi 2</a:t>
            </a:r>
            <a:endParaRPr lang="en-US" sz="2150" dirty="0"/>
          </a:p>
        </p:txBody>
      </p:sp>
      <p:sp>
        <p:nvSpPr>
          <p:cNvPr id="11" name="Text 7"/>
          <p:cNvSpPr/>
          <p:nvPr/>
        </p:nvSpPr>
        <p:spPr>
          <a:xfrm>
            <a:off x="1666280" y="5525572"/>
            <a:ext cx="121000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Je efektivnější úder blokovat natvrdo, nebo se mu vyhýbat pohybem trupu při zachování stability?</a:t>
            </a:r>
            <a:endParaRPr lang="en-US" sz="19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548" y="6422053"/>
            <a:ext cx="370284" cy="3702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66280" y="641437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pro diskusi 3</a:t>
            </a:r>
            <a:endParaRPr lang="en-US" sz="2150" dirty="0"/>
          </a:p>
        </p:txBody>
      </p:sp>
      <p:sp>
        <p:nvSpPr>
          <p:cNvPr id="14" name="Text 9"/>
          <p:cNvSpPr/>
          <p:nvPr/>
        </p:nvSpPr>
        <p:spPr>
          <a:xfrm>
            <a:off x="1666280" y="6905387"/>
            <a:ext cx="12100084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metodicky naučíte vojáka nekoukat do země, když přijímá série úderů na kryt?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672</Words>
  <Application>Microsoft Macintosh PowerPoint</Application>
  <PresentationFormat>Vlastní</PresentationFormat>
  <Paragraphs>105</Paragraphs>
  <Slides>10</Slides>
  <Notes>10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2026-02-25T10:53:55Z</dcterms:created>
  <dcterms:modified xsi:type="dcterms:W3CDTF">2026-02-25T12:32:43Z</dcterms:modified>
</cp:coreProperties>
</file>