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301" r:id="rId5"/>
    <p:sldId id="302" r:id="rId6"/>
    <p:sldId id="303" r:id="rId7"/>
    <p:sldId id="300" r:id="rId8"/>
    <p:sldId id="290" r:id="rId9"/>
    <p:sldId id="287" r:id="rId10"/>
    <p:sldId id="261" r:id="rId11"/>
    <p:sldId id="304" r:id="rId12"/>
    <p:sldId id="293" r:id="rId13"/>
    <p:sldId id="306" r:id="rId14"/>
    <p:sldId id="307" r:id="rId15"/>
    <p:sldId id="305" r:id="rId1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94660"/>
  </p:normalViewPr>
  <p:slideViewPr>
    <p:cSldViewPr snapToGrid="0">
      <p:cViewPr varScale="1">
        <p:scale>
          <a:sx n="86" d="100"/>
          <a:sy n="86" d="100"/>
        </p:scale>
        <p:origin x="270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EA326A-0AF3-92C8-350A-DD2377AA6A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F192918-E25A-DD6C-6677-4C086F9B63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460CD21-3CF8-F23E-1451-77CB52511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4A83-B180-493A-B90A-A3339CBE4750}" type="datetimeFigureOut">
              <a:rPr lang="cs-CZ" smtClean="0"/>
              <a:t>07.09.2026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391C318-8D34-523F-8D63-B0436B676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50196CA-358E-CA92-11DF-D75D77FE2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BC65-3AB7-40F3-8DF7-8603D87749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990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38B6F9-7770-671C-9B0B-EF0F1C603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AF913E8-6289-AB23-0F21-A0B86EA14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7C46453-B5B0-2F3A-BE73-1F231B2B1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4A83-B180-493A-B90A-A3339CBE4750}" type="datetimeFigureOut">
              <a:rPr lang="cs-CZ" smtClean="0"/>
              <a:t>07.09.2026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2AD4EBC-7E2F-9029-CB7F-DF5F568B8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938754C-CD16-8496-7F17-CA4DC61BD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BC65-3AB7-40F3-8DF7-8603D87749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5418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44E388-1589-095E-717D-C35B11D2E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0AAF725-3D7F-AE67-05FF-F3C6894A3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1813DD6-10ED-CBFB-6475-671E0F7F7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4A83-B180-493A-B90A-A3339CBE4750}" type="datetimeFigureOut">
              <a:rPr lang="cs-CZ" smtClean="0"/>
              <a:t>07.09.2026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338BF7C-A8C3-CA4D-C3D7-C1FFD0181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22113D2-F52D-BD5A-D776-33DA5ACA4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BC65-3AB7-40F3-8DF7-8603D87749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5517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41834F-E549-416F-0E69-36419E287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8F4A8B-7F15-7BA4-DA68-47411EED9A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A281E14-296E-392C-472E-CC44BE3200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0BC0BB7-79E1-66B0-2095-D76CE1C48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4A83-B180-493A-B90A-A3339CBE4750}" type="datetimeFigureOut">
              <a:rPr lang="cs-CZ" smtClean="0"/>
              <a:t>07.09.2026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F472F1D-CBDE-1DD0-0EDA-18853B680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106725C-B314-969B-17FE-EE6BD0DB6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BC65-3AB7-40F3-8DF7-8603D87749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4548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DC6B7C-C4FE-8695-3865-3443C788B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825BF8D-B0A8-18AD-9C40-6054C793C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C11E5DE-2C56-B6F6-A6B9-60805B6BA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7CBFD89-3B77-566C-3114-7FA584B7FE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463E91AB-64EE-BAF1-E9A2-45806F614B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90A9BEDF-D0F1-D669-D96C-293007C22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4A83-B180-493A-B90A-A3339CBE4750}" type="datetimeFigureOut">
              <a:rPr lang="cs-CZ" smtClean="0"/>
              <a:t>07.09.2026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42D4EE4-4789-F692-5573-95244EC94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AED8C65-B069-5000-0C0A-73838E52D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BC65-3AB7-40F3-8DF7-8603D87749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9302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69519D-5BED-0257-D2D7-7F4FA1AA9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9BC8265B-FC41-55EF-EDEB-DD4E98C64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4A83-B180-493A-B90A-A3339CBE4750}" type="datetimeFigureOut">
              <a:rPr lang="cs-CZ" smtClean="0"/>
              <a:t>07.09.2026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7397267-6348-7CDD-96D6-32D332CAC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EBB161B-A5DB-8FEF-F9FB-7AACA9F93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BC65-3AB7-40F3-8DF7-8603D87749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4751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34F7A6F5-FB07-8CA4-43EF-611808EE0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4A83-B180-493A-B90A-A3339CBE4750}" type="datetimeFigureOut">
              <a:rPr lang="cs-CZ" smtClean="0"/>
              <a:t>07.09.2026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B95F556-E248-DC13-C3CD-C9FE0F023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9B69E42-AF04-6AF2-DF2D-3CE7895AB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BC65-3AB7-40F3-8DF7-8603D87749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7767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3F2C61-6DC2-4C39-7A37-7EF11F9A8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C88D542-ABB0-BA1A-96E6-00CCFC140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4CFD9BB-CFF0-BF72-A575-D65AC3DFCB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E94E3E9-902C-9797-260D-0B2E36A26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4A83-B180-493A-B90A-A3339CBE4750}" type="datetimeFigureOut">
              <a:rPr lang="cs-CZ" smtClean="0"/>
              <a:t>07.09.2026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B0548FB-2DC3-7478-4DCF-283FC1FC7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F25F186-9C1C-0E26-E1DD-7923A09DF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BC65-3AB7-40F3-8DF7-8603D87749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7253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4B2D44-2E54-F260-AD4E-A0017CCB5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6291D09F-FAA7-6A41-67E0-77DD4A76C3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38862A5-19FB-8520-DD41-70D277A3F8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0E62AC8-3C36-FE5C-28A9-C2D1C0765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4A83-B180-493A-B90A-A3339CBE4750}" type="datetimeFigureOut">
              <a:rPr lang="cs-CZ" smtClean="0"/>
              <a:t>07.09.2026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2C839A3-638A-860C-8D11-13F4AD710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DF6C444-67FF-7CBB-CD58-4CAF00E0B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BC65-3AB7-40F3-8DF7-8603D87749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9081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673EF7-BF25-C0C3-4AD4-BEB1D934C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E143B44-D540-885B-5EA1-73808F24C6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119F8D2-BD95-84EB-88C8-50EEE1563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4A83-B180-493A-B90A-A3339CBE4750}" type="datetimeFigureOut">
              <a:rPr lang="cs-CZ" smtClean="0"/>
              <a:t>07.09.2026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639779F-1332-E9BD-EEEB-850A2D0E8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26CA071-17C3-C9E3-A76F-615D6562C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BC65-3AB7-40F3-8DF7-8603D87749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9897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AC420C23-9BD6-A7E0-FFDE-DC1A8CE48F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1359B7B-9CD8-81E4-9C84-A13E97D83B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33464E7-E0CE-26FD-9E0A-41FCB66E0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4A83-B180-493A-B90A-A3339CBE4750}" type="datetimeFigureOut">
              <a:rPr lang="cs-CZ" smtClean="0"/>
              <a:t>07.09.2026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578C144-23FF-93FD-CA0B-FB35EFE25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2871610-2E55-0A71-3E70-61F4F4A53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7BC65-3AB7-40F3-8DF7-8603D87749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6596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C1E1332-F26C-8604-29F0-30BD24786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D7023B8-6C27-22EE-AC74-E02C54EBF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DF3D58F-7548-789E-6966-4F1D1349B3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E4A83-B180-493A-B90A-A3339CBE4750}" type="datetimeFigureOut">
              <a:rPr lang="cs-CZ" smtClean="0"/>
              <a:t>07.09.2026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BE9FD7E-93E7-20AF-D601-52A118BBDF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E1F0487-BFF4-1A83-156F-659376EBDA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7BC65-3AB7-40F3-8DF7-8603D87749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2617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DDB058-2055-961D-CDE9-F80796623E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JCI </a:t>
            </a:r>
            <a:r>
              <a:rPr lang="ru-RU" dirty="0"/>
              <a:t>2</a:t>
            </a:r>
            <a:r>
              <a:rPr lang="cs-CZ" dirty="0"/>
              <a:t> </a:t>
            </a:r>
            <a:br>
              <a:rPr lang="cs-CZ" dirty="0"/>
            </a:br>
            <a:r>
              <a:rPr lang="ru-RU" dirty="0"/>
              <a:t>Семья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61844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24A07FB7-C033-FA2D-B32D-E6BB789ED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19725" cy="3775364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DC077852-B4BF-B119-4694-E6E9AA6ED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8243" y="0"/>
            <a:ext cx="5383757" cy="3582785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7FF73E37-C7BF-372C-3E93-FBE2269136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3236" y="3620015"/>
            <a:ext cx="4308764" cy="3237985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58820451-BBE6-29DA-D79F-2DBE27D598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7798" y="0"/>
            <a:ext cx="2727418" cy="4084320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08D95B97-7532-A8A8-1FBA-7BA298F8BF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4161904"/>
            <a:ext cx="4133706" cy="2696095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DE618B25-BC09-E65F-770E-39A2EEB07D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8225" y="3400957"/>
            <a:ext cx="2605685" cy="347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194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EB671BA1-1714-D8CE-A6B1-D9ADE04D92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745131"/>
              </p:ext>
            </p:extLst>
          </p:nvPr>
        </p:nvGraphicFramePr>
        <p:xfrm>
          <a:off x="838200" y="1091737"/>
          <a:ext cx="10515600" cy="4960722"/>
        </p:xfrm>
        <a:graphic>
          <a:graphicData uri="http://schemas.openxmlformats.org/drawingml/2006/table">
            <a:tbl>
              <a:tblPr firstRow="1" firstCol="1" bandRow="1"/>
              <a:tblGrid>
                <a:gridCol w="2628900">
                  <a:extLst>
                    <a:ext uri="{9D8B030D-6E8A-4147-A177-3AD203B41FA5}">
                      <a16:colId xmlns:a16="http://schemas.microsoft.com/office/drawing/2014/main" val="5542253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16588297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40779237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57926957"/>
                    </a:ext>
                  </a:extLst>
                </a:gridCol>
              </a:tblGrid>
              <a:tr h="3815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b="1" kern="100" dirty="0" err="1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мальчик</a:t>
                      </a:r>
                      <a:endParaRPr lang="cs-CZ" sz="2000" b="1" kern="100" dirty="0">
                        <a:effectLst/>
                        <a:latin typeface="Aptos" panose="020B000402020202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chlapeček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b="1" kern="100" dirty="0" err="1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девочка</a:t>
                      </a:r>
                      <a:endParaRPr lang="cs-CZ" sz="2000" b="1" kern="100" dirty="0">
                        <a:effectLst/>
                        <a:latin typeface="Aptos" panose="020B000402020202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 dirty="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holčička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2481497"/>
                  </a:ext>
                </a:extLst>
              </a:tr>
              <a:tr h="3815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b="1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юноша, парень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mladík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b="1" kern="100" dirty="0" err="1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девушка</a:t>
                      </a:r>
                      <a:endParaRPr lang="cs-CZ" sz="2000" b="1" kern="100" dirty="0">
                        <a:effectLst/>
                        <a:latin typeface="Aptos" panose="020B000402020202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dívka, slečna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3391179"/>
                  </a:ext>
                </a:extLst>
              </a:tr>
              <a:tr h="3815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b="1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мужчина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muž (všeobecně)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b="1" kern="100" dirty="0" err="1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женщина</a:t>
                      </a:r>
                      <a:endParaRPr lang="cs-CZ" sz="2000" b="1" kern="100" dirty="0">
                        <a:effectLst/>
                        <a:latin typeface="Aptos" panose="020B000402020202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žena (všeobecně)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9506235"/>
                  </a:ext>
                </a:extLst>
              </a:tr>
              <a:tr h="3815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b="1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старик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stařík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b="1" kern="100" dirty="0" err="1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старушка</a:t>
                      </a:r>
                      <a:endParaRPr lang="cs-CZ" sz="2000" b="1" kern="100" dirty="0">
                        <a:effectLst/>
                        <a:latin typeface="Aptos" panose="020B000402020202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stařenka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7331688"/>
                  </a:ext>
                </a:extLst>
              </a:tr>
              <a:tr h="3815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b="1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сын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syn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b="1" kern="100" dirty="0" err="1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дочь</a:t>
                      </a:r>
                      <a:r>
                        <a:rPr lang="cs-CZ" sz="2000" b="1" kern="100" dirty="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cs-CZ" sz="2000" b="1" kern="100" dirty="0" err="1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дочка</a:t>
                      </a:r>
                      <a:r>
                        <a:rPr lang="cs-CZ" sz="2000" b="1" kern="100" dirty="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dcera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725276"/>
                  </a:ext>
                </a:extLst>
              </a:tr>
              <a:tr h="3815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b="1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брат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bratr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b="1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сестра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sestra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7905990"/>
                  </a:ext>
                </a:extLst>
              </a:tr>
              <a:tr h="3815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b="1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муж (супруг)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manžel, muž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b="1" kern="100" dirty="0" err="1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жена</a:t>
                      </a:r>
                      <a:r>
                        <a:rPr lang="cs-CZ" sz="2000" b="1" kern="100" dirty="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cs-CZ" sz="2000" b="1" kern="100" dirty="0" err="1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супруга</a:t>
                      </a:r>
                      <a:r>
                        <a:rPr lang="cs-CZ" sz="2000" b="1" kern="100" dirty="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manželka, žena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4619769"/>
                  </a:ext>
                </a:extLst>
              </a:tr>
              <a:tr h="3815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b="1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отец (папа)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otec (tatínek)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b="1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мать (мама)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matka (maminka)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773903"/>
                  </a:ext>
                </a:extLst>
              </a:tr>
              <a:tr h="3815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b="1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дедушка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dědeček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b="1" kern="100" dirty="0" err="1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бабушка</a:t>
                      </a:r>
                      <a:endParaRPr lang="cs-CZ" sz="2000" b="1" kern="100" dirty="0">
                        <a:effectLst/>
                        <a:latin typeface="Aptos" panose="020B000402020202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babička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9371996"/>
                  </a:ext>
                </a:extLst>
              </a:tr>
              <a:tr h="3815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b="1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внук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vnuk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b="1" kern="100" dirty="0" err="1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внучка</a:t>
                      </a:r>
                      <a:endParaRPr lang="cs-CZ" sz="2000" b="1" kern="100" dirty="0">
                        <a:effectLst/>
                        <a:latin typeface="Aptos" panose="020B000402020202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vnučka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1752961"/>
                  </a:ext>
                </a:extLst>
              </a:tr>
              <a:tr h="3815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b="1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двоюродный брат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bratranec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b="1" kern="100" dirty="0" err="1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двоюродная</a:t>
                      </a:r>
                      <a:r>
                        <a:rPr lang="cs-CZ" sz="2000" b="1" kern="100" dirty="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cs-CZ" sz="2000" b="1" kern="100" dirty="0" err="1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сестра</a:t>
                      </a:r>
                      <a:endParaRPr lang="cs-CZ" sz="2000" b="1" kern="100" dirty="0">
                        <a:effectLst/>
                        <a:latin typeface="Aptos" panose="020B000402020202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sestřenice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4057478"/>
                  </a:ext>
                </a:extLst>
              </a:tr>
              <a:tr h="3815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b="1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дядя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strýc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b="1" kern="100" dirty="0" err="1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тётя</a:t>
                      </a:r>
                      <a:endParaRPr lang="cs-CZ" sz="2000" b="1" kern="100" dirty="0">
                        <a:effectLst/>
                        <a:latin typeface="Aptos" panose="020B000402020202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teta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8260601"/>
                  </a:ext>
                </a:extLst>
              </a:tr>
              <a:tr h="3815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b="1" kern="100" dirty="0" err="1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племянник</a:t>
                      </a:r>
                      <a:endParaRPr lang="cs-CZ" sz="2000" b="1" kern="100" dirty="0">
                        <a:effectLst/>
                        <a:latin typeface="Aptos" panose="020B000402020202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synovec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b="1" kern="100" dirty="0" err="1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племянница</a:t>
                      </a:r>
                      <a:endParaRPr lang="cs-CZ" sz="2000" b="1" kern="100" dirty="0">
                        <a:effectLst/>
                        <a:latin typeface="Aptos" panose="020B000402020202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 dirty="0">
                          <a:effectLst/>
                          <a:latin typeface="Aptos" panose="020B000402020202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neteř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F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8734479"/>
                  </a:ext>
                </a:extLst>
              </a:tr>
            </a:tbl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0D879FBC-83CA-919D-B47B-778E87DEC523}"/>
              </a:ext>
            </a:extLst>
          </p:cNvPr>
          <p:cNvSpPr txBox="1"/>
          <p:nvPr/>
        </p:nvSpPr>
        <p:spPr>
          <a:xfrm>
            <a:off x="748145" y="137309"/>
            <a:ext cx="7764087" cy="954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22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КТО МЫ? КЕМ МЫ МОЖЕМ СТАТЬ?</a:t>
            </a:r>
            <a:endParaRPr lang="cs-CZ" sz="2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2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р</a:t>
            </a:r>
            <a:r>
              <a:rPr lang="cs-CZ" sz="2200" b="1" kern="100" dirty="0" err="1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ебёнок</a:t>
            </a:r>
            <a:r>
              <a:rPr lang="cs-CZ" sz="22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— dítě</a:t>
            </a:r>
          </a:p>
        </p:txBody>
      </p:sp>
    </p:spTree>
    <p:extLst>
      <p:ext uri="{BB962C8B-B14F-4D97-AF65-F5344CB8AC3E}">
        <p14:creationId xmlns:p14="http://schemas.microsoft.com/office/powerpoint/2010/main" val="2699955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D5E23290-1EFD-6D05-EFC7-110101E061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565" t="49780" r="27003" b="10921"/>
          <a:stretch>
            <a:fillRect/>
          </a:stretch>
        </p:blipFill>
        <p:spPr>
          <a:xfrm>
            <a:off x="1197032" y="52974"/>
            <a:ext cx="8551330" cy="4105447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8291D762-4DD3-1CB3-E9FB-198C7EAE2E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385" t="26101" r="25091" b="50000"/>
          <a:stretch>
            <a:fillRect/>
          </a:stretch>
        </p:blipFill>
        <p:spPr>
          <a:xfrm>
            <a:off x="1261358" y="4158421"/>
            <a:ext cx="8422678" cy="2506046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2B706F35-E226-54FB-CB57-508FD17E8272}"/>
              </a:ext>
            </a:extLst>
          </p:cNvPr>
          <p:cNvSpPr txBox="1"/>
          <p:nvPr/>
        </p:nvSpPr>
        <p:spPr>
          <a:xfrm>
            <a:off x="10025149" y="886691"/>
            <a:ext cx="1756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Моя семья</a:t>
            </a:r>
            <a:endParaRPr lang="cs-CZ" sz="2400" b="1" dirty="0"/>
          </a:p>
        </p:txBody>
      </p:sp>
    </p:spTree>
    <p:extLst>
      <p:ext uri="{BB962C8B-B14F-4D97-AF65-F5344CB8AC3E}">
        <p14:creationId xmlns:p14="http://schemas.microsoft.com/office/powerpoint/2010/main" val="429708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AEA98BC7-98C4-4E48-BF85-F3CCFF25CD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194" t="39596" r="25233" b="9171"/>
          <a:stretch>
            <a:fillRect/>
          </a:stretch>
        </p:blipFill>
        <p:spPr>
          <a:xfrm>
            <a:off x="1208116" y="1494205"/>
            <a:ext cx="8375206" cy="533656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7FE748D0-93AC-D155-990A-A43A7E59F9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851" t="40646" r="27481" b="45859"/>
          <a:stretch>
            <a:fillRect/>
          </a:stretch>
        </p:blipFill>
        <p:spPr>
          <a:xfrm>
            <a:off x="1208116" y="209800"/>
            <a:ext cx="8375207" cy="140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359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F46DB277-487B-8E63-9123-D90943B9C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368" y="41784"/>
            <a:ext cx="4334632" cy="3481118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506270A2-67D6-898B-5A57-402794B3CF92}"/>
              </a:ext>
            </a:extLst>
          </p:cNvPr>
          <p:cNvSpPr txBox="1"/>
          <p:nvPr/>
        </p:nvSpPr>
        <p:spPr>
          <a:xfrm>
            <a:off x="7426036" y="110836"/>
            <a:ext cx="1640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Задание 3</a:t>
            </a:r>
            <a:endParaRPr lang="cs-CZ" sz="2400" b="1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8784396B-E57E-89CD-7A92-ADDE8BDDD8C0}"/>
              </a:ext>
            </a:extLst>
          </p:cNvPr>
          <p:cNvSpPr txBox="1"/>
          <p:nvPr/>
        </p:nvSpPr>
        <p:spPr>
          <a:xfrm>
            <a:off x="6431367" y="3704512"/>
            <a:ext cx="567481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Вера Петровна – это ____________________ Наташи и Вани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б. Ваня – это _________________________ Наташи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в. Ира – это ____________________________ Наташи и Вани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г. Ира и Николай - __________________________________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д. Ваня – это _____________________ Анны и Николая, а Наташа – это ____________________ Анны и Николая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е. Ваня – это _______________________ Иры, а Наташа - это _______________________ Иры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ё. Наташа – это ________________ Ивана Николаевича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ж. Николай – это ___________________ Вани и Наташи </a:t>
            </a: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4CE9BD13-38F7-8FC0-0BCE-C777033B9FCD}"/>
              </a:ext>
            </a:extLst>
          </p:cNvPr>
          <p:cNvSpPr txBox="1"/>
          <p:nvPr/>
        </p:nvSpPr>
        <p:spPr>
          <a:xfrm>
            <a:off x="166255" y="0"/>
            <a:ext cx="3613264" cy="6324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1800"/>
              </a:spcBef>
              <a:spcAft>
                <a:spcPts val="900"/>
              </a:spcAft>
              <a:buNone/>
            </a:pPr>
            <a:r>
              <a:rPr lang="cs-CZ" sz="2000" b="1" u="none" strike="noStrike" dirty="0">
                <a:effectLst/>
                <a:latin typeface="+mn-lt"/>
              </a:rPr>
              <a:t>1. </a:t>
            </a:r>
            <a:r>
              <a:rPr lang="cs-CZ" sz="2000" b="1" u="none" strike="noStrike" dirty="0" err="1">
                <a:effectLst/>
                <a:latin typeface="+mn-lt"/>
              </a:rPr>
              <a:t>Напиши</a:t>
            </a:r>
            <a:r>
              <a:rPr lang="cs-CZ" sz="2000" b="1" u="none" strike="noStrike" dirty="0">
                <a:effectLst/>
                <a:latin typeface="+mn-lt"/>
              </a:rPr>
              <a:t> </a:t>
            </a:r>
            <a:r>
              <a:rPr lang="cs-CZ" sz="2000" b="1" u="none" strike="noStrike" dirty="0" err="1">
                <a:effectLst/>
                <a:latin typeface="+mn-lt"/>
              </a:rPr>
              <a:t>пары</a:t>
            </a:r>
            <a:r>
              <a:rPr lang="cs-CZ" sz="2000" b="1" u="none" strike="noStrike" dirty="0">
                <a:effectLst/>
                <a:latin typeface="+mn-lt"/>
              </a:rPr>
              <a:t>: </a:t>
            </a:r>
            <a:r>
              <a:rPr lang="cs-CZ" sz="2000" b="0" u="none" strike="noStrike" dirty="0" err="1">
                <a:effectLst/>
                <a:latin typeface="+mn-lt"/>
              </a:rPr>
              <a:t>сын</a:t>
            </a:r>
            <a:r>
              <a:rPr lang="cs-CZ" sz="2000" b="0" u="none" strike="noStrike" dirty="0">
                <a:effectLst/>
                <a:latin typeface="+mn-lt"/>
              </a:rPr>
              <a:t> — </a:t>
            </a:r>
            <a:r>
              <a:rPr lang="cs-CZ" sz="2000" b="0" u="none" strike="noStrike" dirty="0" err="1">
                <a:effectLst/>
                <a:latin typeface="+mn-lt"/>
              </a:rPr>
              <a:t>дочь</a:t>
            </a:r>
            <a:r>
              <a:rPr lang="cs-CZ" sz="2000" b="0" u="none" strike="noStrike" dirty="0">
                <a:effectLst/>
                <a:latin typeface="+mn-lt"/>
              </a:rPr>
              <a:t>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2000" b="0" u="none" strike="noStrike" dirty="0" err="1">
                <a:effectLst/>
                <a:latin typeface="+mn-lt"/>
              </a:rPr>
              <a:t>бабушка</a:t>
            </a:r>
            <a:r>
              <a:rPr lang="cs-CZ" sz="2000" b="0" u="none" strike="noStrike" dirty="0">
                <a:effectLst/>
                <a:latin typeface="+mn-lt"/>
              </a:rPr>
              <a:t> — 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2000" b="0" u="none" strike="noStrike" dirty="0" err="1">
                <a:effectLst/>
                <a:latin typeface="+mn-lt"/>
              </a:rPr>
              <a:t>брат</a:t>
            </a:r>
            <a:r>
              <a:rPr lang="cs-CZ" sz="2000" b="0" u="none" strike="noStrike" dirty="0">
                <a:effectLst/>
                <a:latin typeface="+mn-lt"/>
              </a:rPr>
              <a:t> — 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2000" b="0" u="none" strike="noStrike" dirty="0" err="1">
                <a:effectLst/>
                <a:latin typeface="+mn-lt"/>
              </a:rPr>
              <a:t>внук</a:t>
            </a:r>
            <a:r>
              <a:rPr lang="cs-CZ" sz="2000" b="0" u="none" strike="noStrike" dirty="0">
                <a:effectLst/>
                <a:latin typeface="+mn-lt"/>
              </a:rPr>
              <a:t> — 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2000" b="0" u="none" strike="noStrike" dirty="0" err="1">
                <a:effectLst/>
                <a:latin typeface="+mn-lt"/>
              </a:rPr>
              <a:t>двоюродный</a:t>
            </a:r>
            <a:r>
              <a:rPr lang="cs-CZ" sz="2000" b="0" u="none" strike="noStrike" dirty="0">
                <a:effectLst/>
                <a:latin typeface="+mn-lt"/>
              </a:rPr>
              <a:t> </a:t>
            </a:r>
            <a:r>
              <a:rPr lang="cs-CZ" sz="2000" b="0" u="none" strike="noStrike" dirty="0" err="1">
                <a:effectLst/>
                <a:latin typeface="+mn-lt"/>
              </a:rPr>
              <a:t>брат</a:t>
            </a:r>
            <a:r>
              <a:rPr lang="cs-CZ" sz="2000" b="0" u="none" strike="noStrike" dirty="0">
                <a:effectLst/>
                <a:latin typeface="+mn-lt"/>
              </a:rPr>
              <a:t> — 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2000" b="0" u="none" strike="noStrike" dirty="0" err="1">
                <a:effectLst/>
                <a:latin typeface="+mn-lt"/>
              </a:rPr>
              <a:t>друг</a:t>
            </a:r>
            <a:r>
              <a:rPr lang="cs-CZ" sz="2000" b="0" u="none" strike="noStrike" dirty="0">
                <a:effectLst/>
                <a:latin typeface="+mn-lt"/>
              </a:rPr>
              <a:t> — 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2000" b="0" u="none" strike="noStrike" dirty="0" err="1">
                <a:effectLst/>
                <a:latin typeface="+mn-lt"/>
              </a:rPr>
              <a:t>жена</a:t>
            </a:r>
            <a:r>
              <a:rPr lang="cs-CZ" sz="2000" b="0" u="none" strike="noStrike" dirty="0">
                <a:effectLst/>
                <a:latin typeface="+mn-lt"/>
              </a:rPr>
              <a:t> — 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2000" b="0" u="none" strike="noStrike" dirty="0" err="1">
                <a:effectLst/>
                <a:latin typeface="+mn-lt"/>
              </a:rPr>
              <a:t>кот</a:t>
            </a:r>
            <a:r>
              <a:rPr lang="cs-CZ" sz="2000" b="0" u="none" strike="noStrike" dirty="0">
                <a:effectLst/>
                <a:latin typeface="+mn-lt"/>
              </a:rPr>
              <a:t> — 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2000" b="0" u="none" strike="noStrike" dirty="0" err="1">
                <a:effectLst/>
                <a:latin typeface="+mn-lt"/>
              </a:rPr>
              <a:t>мать</a:t>
            </a:r>
            <a:r>
              <a:rPr lang="cs-CZ" sz="2000" b="0" u="none" strike="noStrike" dirty="0">
                <a:effectLst/>
                <a:latin typeface="+mn-lt"/>
              </a:rPr>
              <a:t> — 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2000" b="0" u="none" strike="noStrike" dirty="0" err="1">
                <a:effectLst/>
                <a:latin typeface="+mn-lt"/>
              </a:rPr>
              <a:t>папа</a:t>
            </a:r>
            <a:r>
              <a:rPr lang="cs-CZ" sz="2000" b="0" u="none" strike="noStrike" dirty="0">
                <a:effectLst/>
                <a:latin typeface="+mn-lt"/>
              </a:rPr>
              <a:t> —.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2000" b="0" u="none" strike="noStrike" dirty="0" err="1">
                <a:effectLst/>
                <a:latin typeface="+mn-lt"/>
              </a:rPr>
              <a:t>племянник</a:t>
            </a:r>
            <a:r>
              <a:rPr lang="cs-CZ" sz="2000" b="0" u="none" strike="noStrike" dirty="0">
                <a:effectLst/>
                <a:latin typeface="+mn-lt"/>
              </a:rPr>
              <a:t> — 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2000" b="0" u="none" strike="noStrike" dirty="0" err="1">
                <a:effectLst/>
                <a:latin typeface="+mn-lt"/>
              </a:rPr>
              <a:t>тётя</a:t>
            </a:r>
            <a:r>
              <a:rPr lang="cs-CZ" sz="2000" b="0" u="none" strike="noStrike" dirty="0">
                <a:effectLst/>
                <a:latin typeface="+mn-lt"/>
              </a:rPr>
              <a:t> — 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B22573FA-D4F0-E456-C6E6-AAF007CC9577}"/>
              </a:ext>
            </a:extLst>
          </p:cNvPr>
          <p:cNvSpPr txBox="1"/>
          <p:nvPr/>
        </p:nvSpPr>
        <p:spPr>
          <a:xfrm>
            <a:off x="3779519" y="784067"/>
            <a:ext cx="351905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1800"/>
              </a:spcBef>
              <a:spcAft>
                <a:spcPts val="900"/>
              </a:spcAft>
              <a:buNone/>
            </a:pPr>
            <a:r>
              <a:rPr lang="cs-CZ" sz="2000" b="1" u="none" strike="noStrike" dirty="0">
                <a:effectLst/>
                <a:latin typeface="+mn-lt"/>
              </a:rPr>
              <a:t>2. </a:t>
            </a:r>
            <a:r>
              <a:rPr lang="cs-CZ" sz="2000" b="1" u="none" strike="noStrike" dirty="0" err="1">
                <a:effectLst/>
                <a:latin typeface="+mn-lt"/>
              </a:rPr>
              <a:t>Скажи</a:t>
            </a:r>
            <a:r>
              <a:rPr lang="cs-CZ" sz="2000" b="1" u="none" strike="noStrike" dirty="0">
                <a:effectLst/>
                <a:latin typeface="+mn-lt"/>
              </a:rPr>
              <a:t> </a:t>
            </a:r>
            <a:r>
              <a:rPr lang="cs-CZ" sz="2000" b="1" u="none" strike="noStrike" dirty="0" err="1">
                <a:effectLst/>
                <a:latin typeface="+mn-lt"/>
              </a:rPr>
              <a:t>одним</a:t>
            </a:r>
            <a:r>
              <a:rPr lang="cs-CZ" sz="2000" b="1" u="none" strike="noStrike" dirty="0">
                <a:effectLst/>
                <a:latin typeface="+mn-lt"/>
              </a:rPr>
              <a:t> </a:t>
            </a:r>
            <a:r>
              <a:rPr lang="cs-CZ" sz="2000" b="1" u="none" strike="noStrike" dirty="0" err="1">
                <a:effectLst/>
                <a:latin typeface="+mn-lt"/>
              </a:rPr>
              <a:t>словом</a:t>
            </a:r>
            <a:r>
              <a:rPr lang="cs-CZ" sz="2000" b="1" u="none" strike="noStrike" dirty="0">
                <a:effectLst/>
                <a:latin typeface="+mn-lt"/>
              </a:rPr>
              <a:t>: </a:t>
            </a:r>
            <a:endParaRPr lang="ru-RU" sz="2000" b="1" u="none" strike="noStrike" dirty="0">
              <a:effectLst/>
              <a:latin typeface="+mn-lt"/>
            </a:endParaRPr>
          </a:p>
          <a:p>
            <a:pPr marL="0" marR="0">
              <a:spcBef>
                <a:spcPts val="1800"/>
              </a:spcBef>
              <a:spcAft>
                <a:spcPts val="900"/>
              </a:spcAft>
              <a:buNone/>
            </a:pPr>
            <a:r>
              <a:rPr lang="cs-CZ" sz="2000" b="0" u="none" strike="noStrike" dirty="0" err="1">
                <a:effectLst/>
                <a:latin typeface="+mn-lt"/>
              </a:rPr>
              <a:t>отец</a:t>
            </a:r>
            <a:r>
              <a:rPr lang="cs-CZ" sz="2000" b="0" u="none" strike="noStrike" dirty="0">
                <a:effectLst/>
                <a:latin typeface="+mn-lt"/>
              </a:rPr>
              <a:t> и </a:t>
            </a:r>
            <a:r>
              <a:rPr lang="cs-CZ" sz="2000" b="0" u="none" strike="noStrike" dirty="0" err="1">
                <a:effectLst/>
                <a:latin typeface="+mn-lt"/>
              </a:rPr>
              <a:t>мать</a:t>
            </a:r>
            <a:r>
              <a:rPr lang="cs-CZ" sz="2000" b="0" u="none" strike="noStrike" dirty="0">
                <a:effectLst/>
                <a:latin typeface="+mn-lt"/>
              </a:rPr>
              <a:t> —</a:t>
            </a:r>
            <a:endParaRPr lang="ru-RU" sz="2000" b="0" u="none" strike="noStrike" dirty="0">
              <a:effectLst/>
              <a:latin typeface="+mn-lt"/>
            </a:endParaRPr>
          </a:p>
          <a:p>
            <a:pPr marL="0" marR="0">
              <a:spcBef>
                <a:spcPts val="1800"/>
              </a:spcBef>
              <a:spcAft>
                <a:spcPts val="900"/>
              </a:spcAft>
              <a:buNone/>
            </a:pPr>
            <a:r>
              <a:rPr lang="cs-CZ" sz="2000" b="0" u="none" strike="noStrike" dirty="0" err="1">
                <a:effectLst/>
                <a:latin typeface="+mn-lt"/>
              </a:rPr>
              <a:t>сын</a:t>
            </a:r>
            <a:r>
              <a:rPr lang="cs-CZ" sz="2000" b="0" u="none" strike="noStrike" dirty="0">
                <a:effectLst/>
                <a:latin typeface="+mn-lt"/>
              </a:rPr>
              <a:t> и </a:t>
            </a:r>
            <a:r>
              <a:rPr lang="cs-CZ" sz="2000" b="0" u="none" strike="noStrike" dirty="0" err="1">
                <a:effectLst/>
                <a:latin typeface="+mn-lt"/>
              </a:rPr>
              <a:t>дочь</a:t>
            </a:r>
            <a:r>
              <a:rPr lang="cs-CZ" sz="2000" b="0" u="none" strike="noStrike" dirty="0">
                <a:effectLst/>
                <a:latin typeface="+mn-lt"/>
              </a:rPr>
              <a:t> —</a:t>
            </a:r>
            <a:endParaRPr lang="ru-RU" sz="2000" b="0" u="none" strike="noStrike" dirty="0">
              <a:effectLst/>
              <a:latin typeface="+mn-lt"/>
            </a:endParaRPr>
          </a:p>
          <a:p>
            <a:pPr marR="0" lvl="0">
              <a:spcBef>
                <a:spcPts val="900"/>
              </a:spcBef>
              <a:spcAft>
                <a:spcPts val="900"/>
              </a:spcAft>
            </a:pPr>
            <a:r>
              <a:rPr lang="cs-CZ" sz="2000" b="0" u="none" strike="noStrike" dirty="0">
                <a:effectLst/>
                <a:latin typeface="+mn-lt"/>
              </a:rPr>
              <a:t>я, </a:t>
            </a:r>
            <a:r>
              <a:rPr lang="cs-CZ" sz="2000" b="0" u="none" strike="noStrike" dirty="0" err="1">
                <a:effectLst/>
                <a:latin typeface="+mn-lt"/>
              </a:rPr>
              <a:t>мама</a:t>
            </a:r>
            <a:r>
              <a:rPr lang="cs-CZ" sz="2000" b="0" u="none" strike="noStrike" dirty="0">
                <a:effectLst/>
                <a:latin typeface="+mn-lt"/>
              </a:rPr>
              <a:t>, </a:t>
            </a:r>
            <a:r>
              <a:rPr lang="cs-CZ" sz="2000" b="0" u="none" strike="noStrike" dirty="0" err="1">
                <a:effectLst/>
                <a:latin typeface="+mn-lt"/>
              </a:rPr>
              <a:t>папа</a:t>
            </a:r>
            <a:r>
              <a:rPr lang="cs-CZ" sz="2000" b="0" u="none" strike="noStrike" dirty="0">
                <a:effectLst/>
                <a:latin typeface="+mn-lt"/>
              </a:rPr>
              <a:t>, </a:t>
            </a:r>
            <a:r>
              <a:rPr lang="cs-CZ" sz="2000" b="0" u="none" strike="noStrike" dirty="0" err="1">
                <a:effectLst/>
                <a:latin typeface="+mn-lt"/>
              </a:rPr>
              <a:t>брат</a:t>
            </a:r>
            <a:r>
              <a:rPr lang="cs-CZ" sz="2000" b="0" u="none" strike="noStrike" dirty="0">
                <a:effectLst/>
                <a:latin typeface="+mn-lt"/>
              </a:rPr>
              <a:t> и </a:t>
            </a:r>
            <a:r>
              <a:rPr lang="cs-CZ" sz="2000" b="0" u="none" strike="noStrike" dirty="0" err="1">
                <a:effectLst/>
                <a:latin typeface="+mn-lt"/>
              </a:rPr>
              <a:t>сестра</a:t>
            </a:r>
            <a:r>
              <a:rPr lang="cs-CZ" sz="2000" b="0" u="none" strike="noStrike" dirty="0">
                <a:effectLst/>
                <a:latin typeface="+mn-lt"/>
              </a:rPr>
              <a:t> — </a:t>
            </a:r>
            <a:endParaRPr lang="cs-CZ" sz="2000" b="0" u="none" strike="noStrike" dirty="0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468103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57DE207B-949F-4824-8A6D-D62EBEA42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402" y="0"/>
            <a:ext cx="9924052" cy="687522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F791D5E3-6799-4EA2-9F1B-212202E020B6}"/>
              </a:ext>
            </a:extLst>
          </p:cNvPr>
          <p:cNvSpPr txBox="1"/>
          <p:nvPr/>
        </p:nvSpPr>
        <p:spPr>
          <a:xfrm>
            <a:off x="8549196" y="88777"/>
            <a:ext cx="2485748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/>
              <a:t>Кто еще может быть членом семьи?</a:t>
            </a:r>
          </a:p>
          <a:p>
            <a:r>
              <a:rPr lang="ru-RU" sz="2000" b="1" dirty="0"/>
              <a:t>Приемные дети, отчим, мачеха, сводные братья и сестры…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01FDF8D8-C9A3-48D6-9DED-B959BB7DB46D}"/>
              </a:ext>
            </a:extLst>
          </p:cNvPr>
          <p:cNvSpPr/>
          <p:nvPr/>
        </p:nvSpPr>
        <p:spPr>
          <a:xfrm>
            <a:off x="1331650" y="5805996"/>
            <a:ext cx="4882719" cy="9765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Расскажите о семье своих бабушки и дедушки.</a:t>
            </a:r>
            <a:endParaRPr lang="cs-CZ" sz="2000" b="1" dirty="0"/>
          </a:p>
        </p:txBody>
      </p:sp>
    </p:spTree>
    <p:extLst>
      <p:ext uri="{BB962C8B-B14F-4D97-AF65-F5344CB8AC3E}">
        <p14:creationId xmlns:p14="http://schemas.microsoft.com/office/powerpoint/2010/main" val="374744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Obdélník 1">
            <a:extLst>
              <a:ext uri="{FF2B5EF4-FFF2-40B4-BE49-F238E27FC236}">
                <a16:creationId xmlns:a16="http://schemas.microsoft.com/office/drawing/2014/main" id="{A441F98D-5ECE-4CB2-A2E9-FA112DE4AE18}"/>
              </a:ext>
            </a:extLst>
          </p:cNvPr>
          <p:cNvSpPr/>
          <p:nvPr/>
        </p:nvSpPr>
        <p:spPr>
          <a:xfrm>
            <a:off x="432620" y="751344"/>
            <a:ext cx="5456903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 вопросы</a:t>
            </a:r>
            <a:endParaRPr lang="cs-CZ" b="1" u="sng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____________________________? </a:t>
            </a:r>
          </a:p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Это мой младший брат. </a:t>
            </a:r>
          </a:p>
          <a:p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_______________________________? </a:t>
            </a:r>
          </a:p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Владимир. </a:t>
            </a:r>
          </a:p>
          <a:p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___________________________________? </a:t>
            </a:r>
          </a:p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Двадцать три, мне двадцать один - он старше меня на два года. </a:t>
            </a:r>
          </a:p>
          <a:p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_______________________________________? </a:t>
            </a:r>
          </a:p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Нет, он ещё учится. </a:t>
            </a:r>
          </a:p>
          <a:p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_______________________? </a:t>
            </a:r>
          </a:p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 университете, на факультете журналистики. </a:t>
            </a:r>
          </a:p>
          <a:p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________________________________? </a:t>
            </a:r>
          </a:p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Да, очень любит, журналистика – это его любимый предмет. </a:t>
            </a:r>
          </a:p>
          <a:p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_______________________________________? </a:t>
            </a:r>
          </a:p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 Москве, и вырос он тоже в Москве. </a:t>
            </a:r>
          </a:p>
        </p:txBody>
      </p:sp>
      <p:sp useBgFill="1">
        <p:nvSpPr>
          <p:cNvPr id="3" name="Obdélník 2">
            <a:extLst>
              <a:ext uri="{FF2B5EF4-FFF2-40B4-BE49-F238E27FC236}">
                <a16:creationId xmlns:a16="http://schemas.microsoft.com/office/drawing/2014/main" id="{83BE0880-AD48-4B57-91BE-F3BE30275140}"/>
              </a:ext>
            </a:extLst>
          </p:cNvPr>
          <p:cNvSpPr/>
          <p:nvPr/>
        </p:nvSpPr>
        <p:spPr>
          <a:xfrm>
            <a:off x="6096000" y="197346"/>
            <a:ext cx="6096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Кто они по профессии?</a:t>
            </a:r>
          </a:p>
          <a:p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а. Она работает в больнице, но она не врач – кто она? ____________________________________________ </a:t>
            </a:r>
          </a:p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б. Он рисует дом</a:t>
            </a:r>
            <a:r>
              <a:rPr lang="ru-RU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здания – это ______________________________________________ </a:t>
            </a:r>
          </a:p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в. Он рисует картины – это ________________________________________ </a:t>
            </a:r>
          </a:p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Она сидит в офисе, говорит по телефону, помогает директору - это ________________________________________ </a:t>
            </a:r>
          </a:p>
          <a:p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д. Он работает в библиотеке - это_____________________________</a:t>
            </a:r>
          </a:p>
          <a:p>
            <a:endParaRPr 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е. Биолог, физик или химик – это ___________________________________________ </a:t>
            </a:r>
          </a:p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ж. Она работает в юридической фирме – это ____________________________________________ </a:t>
            </a:r>
          </a:p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з. Он работает на ферме – это _________________________ 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793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E9AE6FBE-2E10-4393-936F-5B3F541FD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1125"/>
            <a:ext cx="6173029" cy="4235749"/>
          </a:xfrm>
          <a:prstGeom prst="rect">
            <a:avLst/>
          </a:prstGeom>
        </p:spPr>
      </p:pic>
      <p:pic>
        <p:nvPicPr>
          <p:cNvPr id="4" name="obrázek 2" descr="Big happy family - great-grandfather great Vector Image">
            <a:extLst>
              <a:ext uri="{FF2B5EF4-FFF2-40B4-BE49-F238E27FC236}">
                <a16:creationId xmlns:a16="http://schemas.microsoft.com/office/drawing/2014/main" id="{B5782CE7-4E5D-4B1F-BE3D-AD8A5BD1B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40"/>
          <a:stretch>
            <a:fillRect/>
          </a:stretch>
        </p:blipFill>
        <p:spPr bwMode="auto">
          <a:xfrm>
            <a:off x="6169981" y="1269937"/>
            <a:ext cx="6022019" cy="5588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AFAAA637-2864-4E7B-A4E9-8E81C42389AA}"/>
              </a:ext>
            </a:extLst>
          </p:cNvPr>
          <p:cNvSpPr txBox="1"/>
          <p:nvPr/>
        </p:nvSpPr>
        <p:spPr>
          <a:xfrm>
            <a:off x="8211845" y="1597981"/>
            <a:ext cx="273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B050"/>
                </a:solidFill>
              </a:rPr>
              <a:t>Семья Ивановых</a:t>
            </a:r>
            <a:endParaRPr lang="cs-CZ" sz="2400" dirty="0">
              <a:solidFill>
                <a:srgbClr val="00B050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08AB0D0-C2E5-49CA-B936-533151263BC9}"/>
              </a:ext>
            </a:extLst>
          </p:cNvPr>
          <p:cNvSpPr txBox="1"/>
          <p:nvPr/>
        </p:nvSpPr>
        <p:spPr>
          <a:xfrm>
            <a:off x="2512381" y="870012"/>
            <a:ext cx="3340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B050"/>
                </a:solidFill>
              </a:rPr>
              <a:t>Семья Турбиных</a:t>
            </a:r>
            <a:endParaRPr lang="cs-CZ" sz="2400" dirty="0">
              <a:solidFill>
                <a:srgbClr val="00B050"/>
              </a:solidFill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3DF29EB8-FC50-40B6-AC45-A39CA6C8FF46}"/>
              </a:ext>
            </a:extLst>
          </p:cNvPr>
          <p:cNvSpPr txBox="1"/>
          <p:nvPr/>
        </p:nvSpPr>
        <p:spPr>
          <a:xfrm>
            <a:off x="4385187" y="85274"/>
            <a:ext cx="71760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Опишите эти семьи. Кому сколько лет? Кто кем кому приходится? Кто чем занимается? Кто где живет?</a:t>
            </a:r>
            <a:endParaRPr lang="cs-CZ" sz="2000" b="1" dirty="0"/>
          </a:p>
        </p:txBody>
      </p:sp>
    </p:spTree>
    <p:extLst>
      <p:ext uri="{BB962C8B-B14F-4D97-AF65-F5344CB8AC3E}">
        <p14:creationId xmlns:p14="http://schemas.microsoft.com/office/powerpoint/2010/main" val="1616615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26DE6567-02D7-184F-19C6-17C8F2287533}"/>
              </a:ext>
            </a:extLst>
          </p:cNvPr>
          <p:cNvSpPr txBox="1"/>
          <p:nvPr/>
        </p:nvSpPr>
        <p:spPr>
          <a:xfrm>
            <a:off x="77585" y="1094296"/>
            <a:ext cx="12036829" cy="5647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900" dirty="0"/>
              <a:t>Моя семья довольно большая. У меня есть старший брат, которому двадцать два года. Он учится в университете, поэтому уже не живёт с нами. Он приезжает лишь изредка на выходные или на каникулы. Летом он обычно ездит заграницу немного заработать или попутешествовать. Я второй ребёнок в семье, ещё у меня есть младшая сестра, которой пятнадцать лет, поэтому она постоянно живёт со всей семьёй. С тех пор, как мой брат съехал, у меня есть своя комната, и мне не нужно её ни с кем делить. Моя мама из довольно большой семьи, у неё четыре брата, так что с маминой стороны у меня четырнадцать двоюродных братьев и сестёр. Мой отец единственный ребёнок в семье. Думаю, что лучше иметь брата, сестру и много двоюродных братьев и сестёр, потому что так веселее. Правда, для родителей это, конечно, </a:t>
            </a:r>
            <a:r>
              <a:rPr lang="ru-RU" sz="1900" dirty="0" err="1"/>
              <a:t>тяжелее.У</a:t>
            </a:r>
            <a:r>
              <a:rPr lang="ru-RU" sz="1900" dirty="0"/>
              <a:t> меня </a:t>
            </a:r>
            <a:r>
              <a:rPr lang="ru-RU" sz="1900" dirty="0" err="1"/>
              <a:t>ovaльное</a:t>
            </a:r>
            <a:r>
              <a:rPr lang="ru-RU" sz="1900" dirty="0"/>
              <a:t> лицо и короткие каштановые волосы, точно такие, как у моего отца. Правда, я похож и на мать; у меня такие же полные губы и голубые глаза. Летом у меня на носу появляются веснушки, так же как у моей мамы. Я скорее высокий и среднего телосложения. Из всех моих родственников я всегда больше всех любил бабушку, которая живёт в деревне в южной Моравии. Я, мои брат с сестрой и большинство моих двоюродных братьев и сестер, как правило, проводили у неё каникулы. Мы играли в большом саду, на чердаке и в чулане, в котором было множество старых вещей, или в соседнем лесу. Я с ней до сих пор поддерживаю отношения. Бабушка вдова, наш дедушка умер пять лет назад. Мы постоянно её навещаем, особенно на Рождество или в день её рождения. Бабушка печёт самые лучшие пироги, из всех, что я когда-либо ел. С остальной семьёй я вижусь очень редко, лишь когда у кого-нибудь день рождения, когда его отмечают, или, например, когда еду в Прагу, остаюсь на ночь у тёти, которая там живёт. Я на самом деле не переношу обязательных визитов, когда вся семья приглашена на обед. Как правило, я выдумаю какой-нибудь предлог, вроде заранее запланированной поездки.</a:t>
            </a:r>
            <a:endParaRPr lang="cs-CZ" sz="1900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DB2ABCFE-2237-A309-C8E3-A8D8AF652E0D}"/>
              </a:ext>
            </a:extLst>
          </p:cNvPr>
          <p:cNvSpPr txBox="1"/>
          <p:nvPr/>
        </p:nvSpPr>
        <p:spPr>
          <a:xfrm>
            <a:off x="598516" y="243840"/>
            <a:ext cx="31810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АУДИРОВАНИЕ </a:t>
            </a:r>
            <a:r>
              <a:rPr lang="ru-RU" sz="2000" b="1" dirty="0"/>
              <a:t>Моя семья</a:t>
            </a:r>
            <a:endParaRPr lang="cs-CZ" sz="2000" b="1" dirty="0"/>
          </a:p>
        </p:txBody>
      </p:sp>
      <p:pic>
        <p:nvPicPr>
          <p:cNvPr id="5" name="C5E1D9E6">
            <a:hlinkClick r:id="" action="ppaction://media"/>
            <a:extLst>
              <a:ext uri="{FF2B5EF4-FFF2-40B4-BE49-F238E27FC236}">
                <a16:creationId xmlns:a16="http://schemas.microsoft.com/office/drawing/2014/main" id="{7438B23E-4A28-056D-EDD3-16929053FD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58842" y="11600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962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9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915DBC83-5694-0311-9212-4738FDC31BFE}"/>
              </a:ext>
            </a:extLst>
          </p:cNvPr>
          <p:cNvSpPr txBox="1"/>
          <p:nvPr/>
        </p:nvSpPr>
        <p:spPr>
          <a:xfrm>
            <a:off x="0" y="1180623"/>
            <a:ext cx="1206453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900"/>
              </a:spcBef>
              <a:spcAft>
                <a:spcPts val="1200"/>
              </a:spcAft>
              <a:buNone/>
            </a:pPr>
            <a:r>
              <a:rPr lang="ru-RU" sz="2000" b="0" u="none" strike="noStrike" noProof="0" dirty="0">
                <a:effectLst/>
                <a:latin typeface="+mn-lt"/>
              </a:rPr>
              <a:t>Сейчас я провожу со своими родителями и братом с сестрой меньше времени, чем раньше. Думаю, что это нормально, так как у меня переходный возраст, и я с большим удовольствием провожу время вне дома с приятелями. Мои родители довольно терпимы, но иногда, когда с них достаточно, остановят меня, и после этого приходится проводить с ними больше времени. Во всяком случае, это не так уж и плохо; иногда мне действительно помогут разрешить мои проблемы. В том случае, если не еду никуда, они настаивают на том, чтобы на выходных обедали все вместе. Отдыхать с родителями уже не езжу, скучно. Могу сказать, что у меня хорошие отношения с родителями, несмотря на то, что иногда с ними ругаемся. Последний раз мы поругались из-за того, что я поздно пришёл с вечеринки. Не понимаю, почему они всё ещё так боятся за меня; ведь я уже почти взрослый, думаю, что могу сам о себе позаботиться! Отругали меня, но потом мы помирились. Каждый человек оказывается под влиянием своих родителей, и несмотря на то, что я их часто критикую и не понимаю их, иногда понимаю, что во время разговора с кем-нибудь пользуюсь тем же языком, что и родители. Так что думаю, что когда вырасту, буду очень похож на них; у меня будут похожие взгляды и, скорее всего, такая же жизнь. Никогда бы не хотел быть единственным ребёнком в семье. Жизнь, должно быть, так скучна, когда ребёнок живёт, играет и говорит только со взрослыми. Думаю, у таких детей в дальнейшем возникают проблемы с налаживанием дружбы, так как они не умеют делиться, не привыкли общаться и слушать других детей. Часто они избалованы, потому что родители покупают им всё, что им хочется, им никогда не приходится носить обноски, «унаследованные» от старших братьев и сестёр. В общем, я очень рад, что я из большой семьи.</a:t>
            </a:r>
            <a:endParaRPr lang="ru-RU" sz="2000" b="0" u="none" strike="noStrike" noProof="0" dirty="0">
              <a:effectLst/>
              <a:latin typeface="Google Sans"/>
            </a:endParaRPr>
          </a:p>
        </p:txBody>
      </p:sp>
      <p:pic>
        <p:nvPicPr>
          <p:cNvPr id="4" name="C5E1D9E6">
            <a:hlinkClick r:id="" action="ppaction://media"/>
            <a:extLst>
              <a:ext uri="{FF2B5EF4-FFF2-40B4-BE49-F238E27FC236}">
                <a16:creationId xmlns:a16="http://schemas.microsoft.com/office/drawing/2014/main" id="{6C0B5A57-027B-E9D4-6C33-865903AFF4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58842" y="116004"/>
            <a:ext cx="487363" cy="487363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9B52F46C-507F-14ED-F3CE-CB835E9DF769}"/>
              </a:ext>
            </a:extLst>
          </p:cNvPr>
          <p:cNvSpPr txBox="1"/>
          <p:nvPr/>
        </p:nvSpPr>
        <p:spPr>
          <a:xfrm>
            <a:off x="8584276" y="310342"/>
            <a:ext cx="2455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2.55</a:t>
            </a:r>
            <a:endParaRPr lang="cs-CZ" sz="2400" b="1" dirty="0"/>
          </a:p>
        </p:txBody>
      </p:sp>
    </p:spTree>
    <p:extLst>
      <p:ext uri="{BB962C8B-B14F-4D97-AF65-F5344CB8AC3E}">
        <p14:creationId xmlns:p14="http://schemas.microsoft.com/office/powerpoint/2010/main" val="2880439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9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2E613ACF-499E-4D72-BA96-F5E1E491EAD8}"/>
              </a:ext>
            </a:extLst>
          </p:cNvPr>
          <p:cNvSpPr/>
          <p:nvPr/>
        </p:nvSpPr>
        <p:spPr>
          <a:xfrm>
            <a:off x="1061883" y="1632350"/>
            <a:ext cx="10068233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u="sng" dirty="0">
                <a:latin typeface="Arial" panose="020B0604020202020204" pitchFamily="34" charset="0"/>
                <a:cs typeface="Arial" panose="020B0604020202020204" pitchFamily="34" charset="0"/>
              </a:rPr>
              <a:t>Как ответил на эти вопросы рассказчик, и как бы на них ответили вы?</a:t>
            </a:r>
          </a:p>
          <a:p>
            <a:endParaRPr lang="ru-RU" sz="22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Ты из большой семьи?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На кого ты похож?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Ты часто навещаешь своих родственников?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Как много времени ты проводишь со своей семьей? Тебе нравится проводить с ней время?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У тебя хорошие отношения с родителями?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Ты бы хотел жить так же как твои родители?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Хорошо или плохо быть единственным ребенком в семье?</a:t>
            </a:r>
          </a:p>
        </p:txBody>
      </p:sp>
    </p:spTree>
    <p:extLst>
      <p:ext uri="{BB962C8B-B14F-4D97-AF65-F5344CB8AC3E}">
        <p14:creationId xmlns:p14="http://schemas.microsoft.com/office/powerpoint/2010/main" val="1704518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7101B4FA-94F8-4417-B7FD-16A0D38FD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386" y="2139142"/>
            <a:ext cx="6503614" cy="4718858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807E0A01-4A77-4F08-A73C-0B749D0A06FF}"/>
              </a:ext>
            </a:extLst>
          </p:cNvPr>
          <p:cNvSpPr txBox="1"/>
          <p:nvPr/>
        </p:nvSpPr>
        <p:spPr>
          <a:xfrm>
            <a:off x="6844683" y="239108"/>
            <a:ext cx="42879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Сравните эти две семьи. Как можно описать типичную семью в 19 веке? Какая она сейчас?</a:t>
            </a:r>
            <a:endParaRPr lang="cs-CZ" sz="2400" b="1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86C036B-452A-4FE5-B08D-94AEE34C2AF1}"/>
              </a:ext>
            </a:extLst>
          </p:cNvPr>
          <p:cNvSpPr txBox="1"/>
          <p:nvPr/>
        </p:nvSpPr>
        <p:spPr>
          <a:xfrm>
            <a:off x="-60960" y="3802948"/>
            <a:ext cx="5857702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/>
              <a:t>большая (много членов семьи) х маленькая (мало членов семьи)…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/>
              <a:t>отношения в семье: близкие, холодные, теплые, крепкие, уважительные, равнодушные…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/>
              <a:t>роли членов семьи: все взрослые члены семьи работают, работает только глава семьи, женщина – домохозяйка, воспитанием детей занимается мама, оба родителя, бабушка, няня…</a:t>
            </a:r>
          </a:p>
          <a:p>
            <a:endParaRPr lang="cs-CZ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45A380B2-8688-4A9A-8D15-E42B1CF24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5708342" cy="3802947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13657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203D17B8-229F-22F4-ADA8-4B4E1D4151B8}"/>
              </a:ext>
            </a:extLst>
          </p:cNvPr>
          <p:cNvSpPr txBox="1"/>
          <p:nvPr/>
        </p:nvSpPr>
        <p:spPr>
          <a:xfrm>
            <a:off x="232756" y="205636"/>
            <a:ext cx="11726487" cy="6324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2000" b="1" u="none" strike="noStrike" dirty="0">
                <a:effectLst/>
                <a:latin typeface="+mn-lt"/>
              </a:rPr>
              <a:t>Naše rodina je docela velká a všichni spolu dobře vycházíme.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2000" b="1" u="none" strike="noStrike" dirty="0">
                <a:effectLst/>
                <a:latin typeface="+mn-lt"/>
              </a:rPr>
              <a:t>Mám staršího bratra, který pracuje jako programátor, a mladší sestru, která ještě chodí do školy.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2000" b="1" u="none" strike="noStrike" dirty="0">
                <a:effectLst/>
                <a:latin typeface="+mn-lt"/>
              </a:rPr>
              <a:t>Můj bratr je o tři roky starší než já, </a:t>
            </a:r>
            <a:r>
              <a:rPr lang="cs-CZ" sz="2000" b="1" dirty="0"/>
              <a:t>studuje v Praze, </a:t>
            </a:r>
            <a:r>
              <a:rPr lang="cs-CZ" sz="2000" b="1" u="none" strike="noStrike" dirty="0">
                <a:effectLst/>
                <a:latin typeface="+mn-lt"/>
              </a:rPr>
              <a:t>a proto už s námi nebydlí.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2000" b="1" u="none" strike="noStrike" dirty="0">
                <a:effectLst/>
                <a:latin typeface="+mn-lt"/>
              </a:rPr>
              <a:t>Moje sestra studuje na univerzitě a domů jezdí jen na víkendy.</a:t>
            </a:r>
          </a:p>
          <a:p>
            <a:pPr marL="34290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2000" b="1" u="none" strike="noStrike" dirty="0">
                <a:effectLst/>
                <a:latin typeface="+mn-lt"/>
              </a:rPr>
              <a:t>Jsem jedináček, </a:t>
            </a:r>
            <a:r>
              <a:rPr lang="cs-CZ" sz="2000" b="1" dirty="0"/>
              <a:t>ale z matčiny strany mám hodně příbuzných, například dvě sestřenice.</a:t>
            </a:r>
            <a:endParaRPr lang="cs-CZ" sz="2000" b="1" u="none" strike="noStrike" dirty="0">
              <a:effectLst/>
              <a:latin typeface="+mn-lt"/>
            </a:endParaRP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2000" b="1" u="none" strike="noStrike" dirty="0">
                <a:effectLst/>
                <a:latin typeface="+mn-lt"/>
              </a:rPr>
              <a:t>Nevím přesně, jestli je můj bratranec ženatý, nebo ještě svobodný.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2000" b="1" u="none" strike="noStrike" dirty="0">
                <a:effectLst/>
                <a:latin typeface="+mn-lt"/>
              </a:rPr>
              <a:t>Moje teta se provdala za Francouze a strýc se oženil s Polkou.</a:t>
            </a:r>
            <a:endParaRPr lang="ru-RU" sz="2000" b="1" u="none" strike="noStrike" dirty="0">
              <a:effectLst/>
              <a:latin typeface="+mn-lt"/>
            </a:endParaRP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2000" b="1" u="none" strike="noStrike" dirty="0">
                <a:effectLst/>
                <a:latin typeface="+mn-lt"/>
              </a:rPr>
              <a:t>Naši rodiče jsou rozvedení, ale stále spolu mluví a mají dobré vztahy.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2000" b="1" u="none" strike="noStrike" dirty="0">
                <a:effectLst/>
                <a:latin typeface="+mn-lt"/>
              </a:rPr>
              <a:t>Všichni říkají, že jsem povahou velmi podobný svému otci.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2000" b="1" u="none" strike="noStrike" dirty="0">
                <a:effectLst/>
                <a:latin typeface="+mn-lt"/>
              </a:rPr>
              <a:t>Moje babička žije na venkově a je to velmi laskavá a společenská žena.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2000" b="1" u="none" strike="noStrike" dirty="0">
                <a:effectLst/>
                <a:latin typeface="+mn-lt"/>
              </a:rPr>
              <a:t>Snažím se často pomáhat svým prarodičům и navštěvovat je</a:t>
            </a:r>
            <a:r>
              <a:rPr lang="ru-RU" sz="2000" b="1" u="none" strike="noStrike" dirty="0">
                <a:effectLst/>
                <a:latin typeface="+mn-lt"/>
              </a:rPr>
              <a:t>,</a:t>
            </a:r>
            <a:r>
              <a:rPr lang="cs-CZ" sz="2000" b="1" dirty="0"/>
              <a:t> rádi trávíme čas společně</a:t>
            </a:r>
            <a:r>
              <a:rPr lang="ru-RU" sz="2000" b="1" dirty="0"/>
              <a:t>.</a:t>
            </a:r>
            <a:endParaRPr lang="cs-CZ" sz="2000" b="1" u="none" strike="noStrike" dirty="0">
              <a:effectLst/>
              <a:latin typeface="+mn-lt"/>
            </a:endParaRP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2000" b="1" u="none" strike="noStrike" dirty="0">
                <a:effectLst/>
                <a:latin typeface="+mn-lt"/>
              </a:rPr>
              <a:t>Na Vánoce se vždycky scházíme celá rodina, i když někteří bydlí daleko.</a:t>
            </a:r>
          </a:p>
        </p:txBody>
      </p:sp>
    </p:spTree>
    <p:extLst>
      <p:ext uri="{BB962C8B-B14F-4D97-AF65-F5344CB8AC3E}">
        <p14:creationId xmlns:p14="http://schemas.microsoft.com/office/powerpoint/2010/main" val="1236333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1C8C4985-760E-0D07-4CF8-77D59C78E0EB}"/>
              </a:ext>
            </a:extLst>
          </p:cNvPr>
          <p:cNvSpPr txBox="1"/>
          <p:nvPr/>
        </p:nvSpPr>
        <p:spPr>
          <a:xfrm>
            <a:off x="459970" y="635927"/>
            <a:ext cx="11366270" cy="5586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800"/>
              </a:spcBef>
              <a:spcAft>
                <a:spcPts val="900"/>
              </a:spcAft>
              <a:buNone/>
            </a:pPr>
            <a:r>
              <a:rPr lang="ru-RU" sz="2100" b="1" u="none" strike="noStrike" noProof="0">
                <a:effectLst/>
                <a:latin typeface="+mn-lt"/>
              </a:rPr>
              <a:t> Лексический минимум по теме «Семья»</a:t>
            </a:r>
          </a:p>
          <a:p>
            <a:pPr marL="0" marR="0" algn="just">
              <a:spcBef>
                <a:spcPts val="1800"/>
              </a:spcBef>
              <a:spcAft>
                <a:spcPts val="900"/>
              </a:spcAft>
              <a:buNone/>
            </a:pPr>
            <a:r>
              <a:rPr lang="ru-RU" sz="2100" b="1" u="none" strike="noStrike" noProof="0" dirty="0">
                <a:effectLst/>
                <a:latin typeface="+mn-lt"/>
              </a:rPr>
              <a:t>Члены семьи </a:t>
            </a:r>
            <a:r>
              <a:rPr lang="ru-RU" sz="2100" b="0" u="none" strike="noStrike" noProof="0" dirty="0">
                <a:effectLst/>
                <a:latin typeface="+mn-lt"/>
              </a:rPr>
              <a:t>Родители, отец (папа), мать (мама), муж, жена, сын, дочь (дочка), брат (старший / младший), сестра (старшая / младшая), ребёнок (дети), дедушка, бабушка, внук, внучка, дядя, тётя, двоюродный брат, двоюродная сестра, семья (большая / маленькая), родственники.</a:t>
            </a:r>
          </a:p>
          <a:p>
            <a:pPr marL="0" marR="0" algn="just">
              <a:spcBef>
                <a:spcPts val="1800"/>
              </a:spcBef>
              <a:spcAft>
                <a:spcPts val="900"/>
              </a:spcAft>
              <a:buNone/>
            </a:pPr>
            <a:r>
              <a:rPr lang="ru-RU" sz="2100" b="1" u="none" strike="noStrike" noProof="0" dirty="0">
                <a:effectLst/>
                <a:latin typeface="+mn-lt"/>
              </a:rPr>
              <a:t>Семейное положение и факты </a:t>
            </a:r>
            <a:r>
              <a:rPr lang="ru-RU" sz="2100" b="0" u="none" strike="noStrike" noProof="0" dirty="0">
                <a:effectLst/>
                <a:latin typeface="+mn-lt"/>
              </a:rPr>
              <a:t>Женат, замужем, они женаты, разведён / разведена, жениться (на ком?), выйти замуж (за кого?), развестись, единственный ребёнок, у меня есть... / у меня нет... (кого?).</a:t>
            </a:r>
          </a:p>
          <a:p>
            <a:pPr marL="0" marR="0" algn="just">
              <a:spcBef>
                <a:spcPts val="1800"/>
              </a:spcBef>
              <a:spcAft>
                <a:spcPts val="900"/>
              </a:spcAft>
              <a:buNone/>
            </a:pPr>
            <a:r>
              <a:rPr lang="ru-RU" sz="2100" b="1" u="none" strike="noStrike" noProof="0" dirty="0">
                <a:effectLst/>
                <a:latin typeface="+mn-lt"/>
              </a:rPr>
              <a:t>Описание внешности и характера </a:t>
            </a:r>
            <a:r>
              <a:rPr lang="ru-RU" sz="2100" b="0" u="none" strike="noStrike" noProof="0" dirty="0">
                <a:effectLst/>
                <a:latin typeface="+mn-lt"/>
              </a:rPr>
              <a:t>Высокий / невысокий / среднего роста, молодой / пожилой, похож / похожа (на кого?), добрый, строгий, весёлый, умный, общительный.</a:t>
            </a:r>
          </a:p>
          <a:p>
            <a:pPr marL="0" marR="0" algn="just">
              <a:spcBef>
                <a:spcPts val="1800"/>
              </a:spcBef>
              <a:spcAft>
                <a:spcPts val="900"/>
              </a:spcAft>
              <a:buNone/>
            </a:pPr>
            <a:r>
              <a:rPr lang="ru-RU" sz="2100" b="1" u="none" strike="noStrike" noProof="0" dirty="0">
                <a:effectLst/>
                <a:latin typeface="+mn-lt"/>
              </a:rPr>
              <a:t>Полезные глаголы и конструкции</a:t>
            </a:r>
          </a:p>
          <a:p>
            <a:pPr marL="0" marR="0" algn="just">
              <a:spcBef>
                <a:spcPts val="900"/>
              </a:spcBef>
              <a:spcAft>
                <a:spcPts val="1200"/>
              </a:spcAft>
              <a:buNone/>
            </a:pPr>
            <a:r>
              <a:rPr lang="ru-RU" sz="2100" b="0" u="none" strike="noStrike" noProof="0" dirty="0">
                <a:effectLst/>
                <a:latin typeface="+mn-lt"/>
              </a:rPr>
              <a:t>Жить (вместе / отдельно), помогать / помочь (кому?), любить (кого?), проводить время вместе (с кем?), часто / редко видеться (с кем?), собираться вместе, общаться, спорить.</a:t>
            </a:r>
            <a:endParaRPr lang="ru-RU" sz="2100" b="0" u="none" strike="noStrike" noProof="0" dirty="0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146987913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1737</Words>
  <Application>Microsoft Office PowerPoint</Application>
  <PresentationFormat>Širokoúhlá obrazovka</PresentationFormat>
  <Paragraphs>152</Paragraphs>
  <Slides>15</Slides>
  <Notes>0</Notes>
  <HiddenSlides>0</HiddenSlides>
  <MMClips>2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3" baseType="lpstr">
      <vt:lpstr>Google Sans</vt:lpstr>
      <vt:lpstr>Aptos</vt:lpstr>
      <vt:lpstr>Arial</vt:lpstr>
      <vt:lpstr>Calibri</vt:lpstr>
      <vt:lpstr>Calibri Light</vt:lpstr>
      <vt:lpstr>Cambria</vt:lpstr>
      <vt:lpstr>Tw Cen MT</vt:lpstr>
      <vt:lpstr>Motiv Office</vt:lpstr>
      <vt:lpstr>JCI 2  Семья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Stranz-Nikitina, Veronika</dc:creator>
  <cp:lastModifiedBy>Stranz-Nikitina, Veronika</cp:lastModifiedBy>
  <cp:revision>3</cp:revision>
  <dcterms:created xsi:type="dcterms:W3CDTF">2026-09-07T14:21:20Z</dcterms:created>
  <dcterms:modified xsi:type="dcterms:W3CDTF">2026-09-07T15:21:22Z</dcterms:modified>
</cp:coreProperties>
</file>