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4"/>
  </p:notesMasterIdLst>
  <p:sldIdLst>
    <p:sldId id="257" r:id="rId2"/>
    <p:sldId id="259" r:id="rId3"/>
    <p:sldId id="258" r:id="rId4"/>
    <p:sldId id="260" r:id="rId5"/>
    <p:sldId id="261" r:id="rId6"/>
    <p:sldId id="262" r:id="rId7"/>
    <p:sldId id="263" r:id="rId8"/>
    <p:sldId id="273" r:id="rId9"/>
    <p:sldId id="264" r:id="rId10"/>
    <p:sldId id="265" r:id="rId11"/>
    <p:sldId id="266" r:id="rId12"/>
    <p:sldId id="267" r:id="rId13"/>
  </p:sldIdLst>
  <p:sldSz cx="9144000" cy="6858000" type="screen4x3"/>
  <p:notesSz cx="6858000" cy="9144000"/>
  <p:defaultTextStyle>
    <a:defPPr>
      <a:defRPr lang="cs-CZ"/>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9" d="100"/>
          <a:sy n="69" d="100"/>
        </p:scale>
        <p:origin x="-1416" y="-96"/>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Zástupný symbol pro záhlaví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cs-CZ"/>
          </a:p>
        </p:txBody>
      </p:sp>
      <p:sp>
        <p:nvSpPr>
          <p:cNvPr id="3" name="Zástupný symbol pro datum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7319CB6-289F-4FC4-BB60-8CC2A58BE02E}" type="datetimeFigureOut">
              <a:rPr lang="cs-CZ" smtClean="0"/>
              <a:t>13.3.2018</a:t>
            </a:fld>
            <a:endParaRPr lang="cs-CZ"/>
          </a:p>
        </p:txBody>
      </p:sp>
      <p:sp>
        <p:nvSpPr>
          <p:cNvPr id="4" name="Zástupný symbol pro obrázek snímku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cs-CZ"/>
          </a:p>
        </p:txBody>
      </p:sp>
      <p:sp>
        <p:nvSpPr>
          <p:cNvPr id="5" name="Zástupný symbol pro poznámky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cs-CZ" smtClean="0"/>
              <a:t>Kliknutím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cs-CZ"/>
          </a:p>
        </p:txBody>
      </p:sp>
      <p:sp>
        <p:nvSpPr>
          <p:cNvPr id="6" name="Zástupný symbol pro zápatí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cs-CZ"/>
          </a:p>
        </p:txBody>
      </p:sp>
      <p:sp>
        <p:nvSpPr>
          <p:cNvPr id="7" name="Zástupný symbol pro číslo snímku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72202B0-2370-4E75-91A3-9BA3E1599ADC}" type="slidenum">
              <a:rPr lang="cs-CZ" smtClean="0"/>
              <a:t>‹#›</a:t>
            </a:fld>
            <a:endParaRPr lang="cs-CZ"/>
          </a:p>
        </p:txBody>
      </p:sp>
    </p:spTree>
    <p:extLst>
      <p:ext uri="{BB962C8B-B14F-4D97-AF65-F5344CB8AC3E}">
        <p14:creationId xmlns:p14="http://schemas.microsoft.com/office/powerpoint/2010/main" val="256536100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r>
              <a:rPr lang="cs-CZ" dirty="0" err="1" smtClean="0"/>
              <a:t>Catalogus</a:t>
            </a:r>
            <a:r>
              <a:rPr lang="cs-CZ" dirty="0" smtClean="0"/>
              <a:t> </a:t>
            </a:r>
            <a:r>
              <a:rPr lang="cs-CZ" dirty="0" err="1" smtClean="0"/>
              <a:t>librorum</a:t>
            </a:r>
            <a:r>
              <a:rPr lang="cs-CZ" dirty="0" smtClean="0"/>
              <a:t> </a:t>
            </a:r>
            <a:r>
              <a:rPr lang="cs-CZ" dirty="0" err="1" smtClean="0"/>
              <a:t>monasterii</a:t>
            </a:r>
            <a:r>
              <a:rPr lang="cs-CZ" dirty="0" smtClean="0"/>
              <a:t> </a:t>
            </a:r>
            <a:r>
              <a:rPr lang="cs-CZ" dirty="0" err="1" smtClean="0"/>
              <a:t>Třebonensis</a:t>
            </a:r>
            <a:r>
              <a:rPr lang="cs-CZ" dirty="0" smtClean="0"/>
              <a:t>, </a:t>
            </a:r>
            <a:r>
              <a:rPr lang="cs-CZ" sz="1200" dirty="0" smtClean="0"/>
              <a:t>XIV.G.17, NK ČR, f. 16v</a:t>
            </a:r>
            <a:endParaRPr lang="cs-CZ" dirty="0"/>
          </a:p>
        </p:txBody>
      </p:sp>
      <p:sp>
        <p:nvSpPr>
          <p:cNvPr id="4" name="Zástupný symbol pro číslo snímku 3"/>
          <p:cNvSpPr>
            <a:spLocks noGrp="1"/>
          </p:cNvSpPr>
          <p:nvPr>
            <p:ph type="sldNum" sz="quarter" idx="10"/>
          </p:nvPr>
        </p:nvSpPr>
        <p:spPr/>
        <p:txBody>
          <a:bodyPr/>
          <a:lstStyle/>
          <a:p>
            <a:fld id="{D72202B0-2370-4E75-91A3-9BA3E1599ADC}" type="slidenum">
              <a:rPr lang="cs-CZ" smtClean="0"/>
              <a:t>6</a:t>
            </a:fld>
            <a:endParaRPr lang="cs-CZ"/>
          </a:p>
        </p:txBody>
      </p:sp>
    </p:spTree>
    <p:extLst>
      <p:ext uri="{BB962C8B-B14F-4D97-AF65-F5344CB8AC3E}">
        <p14:creationId xmlns:p14="http://schemas.microsoft.com/office/powerpoint/2010/main" val="298800804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r>
              <a:rPr lang="cs-CZ" sz="1200" kern="1200" dirty="0" smtClean="0">
                <a:solidFill>
                  <a:schemeClr val="tx1"/>
                </a:solidFill>
                <a:effectLst/>
                <a:latin typeface="+mn-lt"/>
                <a:ea typeface="+mn-ea"/>
                <a:cs typeface="+mn-cs"/>
              </a:rPr>
              <a:t>udělení českých zemí v léno Janu Lucemburského, součást svatby ve </a:t>
            </a:r>
            <a:r>
              <a:rPr lang="cs-CZ" sz="1200" kern="1200" dirty="0" err="1" smtClean="0">
                <a:solidFill>
                  <a:schemeClr val="tx1"/>
                </a:solidFill>
                <a:effectLst/>
                <a:latin typeface="+mn-lt"/>
                <a:ea typeface="+mn-ea"/>
                <a:cs typeface="+mn-cs"/>
              </a:rPr>
              <a:t>Špýru</a:t>
            </a:r>
            <a:r>
              <a:rPr lang="cs-CZ" sz="1200" kern="1200" dirty="0" smtClean="0">
                <a:solidFill>
                  <a:schemeClr val="tx1"/>
                </a:solidFill>
                <a:effectLst/>
                <a:latin typeface="+mn-lt"/>
                <a:ea typeface="+mn-ea"/>
                <a:cs typeface="+mn-cs"/>
              </a:rPr>
              <a:t> 1310</a:t>
            </a:r>
            <a:endParaRPr lang="cs-CZ" dirty="0"/>
          </a:p>
        </p:txBody>
      </p:sp>
      <p:sp>
        <p:nvSpPr>
          <p:cNvPr id="4" name="Zástupný symbol pro číslo snímku 3"/>
          <p:cNvSpPr>
            <a:spLocks noGrp="1"/>
          </p:cNvSpPr>
          <p:nvPr>
            <p:ph type="sldNum" sz="quarter" idx="10"/>
          </p:nvPr>
        </p:nvSpPr>
        <p:spPr/>
        <p:txBody>
          <a:bodyPr/>
          <a:lstStyle/>
          <a:p>
            <a:fld id="{431F9508-6D7A-4133-B9CB-CD035050D148}" type="slidenum">
              <a:rPr lang="cs-CZ" smtClean="0"/>
              <a:t>11</a:t>
            </a:fld>
            <a:endParaRPr lang="cs-CZ"/>
          </a:p>
        </p:txBody>
      </p:sp>
    </p:spTree>
    <p:extLst>
      <p:ext uri="{BB962C8B-B14F-4D97-AF65-F5344CB8AC3E}">
        <p14:creationId xmlns:p14="http://schemas.microsoft.com/office/powerpoint/2010/main" val="149254124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Úvodní snímek">
    <p:spTree>
      <p:nvGrpSpPr>
        <p:cNvPr id="1" name=""/>
        <p:cNvGrpSpPr/>
        <p:nvPr/>
      </p:nvGrpSpPr>
      <p:grpSpPr>
        <a:xfrm>
          <a:off x="0" y="0"/>
          <a:ext cx="0" cy="0"/>
          <a:chOff x="0" y="0"/>
          <a:chExt cx="0" cy="0"/>
        </a:xfrm>
      </p:grpSpPr>
      <p:sp>
        <p:nvSpPr>
          <p:cNvPr id="2" name="Nadpis 1"/>
          <p:cNvSpPr>
            <a:spLocks noGrp="1"/>
          </p:cNvSpPr>
          <p:nvPr>
            <p:ph type="ctrTitle"/>
          </p:nvPr>
        </p:nvSpPr>
        <p:spPr>
          <a:xfrm>
            <a:off x="685800" y="2130425"/>
            <a:ext cx="7772400" cy="1470025"/>
          </a:xfrm>
        </p:spPr>
        <p:txBody>
          <a:bodyPr/>
          <a:lstStyle/>
          <a:p>
            <a:r>
              <a:rPr lang="cs-CZ" smtClean="0"/>
              <a:t>Kliknutím lze upravit styl.</a:t>
            </a:r>
            <a:endParaRPr lang="cs-CZ"/>
          </a:p>
        </p:txBody>
      </p:sp>
      <p:sp>
        <p:nvSpPr>
          <p:cNvPr id="3" name="Podnadpis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cs-CZ" smtClean="0"/>
              <a:t>Kliknutím lze upravit styl předlohy.</a:t>
            </a:r>
            <a:endParaRPr lang="cs-CZ"/>
          </a:p>
        </p:txBody>
      </p:sp>
      <p:sp>
        <p:nvSpPr>
          <p:cNvPr id="4" name="Zástupný symbol pro datum 3"/>
          <p:cNvSpPr>
            <a:spLocks noGrp="1"/>
          </p:cNvSpPr>
          <p:nvPr>
            <p:ph type="dt" sz="half" idx="10"/>
          </p:nvPr>
        </p:nvSpPr>
        <p:spPr/>
        <p:txBody>
          <a:bodyPr/>
          <a:lstStyle/>
          <a:p>
            <a:fld id="{13DC3A13-E84D-41FD-A9BF-2A2942C819E8}" type="datetimeFigureOut">
              <a:rPr lang="cs-CZ" smtClean="0"/>
              <a:t>13.3.2018</a:t>
            </a:fld>
            <a:endParaRPr lang="cs-CZ"/>
          </a:p>
        </p:txBody>
      </p:sp>
      <p:sp>
        <p:nvSpPr>
          <p:cNvPr id="5" name="Zástupný symbol pro zápatí 4"/>
          <p:cNvSpPr>
            <a:spLocks noGrp="1"/>
          </p:cNvSpPr>
          <p:nvPr>
            <p:ph type="ftr" sz="quarter" idx="11"/>
          </p:nvPr>
        </p:nvSpPr>
        <p:spPr/>
        <p:txBody>
          <a:bodyPr/>
          <a:lstStyle/>
          <a:p>
            <a:endParaRPr lang="cs-CZ"/>
          </a:p>
        </p:txBody>
      </p:sp>
      <p:sp>
        <p:nvSpPr>
          <p:cNvPr id="6" name="Zástupný symbol pro číslo snímku 5"/>
          <p:cNvSpPr>
            <a:spLocks noGrp="1"/>
          </p:cNvSpPr>
          <p:nvPr>
            <p:ph type="sldNum" sz="quarter" idx="12"/>
          </p:nvPr>
        </p:nvSpPr>
        <p:spPr/>
        <p:txBody>
          <a:bodyPr/>
          <a:lstStyle/>
          <a:p>
            <a:fld id="{D83B84DC-6C67-4EDB-9DD9-AC37901FBF1F}" type="slidenum">
              <a:rPr lang="cs-CZ" smtClean="0"/>
              <a:t>‹#›</a:t>
            </a:fld>
            <a:endParaRPr lang="cs-CZ"/>
          </a:p>
        </p:txBody>
      </p:sp>
    </p:spTree>
    <p:extLst>
      <p:ext uri="{BB962C8B-B14F-4D97-AF65-F5344CB8AC3E}">
        <p14:creationId xmlns:p14="http://schemas.microsoft.com/office/powerpoint/2010/main" val="257871388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Nadpis a obsah">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smtClean="0"/>
              <a:t>Kliknutím lze upravit styl.</a:t>
            </a:r>
            <a:endParaRPr lang="cs-CZ"/>
          </a:p>
        </p:txBody>
      </p:sp>
      <p:sp>
        <p:nvSpPr>
          <p:cNvPr id="3" name="Zástupný symbol pro obsah 2"/>
          <p:cNvSpPr>
            <a:spLocks noGrp="1"/>
          </p:cNvSpPr>
          <p:nvPr>
            <p:ph idx="1"/>
          </p:nvPr>
        </p:nvSpPr>
        <p:spPr/>
        <p:txBody>
          <a:bodyPr/>
          <a:lstStyle/>
          <a:p>
            <a:pPr lvl="0"/>
            <a:r>
              <a:rPr lang="cs-CZ" smtClean="0"/>
              <a:t>Kliknutím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cs-CZ"/>
          </a:p>
        </p:txBody>
      </p:sp>
      <p:sp>
        <p:nvSpPr>
          <p:cNvPr id="4" name="Zástupný symbol pro datum 3"/>
          <p:cNvSpPr>
            <a:spLocks noGrp="1"/>
          </p:cNvSpPr>
          <p:nvPr>
            <p:ph type="dt" sz="half" idx="10"/>
          </p:nvPr>
        </p:nvSpPr>
        <p:spPr/>
        <p:txBody>
          <a:bodyPr/>
          <a:lstStyle/>
          <a:p>
            <a:fld id="{13DC3A13-E84D-41FD-A9BF-2A2942C819E8}" type="datetimeFigureOut">
              <a:rPr lang="cs-CZ" smtClean="0"/>
              <a:t>13.3.2018</a:t>
            </a:fld>
            <a:endParaRPr lang="cs-CZ"/>
          </a:p>
        </p:txBody>
      </p:sp>
      <p:sp>
        <p:nvSpPr>
          <p:cNvPr id="5" name="Zástupný symbol pro zápatí 4"/>
          <p:cNvSpPr>
            <a:spLocks noGrp="1"/>
          </p:cNvSpPr>
          <p:nvPr>
            <p:ph type="ftr" sz="quarter" idx="11"/>
          </p:nvPr>
        </p:nvSpPr>
        <p:spPr/>
        <p:txBody>
          <a:bodyPr/>
          <a:lstStyle/>
          <a:p>
            <a:endParaRPr lang="cs-CZ"/>
          </a:p>
        </p:txBody>
      </p:sp>
      <p:sp>
        <p:nvSpPr>
          <p:cNvPr id="6" name="Zástupný symbol pro číslo snímku 5"/>
          <p:cNvSpPr>
            <a:spLocks noGrp="1"/>
          </p:cNvSpPr>
          <p:nvPr>
            <p:ph type="sldNum" sz="quarter" idx="12"/>
          </p:nvPr>
        </p:nvSpPr>
        <p:spPr/>
        <p:txBody>
          <a:bodyPr/>
          <a:lstStyle/>
          <a:p>
            <a:fld id="{D83B84DC-6C67-4EDB-9DD9-AC37901FBF1F}" type="slidenum">
              <a:rPr lang="cs-CZ" smtClean="0"/>
              <a:t>‹#›</a:t>
            </a:fld>
            <a:endParaRPr lang="cs-CZ"/>
          </a:p>
        </p:txBody>
      </p:sp>
    </p:spTree>
    <p:extLst>
      <p:ext uri="{BB962C8B-B14F-4D97-AF65-F5344CB8AC3E}">
        <p14:creationId xmlns:p14="http://schemas.microsoft.com/office/powerpoint/2010/main" val="91961817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Záhlaví části">
    <p:spTree>
      <p:nvGrpSpPr>
        <p:cNvPr id="1" name=""/>
        <p:cNvGrpSpPr/>
        <p:nvPr/>
      </p:nvGrpSpPr>
      <p:grpSpPr>
        <a:xfrm>
          <a:off x="0" y="0"/>
          <a:ext cx="0" cy="0"/>
          <a:chOff x="0" y="0"/>
          <a:chExt cx="0" cy="0"/>
        </a:xfrm>
      </p:grpSpPr>
      <p:sp>
        <p:nvSpPr>
          <p:cNvPr id="2" name="Nadpis 1"/>
          <p:cNvSpPr>
            <a:spLocks noGrp="1"/>
          </p:cNvSpPr>
          <p:nvPr>
            <p:ph type="title"/>
          </p:nvPr>
        </p:nvSpPr>
        <p:spPr>
          <a:xfrm>
            <a:off x="722313" y="4406900"/>
            <a:ext cx="7772400" cy="1362075"/>
          </a:xfrm>
        </p:spPr>
        <p:txBody>
          <a:bodyPr anchor="t"/>
          <a:lstStyle>
            <a:lvl1pPr algn="l">
              <a:defRPr sz="4000" b="1" cap="all"/>
            </a:lvl1pPr>
          </a:lstStyle>
          <a:p>
            <a:r>
              <a:rPr lang="cs-CZ" smtClean="0"/>
              <a:t>Kliknutím lze upravit styl.</a:t>
            </a:r>
            <a:endParaRPr lang="cs-CZ"/>
          </a:p>
        </p:txBody>
      </p:sp>
      <p:sp>
        <p:nvSpPr>
          <p:cNvPr id="3" name="Zástupný symbol pro text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cs-CZ" smtClean="0"/>
              <a:t>Kliknutím lze upravit styly předlohy textu.</a:t>
            </a:r>
          </a:p>
        </p:txBody>
      </p:sp>
      <p:sp>
        <p:nvSpPr>
          <p:cNvPr id="4" name="Zástupný symbol pro datum 3"/>
          <p:cNvSpPr>
            <a:spLocks noGrp="1"/>
          </p:cNvSpPr>
          <p:nvPr>
            <p:ph type="dt" sz="half" idx="10"/>
          </p:nvPr>
        </p:nvSpPr>
        <p:spPr/>
        <p:txBody>
          <a:bodyPr/>
          <a:lstStyle/>
          <a:p>
            <a:fld id="{13DC3A13-E84D-41FD-A9BF-2A2942C819E8}" type="datetimeFigureOut">
              <a:rPr lang="cs-CZ" smtClean="0"/>
              <a:t>13.3.2018</a:t>
            </a:fld>
            <a:endParaRPr lang="cs-CZ"/>
          </a:p>
        </p:txBody>
      </p:sp>
      <p:sp>
        <p:nvSpPr>
          <p:cNvPr id="5" name="Zástupný symbol pro zápatí 4"/>
          <p:cNvSpPr>
            <a:spLocks noGrp="1"/>
          </p:cNvSpPr>
          <p:nvPr>
            <p:ph type="ftr" sz="quarter" idx="11"/>
          </p:nvPr>
        </p:nvSpPr>
        <p:spPr/>
        <p:txBody>
          <a:bodyPr/>
          <a:lstStyle/>
          <a:p>
            <a:endParaRPr lang="cs-CZ"/>
          </a:p>
        </p:txBody>
      </p:sp>
      <p:sp>
        <p:nvSpPr>
          <p:cNvPr id="6" name="Zástupný symbol pro číslo snímku 5"/>
          <p:cNvSpPr>
            <a:spLocks noGrp="1"/>
          </p:cNvSpPr>
          <p:nvPr>
            <p:ph type="sldNum" sz="quarter" idx="12"/>
          </p:nvPr>
        </p:nvSpPr>
        <p:spPr/>
        <p:txBody>
          <a:bodyPr/>
          <a:lstStyle/>
          <a:p>
            <a:fld id="{D83B84DC-6C67-4EDB-9DD9-AC37901FBF1F}" type="slidenum">
              <a:rPr lang="cs-CZ" smtClean="0"/>
              <a:t>‹#›</a:t>
            </a:fld>
            <a:endParaRPr lang="cs-CZ"/>
          </a:p>
        </p:txBody>
      </p:sp>
    </p:spTree>
    <p:extLst>
      <p:ext uri="{BB962C8B-B14F-4D97-AF65-F5344CB8AC3E}">
        <p14:creationId xmlns:p14="http://schemas.microsoft.com/office/powerpoint/2010/main" val="34402230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va obsahy">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smtClean="0"/>
              <a:t>Kliknutím lze upravit styl.</a:t>
            </a:r>
            <a:endParaRPr lang="cs-CZ"/>
          </a:p>
        </p:txBody>
      </p:sp>
      <p:sp>
        <p:nvSpPr>
          <p:cNvPr id="3" name="Zástupný symbol pro obsah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cs-CZ" smtClean="0"/>
              <a:t>Kliknutím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cs-CZ"/>
          </a:p>
        </p:txBody>
      </p:sp>
      <p:sp>
        <p:nvSpPr>
          <p:cNvPr id="4" name="Zástupný symbol pro obsah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cs-CZ" smtClean="0"/>
              <a:t>Kliknutím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cs-CZ"/>
          </a:p>
        </p:txBody>
      </p:sp>
      <p:sp>
        <p:nvSpPr>
          <p:cNvPr id="5" name="Zástupný symbol pro datum 4"/>
          <p:cNvSpPr>
            <a:spLocks noGrp="1"/>
          </p:cNvSpPr>
          <p:nvPr>
            <p:ph type="dt" sz="half" idx="10"/>
          </p:nvPr>
        </p:nvSpPr>
        <p:spPr/>
        <p:txBody>
          <a:bodyPr/>
          <a:lstStyle/>
          <a:p>
            <a:fld id="{13DC3A13-E84D-41FD-A9BF-2A2942C819E8}" type="datetimeFigureOut">
              <a:rPr lang="cs-CZ" smtClean="0"/>
              <a:t>13.3.2018</a:t>
            </a:fld>
            <a:endParaRPr lang="cs-CZ"/>
          </a:p>
        </p:txBody>
      </p:sp>
      <p:sp>
        <p:nvSpPr>
          <p:cNvPr id="6" name="Zástupný symbol pro zápatí 5"/>
          <p:cNvSpPr>
            <a:spLocks noGrp="1"/>
          </p:cNvSpPr>
          <p:nvPr>
            <p:ph type="ftr" sz="quarter" idx="11"/>
          </p:nvPr>
        </p:nvSpPr>
        <p:spPr/>
        <p:txBody>
          <a:bodyPr/>
          <a:lstStyle/>
          <a:p>
            <a:endParaRPr lang="cs-CZ"/>
          </a:p>
        </p:txBody>
      </p:sp>
      <p:sp>
        <p:nvSpPr>
          <p:cNvPr id="7" name="Zástupný symbol pro číslo snímku 6"/>
          <p:cNvSpPr>
            <a:spLocks noGrp="1"/>
          </p:cNvSpPr>
          <p:nvPr>
            <p:ph type="sldNum" sz="quarter" idx="12"/>
          </p:nvPr>
        </p:nvSpPr>
        <p:spPr/>
        <p:txBody>
          <a:bodyPr/>
          <a:lstStyle/>
          <a:p>
            <a:fld id="{D83B84DC-6C67-4EDB-9DD9-AC37901FBF1F}" type="slidenum">
              <a:rPr lang="cs-CZ" smtClean="0"/>
              <a:t>‹#›</a:t>
            </a:fld>
            <a:endParaRPr lang="cs-CZ"/>
          </a:p>
        </p:txBody>
      </p:sp>
    </p:spTree>
    <p:extLst>
      <p:ext uri="{BB962C8B-B14F-4D97-AF65-F5344CB8AC3E}">
        <p14:creationId xmlns:p14="http://schemas.microsoft.com/office/powerpoint/2010/main" val="340431914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Porovnání">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lvl1pPr>
              <a:defRPr/>
            </a:lvl1pPr>
          </a:lstStyle>
          <a:p>
            <a:r>
              <a:rPr lang="cs-CZ" smtClean="0"/>
              <a:t>Kliknutím lze upravit styl.</a:t>
            </a:r>
            <a:endParaRPr lang="cs-CZ"/>
          </a:p>
        </p:txBody>
      </p:sp>
      <p:sp>
        <p:nvSpPr>
          <p:cNvPr id="3" name="Zástupný symbol pro text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cs-CZ" smtClean="0"/>
              <a:t>Kliknutím lze upravit styly předlohy textu.</a:t>
            </a:r>
          </a:p>
        </p:txBody>
      </p:sp>
      <p:sp>
        <p:nvSpPr>
          <p:cNvPr id="4" name="Zástupný symbol pro obsah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cs-CZ" smtClean="0"/>
              <a:t>Kliknutím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cs-CZ"/>
          </a:p>
        </p:txBody>
      </p:sp>
      <p:sp>
        <p:nvSpPr>
          <p:cNvPr id="5" name="Zástupný symbol pro text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cs-CZ" smtClean="0"/>
              <a:t>Kliknutím lze upravit styly předlohy textu.</a:t>
            </a:r>
          </a:p>
        </p:txBody>
      </p:sp>
      <p:sp>
        <p:nvSpPr>
          <p:cNvPr id="6" name="Zástupný symbol pro obsah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cs-CZ" smtClean="0"/>
              <a:t>Kliknutím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cs-CZ"/>
          </a:p>
        </p:txBody>
      </p:sp>
      <p:sp>
        <p:nvSpPr>
          <p:cNvPr id="7" name="Zástupný symbol pro datum 6"/>
          <p:cNvSpPr>
            <a:spLocks noGrp="1"/>
          </p:cNvSpPr>
          <p:nvPr>
            <p:ph type="dt" sz="half" idx="10"/>
          </p:nvPr>
        </p:nvSpPr>
        <p:spPr/>
        <p:txBody>
          <a:bodyPr/>
          <a:lstStyle/>
          <a:p>
            <a:fld id="{13DC3A13-E84D-41FD-A9BF-2A2942C819E8}" type="datetimeFigureOut">
              <a:rPr lang="cs-CZ" smtClean="0"/>
              <a:t>13.3.2018</a:t>
            </a:fld>
            <a:endParaRPr lang="cs-CZ"/>
          </a:p>
        </p:txBody>
      </p:sp>
      <p:sp>
        <p:nvSpPr>
          <p:cNvPr id="8" name="Zástupný symbol pro zápatí 7"/>
          <p:cNvSpPr>
            <a:spLocks noGrp="1"/>
          </p:cNvSpPr>
          <p:nvPr>
            <p:ph type="ftr" sz="quarter" idx="11"/>
          </p:nvPr>
        </p:nvSpPr>
        <p:spPr/>
        <p:txBody>
          <a:bodyPr/>
          <a:lstStyle/>
          <a:p>
            <a:endParaRPr lang="cs-CZ"/>
          </a:p>
        </p:txBody>
      </p:sp>
      <p:sp>
        <p:nvSpPr>
          <p:cNvPr id="9" name="Zástupný symbol pro číslo snímku 8"/>
          <p:cNvSpPr>
            <a:spLocks noGrp="1"/>
          </p:cNvSpPr>
          <p:nvPr>
            <p:ph type="sldNum" sz="quarter" idx="12"/>
          </p:nvPr>
        </p:nvSpPr>
        <p:spPr/>
        <p:txBody>
          <a:bodyPr/>
          <a:lstStyle/>
          <a:p>
            <a:fld id="{D83B84DC-6C67-4EDB-9DD9-AC37901FBF1F}" type="slidenum">
              <a:rPr lang="cs-CZ" smtClean="0"/>
              <a:t>‹#›</a:t>
            </a:fld>
            <a:endParaRPr lang="cs-CZ"/>
          </a:p>
        </p:txBody>
      </p:sp>
    </p:spTree>
    <p:extLst>
      <p:ext uri="{BB962C8B-B14F-4D97-AF65-F5344CB8AC3E}">
        <p14:creationId xmlns:p14="http://schemas.microsoft.com/office/powerpoint/2010/main" val="1421172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Pouze nadpis">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smtClean="0"/>
              <a:t>Kliknutím lze upravit styl.</a:t>
            </a:r>
            <a:endParaRPr lang="cs-CZ"/>
          </a:p>
        </p:txBody>
      </p:sp>
      <p:sp>
        <p:nvSpPr>
          <p:cNvPr id="3" name="Zástupný symbol pro datum 2"/>
          <p:cNvSpPr>
            <a:spLocks noGrp="1"/>
          </p:cNvSpPr>
          <p:nvPr>
            <p:ph type="dt" sz="half" idx="10"/>
          </p:nvPr>
        </p:nvSpPr>
        <p:spPr/>
        <p:txBody>
          <a:bodyPr/>
          <a:lstStyle/>
          <a:p>
            <a:fld id="{13DC3A13-E84D-41FD-A9BF-2A2942C819E8}" type="datetimeFigureOut">
              <a:rPr lang="cs-CZ" smtClean="0"/>
              <a:t>13.3.2018</a:t>
            </a:fld>
            <a:endParaRPr lang="cs-CZ"/>
          </a:p>
        </p:txBody>
      </p:sp>
      <p:sp>
        <p:nvSpPr>
          <p:cNvPr id="4" name="Zástupný symbol pro zápatí 3"/>
          <p:cNvSpPr>
            <a:spLocks noGrp="1"/>
          </p:cNvSpPr>
          <p:nvPr>
            <p:ph type="ftr" sz="quarter" idx="11"/>
          </p:nvPr>
        </p:nvSpPr>
        <p:spPr/>
        <p:txBody>
          <a:bodyPr/>
          <a:lstStyle/>
          <a:p>
            <a:endParaRPr lang="cs-CZ"/>
          </a:p>
        </p:txBody>
      </p:sp>
      <p:sp>
        <p:nvSpPr>
          <p:cNvPr id="5" name="Zástupný symbol pro číslo snímku 4"/>
          <p:cNvSpPr>
            <a:spLocks noGrp="1"/>
          </p:cNvSpPr>
          <p:nvPr>
            <p:ph type="sldNum" sz="quarter" idx="12"/>
          </p:nvPr>
        </p:nvSpPr>
        <p:spPr/>
        <p:txBody>
          <a:bodyPr/>
          <a:lstStyle/>
          <a:p>
            <a:fld id="{D83B84DC-6C67-4EDB-9DD9-AC37901FBF1F}" type="slidenum">
              <a:rPr lang="cs-CZ" smtClean="0"/>
              <a:t>‹#›</a:t>
            </a:fld>
            <a:endParaRPr lang="cs-CZ"/>
          </a:p>
        </p:txBody>
      </p:sp>
    </p:spTree>
    <p:extLst>
      <p:ext uri="{BB962C8B-B14F-4D97-AF65-F5344CB8AC3E}">
        <p14:creationId xmlns:p14="http://schemas.microsoft.com/office/powerpoint/2010/main" val="236221356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Prázdný">
    <p:spTree>
      <p:nvGrpSpPr>
        <p:cNvPr id="1" name=""/>
        <p:cNvGrpSpPr/>
        <p:nvPr/>
      </p:nvGrpSpPr>
      <p:grpSpPr>
        <a:xfrm>
          <a:off x="0" y="0"/>
          <a:ext cx="0" cy="0"/>
          <a:chOff x="0" y="0"/>
          <a:chExt cx="0" cy="0"/>
        </a:xfrm>
      </p:grpSpPr>
      <p:sp>
        <p:nvSpPr>
          <p:cNvPr id="2" name="Zástupný symbol pro datum 1"/>
          <p:cNvSpPr>
            <a:spLocks noGrp="1"/>
          </p:cNvSpPr>
          <p:nvPr>
            <p:ph type="dt" sz="half" idx="10"/>
          </p:nvPr>
        </p:nvSpPr>
        <p:spPr/>
        <p:txBody>
          <a:bodyPr/>
          <a:lstStyle/>
          <a:p>
            <a:fld id="{13DC3A13-E84D-41FD-A9BF-2A2942C819E8}" type="datetimeFigureOut">
              <a:rPr lang="cs-CZ" smtClean="0"/>
              <a:t>13.3.2018</a:t>
            </a:fld>
            <a:endParaRPr lang="cs-CZ"/>
          </a:p>
        </p:txBody>
      </p:sp>
      <p:sp>
        <p:nvSpPr>
          <p:cNvPr id="3" name="Zástupný symbol pro zápatí 2"/>
          <p:cNvSpPr>
            <a:spLocks noGrp="1"/>
          </p:cNvSpPr>
          <p:nvPr>
            <p:ph type="ftr" sz="quarter" idx="11"/>
          </p:nvPr>
        </p:nvSpPr>
        <p:spPr/>
        <p:txBody>
          <a:bodyPr/>
          <a:lstStyle/>
          <a:p>
            <a:endParaRPr lang="cs-CZ"/>
          </a:p>
        </p:txBody>
      </p:sp>
      <p:sp>
        <p:nvSpPr>
          <p:cNvPr id="4" name="Zástupný symbol pro číslo snímku 3"/>
          <p:cNvSpPr>
            <a:spLocks noGrp="1"/>
          </p:cNvSpPr>
          <p:nvPr>
            <p:ph type="sldNum" sz="quarter" idx="12"/>
          </p:nvPr>
        </p:nvSpPr>
        <p:spPr/>
        <p:txBody>
          <a:bodyPr/>
          <a:lstStyle/>
          <a:p>
            <a:fld id="{D83B84DC-6C67-4EDB-9DD9-AC37901FBF1F}" type="slidenum">
              <a:rPr lang="cs-CZ" smtClean="0"/>
              <a:t>‹#›</a:t>
            </a:fld>
            <a:endParaRPr lang="cs-CZ"/>
          </a:p>
        </p:txBody>
      </p:sp>
    </p:spTree>
    <p:extLst>
      <p:ext uri="{BB962C8B-B14F-4D97-AF65-F5344CB8AC3E}">
        <p14:creationId xmlns:p14="http://schemas.microsoft.com/office/powerpoint/2010/main" val="307261167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Obsah s titulkem">
    <p:spTree>
      <p:nvGrpSpPr>
        <p:cNvPr id="1" name=""/>
        <p:cNvGrpSpPr/>
        <p:nvPr/>
      </p:nvGrpSpPr>
      <p:grpSpPr>
        <a:xfrm>
          <a:off x="0" y="0"/>
          <a:ext cx="0" cy="0"/>
          <a:chOff x="0" y="0"/>
          <a:chExt cx="0" cy="0"/>
        </a:xfrm>
      </p:grpSpPr>
      <p:sp>
        <p:nvSpPr>
          <p:cNvPr id="2" name="Nadpis 1"/>
          <p:cNvSpPr>
            <a:spLocks noGrp="1"/>
          </p:cNvSpPr>
          <p:nvPr>
            <p:ph type="title"/>
          </p:nvPr>
        </p:nvSpPr>
        <p:spPr>
          <a:xfrm>
            <a:off x="457200" y="273050"/>
            <a:ext cx="3008313" cy="1162050"/>
          </a:xfrm>
        </p:spPr>
        <p:txBody>
          <a:bodyPr anchor="b"/>
          <a:lstStyle>
            <a:lvl1pPr algn="l">
              <a:defRPr sz="2000" b="1"/>
            </a:lvl1pPr>
          </a:lstStyle>
          <a:p>
            <a:r>
              <a:rPr lang="cs-CZ" smtClean="0"/>
              <a:t>Kliknutím lze upravit styl.</a:t>
            </a:r>
            <a:endParaRPr lang="cs-CZ"/>
          </a:p>
        </p:txBody>
      </p:sp>
      <p:sp>
        <p:nvSpPr>
          <p:cNvPr id="3" name="Zástupný symbol pro obsah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cs-CZ" smtClean="0"/>
              <a:t>Kliknutím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cs-CZ"/>
          </a:p>
        </p:txBody>
      </p:sp>
      <p:sp>
        <p:nvSpPr>
          <p:cNvPr id="4" name="Zástupný symbol pro text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cs-CZ" smtClean="0"/>
              <a:t>Kliknutím lze upravit styly předlohy textu.</a:t>
            </a:r>
          </a:p>
        </p:txBody>
      </p:sp>
      <p:sp>
        <p:nvSpPr>
          <p:cNvPr id="5" name="Zástupný symbol pro datum 4"/>
          <p:cNvSpPr>
            <a:spLocks noGrp="1"/>
          </p:cNvSpPr>
          <p:nvPr>
            <p:ph type="dt" sz="half" idx="10"/>
          </p:nvPr>
        </p:nvSpPr>
        <p:spPr/>
        <p:txBody>
          <a:bodyPr/>
          <a:lstStyle/>
          <a:p>
            <a:fld id="{13DC3A13-E84D-41FD-A9BF-2A2942C819E8}" type="datetimeFigureOut">
              <a:rPr lang="cs-CZ" smtClean="0"/>
              <a:t>13.3.2018</a:t>
            </a:fld>
            <a:endParaRPr lang="cs-CZ"/>
          </a:p>
        </p:txBody>
      </p:sp>
      <p:sp>
        <p:nvSpPr>
          <p:cNvPr id="6" name="Zástupný symbol pro zápatí 5"/>
          <p:cNvSpPr>
            <a:spLocks noGrp="1"/>
          </p:cNvSpPr>
          <p:nvPr>
            <p:ph type="ftr" sz="quarter" idx="11"/>
          </p:nvPr>
        </p:nvSpPr>
        <p:spPr/>
        <p:txBody>
          <a:bodyPr/>
          <a:lstStyle/>
          <a:p>
            <a:endParaRPr lang="cs-CZ"/>
          </a:p>
        </p:txBody>
      </p:sp>
      <p:sp>
        <p:nvSpPr>
          <p:cNvPr id="7" name="Zástupný symbol pro číslo snímku 6"/>
          <p:cNvSpPr>
            <a:spLocks noGrp="1"/>
          </p:cNvSpPr>
          <p:nvPr>
            <p:ph type="sldNum" sz="quarter" idx="12"/>
          </p:nvPr>
        </p:nvSpPr>
        <p:spPr/>
        <p:txBody>
          <a:bodyPr/>
          <a:lstStyle/>
          <a:p>
            <a:fld id="{D83B84DC-6C67-4EDB-9DD9-AC37901FBF1F}" type="slidenum">
              <a:rPr lang="cs-CZ" smtClean="0"/>
              <a:t>‹#›</a:t>
            </a:fld>
            <a:endParaRPr lang="cs-CZ"/>
          </a:p>
        </p:txBody>
      </p:sp>
    </p:spTree>
    <p:extLst>
      <p:ext uri="{BB962C8B-B14F-4D97-AF65-F5344CB8AC3E}">
        <p14:creationId xmlns:p14="http://schemas.microsoft.com/office/powerpoint/2010/main" val="403011428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Obrázek s titulkem">
    <p:spTree>
      <p:nvGrpSpPr>
        <p:cNvPr id="1" name=""/>
        <p:cNvGrpSpPr/>
        <p:nvPr/>
      </p:nvGrpSpPr>
      <p:grpSpPr>
        <a:xfrm>
          <a:off x="0" y="0"/>
          <a:ext cx="0" cy="0"/>
          <a:chOff x="0" y="0"/>
          <a:chExt cx="0" cy="0"/>
        </a:xfrm>
      </p:grpSpPr>
      <p:sp>
        <p:nvSpPr>
          <p:cNvPr id="2" name="Nadpis 1"/>
          <p:cNvSpPr>
            <a:spLocks noGrp="1"/>
          </p:cNvSpPr>
          <p:nvPr>
            <p:ph type="title"/>
          </p:nvPr>
        </p:nvSpPr>
        <p:spPr>
          <a:xfrm>
            <a:off x="1792288" y="4800600"/>
            <a:ext cx="5486400" cy="566738"/>
          </a:xfrm>
        </p:spPr>
        <p:txBody>
          <a:bodyPr anchor="b"/>
          <a:lstStyle>
            <a:lvl1pPr algn="l">
              <a:defRPr sz="2000" b="1"/>
            </a:lvl1pPr>
          </a:lstStyle>
          <a:p>
            <a:r>
              <a:rPr lang="cs-CZ" smtClean="0"/>
              <a:t>Kliknutím lze upravit styl.</a:t>
            </a:r>
            <a:endParaRPr lang="cs-CZ"/>
          </a:p>
        </p:txBody>
      </p:sp>
      <p:sp>
        <p:nvSpPr>
          <p:cNvPr id="3" name="Zástupný symbol pro obrázek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cs-CZ"/>
          </a:p>
        </p:txBody>
      </p:sp>
      <p:sp>
        <p:nvSpPr>
          <p:cNvPr id="4" name="Zástupný symbol pro text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cs-CZ" smtClean="0"/>
              <a:t>Kliknutím lze upravit styly předlohy textu.</a:t>
            </a:r>
          </a:p>
        </p:txBody>
      </p:sp>
      <p:sp>
        <p:nvSpPr>
          <p:cNvPr id="5" name="Zástupný symbol pro datum 4"/>
          <p:cNvSpPr>
            <a:spLocks noGrp="1"/>
          </p:cNvSpPr>
          <p:nvPr>
            <p:ph type="dt" sz="half" idx="10"/>
          </p:nvPr>
        </p:nvSpPr>
        <p:spPr/>
        <p:txBody>
          <a:bodyPr/>
          <a:lstStyle/>
          <a:p>
            <a:fld id="{13DC3A13-E84D-41FD-A9BF-2A2942C819E8}" type="datetimeFigureOut">
              <a:rPr lang="cs-CZ" smtClean="0"/>
              <a:t>13.3.2018</a:t>
            </a:fld>
            <a:endParaRPr lang="cs-CZ"/>
          </a:p>
        </p:txBody>
      </p:sp>
      <p:sp>
        <p:nvSpPr>
          <p:cNvPr id="6" name="Zástupný symbol pro zápatí 5"/>
          <p:cNvSpPr>
            <a:spLocks noGrp="1"/>
          </p:cNvSpPr>
          <p:nvPr>
            <p:ph type="ftr" sz="quarter" idx="11"/>
          </p:nvPr>
        </p:nvSpPr>
        <p:spPr/>
        <p:txBody>
          <a:bodyPr/>
          <a:lstStyle/>
          <a:p>
            <a:endParaRPr lang="cs-CZ"/>
          </a:p>
        </p:txBody>
      </p:sp>
      <p:sp>
        <p:nvSpPr>
          <p:cNvPr id="7" name="Zástupný symbol pro číslo snímku 6"/>
          <p:cNvSpPr>
            <a:spLocks noGrp="1"/>
          </p:cNvSpPr>
          <p:nvPr>
            <p:ph type="sldNum" sz="quarter" idx="12"/>
          </p:nvPr>
        </p:nvSpPr>
        <p:spPr/>
        <p:txBody>
          <a:bodyPr/>
          <a:lstStyle/>
          <a:p>
            <a:fld id="{D83B84DC-6C67-4EDB-9DD9-AC37901FBF1F}" type="slidenum">
              <a:rPr lang="cs-CZ" smtClean="0"/>
              <a:t>‹#›</a:t>
            </a:fld>
            <a:endParaRPr lang="cs-CZ"/>
          </a:p>
        </p:txBody>
      </p:sp>
    </p:spTree>
    <p:extLst>
      <p:ext uri="{BB962C8B-B14F-4D97-AF65-F5344CB8AC3E}">
        <p14:creationId xmlns:p14="http://schemas.microsoft.com/office/powerpoint/2010/main" val="10309768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Nadpis a svislý text">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smtClean="0"/>
              <a:t>Kliknutím lze upravit styl.</a:t>
            </a:r>
            <a:endParaRPr lang="cs-CZ"/>
          </a:p>
        </p:txBody>
      </p:sp>
      <p:sp>
        <p:nvSpPr>
          <p:cNvPr id="3" name="Zástupný symbol pro svislý text 2"/>
          <p:cNvSpPr>
            <a:spLocks noGrp="1"/>
          </p:cNvSpPr>
          <p:nvPr>
            <p:ph type="body" orient="vert" idx="1"/>
          </p:nvPr>
        </p:nvSpPr>
        <p:spPr/>
        <p:txBody>
          <a:bodyPr vert="eaVert"/>
          <a:lstStyle/>
          <a:p>
            <a:pPr lvl="0"/>
            <a:r>
              <a:rPr lang="cs-CZ" smtClean="0"/>
              <a:t>Kliknutím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cs-CZ"/>
          </a:p>
        </p:txBody>
      </p:sp>
      <p:sp>
        <p:nvSpPr>
          <p:cNvPr id="4" name="Zástupný symbol pro datum 3"/>
          <p:cNvSpPr>
            <a:spLocks noGrp="1"/>
          </p:cNvSpPr>
          <p:nvPr>
            <p:ph type="dt" sz="half" idx="10"/>
          </p:nvPr>
        </p:nvSpPr>
        <p:spPr/>
        <p:txBody>
          <a:bodyPr/>
          <a:lstStyle/>
          <a:p>
            <a:fld id="{13DC3A13-E84D-41FD-A9BF-2A2942C819E8}" type="datetimeFigureOut">
              <a:rPr lang="cs-CZ" smtClean="0"/>
              <a:t>13.3.2018</a:t>
            </a:fld>
            <a:endParaRPr lang="cs-CZ"/>
          </a:p>
        </p:txBody>
      </p:sp>
      <p:sp>
        <p:nvSpPr>
          <p:cNvPr id="5" name="Zástupný symbol pro zápatí 4"/>
          <p:cNvSpPr>
            <a:spLocks noGrp="1"/>
          </p:cNvSpPr>
          <p:nvPr>
            <p:ph type="ftr" sz="quarter" idx="11"/>
          </p:nvPr>
        </p:nvSpPr>
        <p:spPr/>
        <p:txBody>
          <a:bodyPr/>
          <a:lstStyle/>
          <a:p>
            <a:endParaRPr lang="cs-CZ"/>
          </a:p>
        </p:txBody>
      </p:sp>
      <p:sp>
        <p:nvSpPr>
          <p:cNvPr id="6" name="Zástupný symbol pro číslo snímku 5"/>
          <p:cNvSpPr>
            <a:spLocks noGrp="1"/>
          </p:cNvSpPr>
          <p:nvPr>
            <p:ph type="sldNum" sz="quarter" idx="12"/>
          </p:nvPr>
        </p:nvSpPr>
        <p:spPr/>
        <p:txBody>
          <a:bodyPr/>
          <a:lstStyle/>
          <a:p>
            <a:fld id="{D83B84DC-6C67-4EDB-9DD9-AC37901FBF1F}" type="slidenum">
              <a:rPr lang="cs-CZ" smtClean="0"/>
              <a:t>‹#›</a:t>
            </a:fld>
            <a:endParaRPr lang="cs-CZ"/>
          </a:p>
        </p:txBody>
      </p:sp>
    </p:spTree>
    <p:extLst>
      <p:ext uri="{BB962C8B-B14F-4D97-AF65-F5344CB8AC3E}">
        <p14:creationId xmlns:p14="http://schemas.microsoft.com/office/powerpoint/2010/main" val="287246734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Svislý nadpis a text">
    <p:spTree>
      <p:nvGrpSpPr>
        <p:cNvPr id="1" name=""/>
        <p:cNvGrpSpPr/>
        <p:nvPr/>
      </p:nvGrpSpPr>
      <p:grpSpPr>
        <a:xfrm>
          <a:off x="0" y="0"/>
          <a:ext cx="0" cy="0"/>
          <a:chOff x="0" y="0"/>
          <a:chExt cx="0" cy="0"/>
        </a:xfrm>
      </p:grpSpPr>
      <p:sp>
        <p:nvSpPr>
          <p:cNvPr id="2" name="Svislý nadpis 1"/>
          <p:cNvSpPr>
            <a:spLocks noGrp="1"/>
          </p:cNvSpPr>
          <p:nvPr>
            <p:ph type="title" orient="vert"/>
          </p:nvPr>
        </p:nvSpPr>
        <p:spPr>
          <a:xfrm>
            <a:off x="6629400" y="274638"/>
            <a:ext cx="2057400" cy="5851525"/>
          </a:xfrm>
        </p:spPr>
        <p:txBody>
          <a:bodyPr vert="eaVert"/>
          <a:lstStyle/>
          <a:p>
            <a:r>
              <a:rPr lang="cs-CZ" smtClean="0"/>
              <a:t>Kliknutím lze upravit styl.</a:t>
            </a:r>
            <a:endParaRPr lang="cs-CZ"/>
          </a:p>
        </p:txBody>
      </p:sp>
      <p:sp>
        <p:nvSpPr>
          <p:cNvPr id="3" name="Zástupný symbol pro svislý text 2"/>
          <p:cNvSpPr>
            <a:spLocks noGrp="1"/>
          </p:cNvSpPr>
          <p:nvPr>
            <p:ph type="body" orient="vert" idx="1"/>
          </p:nvPr>
        </p:nvSpPr>
        <p:spPr>
          <a:xfrm>
            <a:off x="457200" y="274638"/>
            <a:ext cx="6019800" cy="5851525"/>
          </a:xfrm>
        </p:spPr>
        <p:txBody>
          <a:bodyPr vert="eaVert"/>
          <a:lstStyle/>
          <a:p>
            <a:pPr lvl="0"/>
            <a:r>
              <a:rPr lang="cs-CZ" smtClean="0"/>
              <a:t>Kliknutím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cs-CZ"/>
          </a:p>
        </p:txBody>
      </p:sp>
      <p:sp>
        <p:nvSpPr>
          <p:cNvPr id="4" name="Zástupný symbol pro datum 3"/>
          <p:cNvSpPr>
            <a:spLocks noGrp="1"/>
          </p:cNvSpPr>
          <p:nvPr>
            <p:ph type="dt" sz="half" idx="10"/>
          </p:nvPr>
        </p:nvSpPr>
        <p:spPr/>
        <p:txBody>
          <a:bodyPr/>
          <a:lstStyle/>
          <a:p>
            <a:fld id="{13DC3A13-E84D-41FD-A9BF-2A2942C819E8}" type="datetimeFigureOut">
              <a:rPr lang="cs-CZ" smtClean="0"/>
              <a:t>13.3.2018</a:t>
            </a:fld>
            <a:endParaRPr lang="cs-CZ"/>
          </a:p>
        </p:txBody>
      </p:sp>
      <p:sp>
        <p:nvSpPr>
          <p:cNvPr id="5" name="Zástupný symbol pro zápatí 4"/>
          <p:cNvSpPr>
            <a:spLocks noGrp="1"/>
          </p:cNvSpPr>
          <p:nvPr>
            <p:ph type="ftr" sz="quarter" idx="11"/>
          </p:nvPr>
        </p:nvSpPr>
        <p:spPr/>
        <p:txBody>
          <a:bodyPr/>
          <a:lstStyle/>
          <a:p>
            <a:endParaRPr lang="cs-CZ"/>
          </a:p>
        </p:txBody>
      </p:sp>
      <p:sp>
        <p:nvSpPr>
          <p:cNvPr id="6" name="Zástupný symbol pro číslo snímku 5"/>
          <p:cNvSpPr>
            <a:spLocks noGrp="1"/>
          </p:cNvSpPr>
          <p:nvPr>
            <p:ph type="sldNum" sz="quarter" idx="12"/>
          </p:nvPr>
        </p:nvSpPr>
        <p:spPr/>
        <p:txBody>
          <a:bodyPr/>
          <a:lstStyle/>
          <a:p>
            <a:fld id="{D83B84DC-6C67-4EDB-9DD9-AC37901FBF1F}" type="slidenum">
              <a:rPr lang="cs-CZ" smtClean="0"/>
              <a:t>‹#›</a:t>
            </a:fld>
            <a:endParaRPr lang="cs-CZ"/>
          </a:p>
        </p:txBody>
      </p:sp>
    </p:spTree>
    <p:extLst>
      <p:ext uri="{BB962C8B-B14F-4D97-AF65-F5344CB8AC3E}">
        <p14:creationId xmlns:p14="http://schemas.microsoft.com/office/powerpoint/2010/main" val="235384142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Zástupný symbol pro nadpis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cs-CZ" smtClean="0"/>
              <a:t>Kliknutím lze upravit styl.</a:t>
            </a:r>
            <a:endParaRPr lang="cs-CZ"/>
          </a:p>
        </p:txBody>
      </p:sp>
      <p:sp>
        <p:nvSpPr>
          <p:cNvPr id="3" name="Zástupný symbol pro text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cs-CZ" smtClean="0"/>
              <a:t>Kliknutím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cs-CZ"/>
          </a:p>
        </p:txBody>
      </p:sp>
      <p:sp>
        <p:nvSpPr>
          <p:cNvPr id="4" name="Zástupný symbol pro datum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3DC3A13-E84D-41FD-A9BF-2A2942C819E8}" type="datetimeFigureOut">
              <a:rPr lang="cs-CZ" smtClean="0"/>
              <a:t>13.3.2018</a:t>
            </a:fld>
            <a:endParaRPr lang="cs-CZ"/>
          </a:p>
        </p:txBody>
      </p:sp>
      <p:sp>
        <p:nvSpPr>
          <p:cNvPr id="5" name="Zástupný symbol pro zápatí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cs-CZ"/>
          </a:p>
        </p:txBody>
      </p:sp>
      <p:sp>
        <p:nvSpPr>
          <p:cNvPr id="6" name="Zástupný symbol pro číslo snímku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83B84DC-6C67-4EDB-9DD9-AC37901FBF1F}" type="slidenum">
              <a:rPr lang="cs-CZ" smtClean="0"/>
              <a:t>‹#›</a:t>
            </a:fld>
            <a:endParaRPr lang="cs-CZ"/>
          </a:p>
        </p:txBody>
      </p:sp>
    </p:spTree>
    <p:extLst>
      <p:ext uri="{BB962C8B-B14F-4D97-AF65-F5344CB8AC3E}">
        <p14:creationId xmlns:p14="http://schemas.microsoft.com/office/powerpoint/2010/main" val="267156121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cs-CZ"/>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8.png"/></Relationships>
</file>

<file path=ppt/slides/_rels/slide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417775"/>
            <a:ext cx="9144000" cy="602986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Nadpis 1"/>
          <p:cNvSpPr>
            <a:spLocks noGrp="1"/>
          </p:cNvSpPr>
          <p:nvPr>
            <p:ph type="ctrTitle"/>
          </p:nvPr>
        </p:nvSpPr>
        <p:spPr>
          <a:xfrm>
            <a:off x="467544" y="1052736"/>
            <a:ext cx="8064896" cy="1368152"/>
          </a:xfrm>
        </p:spPr>
        <p:txBody>
          <a:bodyPr>
            <a:noAutofit/>
          </a:bodyPr>
          <a:lstStyle/>
          <a:p>
            <a:r>
              <a:rPr lang="cs-CZ" sz="48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PERFORMATIVITA STŘEDOVĚKU</a:t>
            </a:r>
            <a:endParaRPr lang="cs-CZ" sz="4800"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spTree>
    <p:extLst>
      <p:ext uri="{BB962C8B-B14F-4D97-AF65-F5344CB8AC3E}">
        <p14:creationId xmlns:p14="http://schemas.microsoft.com/office/powerpoint/2010/main" val="19769766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style>
          <a:lnRef idx="2">
            <a:schemeClr val="accent1"/>
          </a:lnRef>
          <a:fillRef idx="1">
            <a:schemeClr val="lt1"/>
          </a:fillRef>
          <a:effectRef idx="0">
            <a:schemeClr val="accent1"/>
          </a:effectRef>
          <a:fontRef idx="minor">
            <a:schemeClr val="dk1"/>
          </a:fontRef>
        </p:style>
        <p:txBody>
          <a:bodyPr>
            <a:normAutofit/>
          </a:bodyPr>
          <a:lstStyle/>
          <a:p>
            <a:r>
              <a:rPr lang="cs-CZ" sz="3600" dirty="0" smtClean="0"/>
              <a:t>Pojem „(středověká) kulturní performance“</a:t>
            </a:r>
            <a:endParaRPr lang="cs-CZ" sz="3600" dirty="0"/>
          </a:p>
        </p:txBody>
      </p:sp>
      <p:pic>
        <p:nvPicPr>
          <p:cNvPr id="102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220072" y="4149625"/>
            <a:ext cx="3713634" cy="24767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TextovéPole 2"/>
          <p:cNvSpPr txBox="1"/>
          <p:nvPr/>
        </p:nvSpPr>
        <p:spPr>
          <a:xfrm>
            <a:off x="395536" y="1556792"/>
            <a:ext cx="8136904" cy="2585323"/>
          </a:xfrm>
          <a:prstGeom prst="rect">
            <a:avLst/>
          </a:prstGeom>
          <a:noFill/>
        </p:spPr>
        <p:txBody>
          <a:bodyPr wrap="square" rtlCol="0">
            <a:spAutoFit/>
          </a:bodyPr>
          <a:lstStyle/>
          <a:p>
            <a:pPr>
              <a:lnSpc>
                <a:spcPct val="200000"/>
              </a:lnSpc>
            </a:pPr>
            <a:r>
              <a:rPr lang="cs-CZ" b="1" dirty="0" smtClean="0">
                <a:ln w="12700">
                  <a:solidFill>
                    <a:schemeClr val="tx2">
                      <a:satMod val="155000"/>
                    </a:schemeClr>
                  </a:solidFill>
                  <a:prstDash val="solid"/>
                </a:ln>
                <a:solidFill>
                  <a:schemeClr val="accent1"/>
                </a:solidFill>
              </a:rPr>
              <a:t>KULTURNÍ PERFORMANCE</a:t>
            </a:r>
          </a:p>
          <a:p>
            <a:r>
              <a:rPr lang="cs-CZ" dirty="0" smtClean="0"/>
              <a:t>„</a:t>
            </a:r>
            <a:r>
              <a:rPr lang="cs-CZ" dirty="0"/>
              <a:t>nejrůznější druhy náboženských a sociálních obřadů a rituálů, </a:t>
            </a:r>
            <a:r>
              <a:rPr lang="cs-CZ" u="sng" dirty="0"/>
              <a:t>svátky, svatby, pohřby, koncerty, sportovní podniky, stranické sjezdy, odborářské mítinky, happeningy, divadelní představení</a:t>
            </a:r>
            <a:r>
              <a:rPr lang="cs-CZ" dirty="0"/>
              <a:t> atd</a:t>
            </a:r>
            <a:r>
              <a:rPr lang="cs-CZ" dirty="0" smtClean="0"/>
              <a:t>.“ 					(</a:t>
            </a:r>
            <a:r>
              <a:rPr lang="cs-CZ" dirty="0" err="1" smtClean="0"/>
              <a:t>Milton</a:t>
            </a:r>
            <a:r>
              <a:rPr lang="cs-CZ" dirty="0" smtClean="0"/>
              <a:t> Singer)</a:t>
            </a:r>
          </a:p>
          <a:p>
            <a:endParaRPr lang="cs-CZ" dirty="0" smtClean="0"/>
          </a:p>
          <a:p>
            <a:r>
              <a:rPr lang="cs-CZ" dirty="0"/>
              <a:t>„veškeré aktivity jednoho účastníka při konkrétní příležitosti, </a:t>
            </a:r>
            <a:r>
              <a:rPr lang="cs-CZ" dirty="0" smtClean="0"/>
              <a:t>jejichž </a:t>
            </a:r>
            <a:r>
              <a:rPr lang="cs-CZ" dirty="0"/>
              <a:t>účelem je </a:t>
            </a:r>
            <a:r>
              <a:rPr lang="cs-CZ" u="sng" dirty="0"/>
              <a:t>udělat dojem</a:t>
            </a:r>
            <a:r>
              <a:rPr lang="cs-CZ" dirty="0"/>
              <a:t> na kteréhokoli z ostatních účastníků“</a:t>
            </a:r>
          </a:p>
          <a:p>
            <a:r>
              <a:rPr lang="en-US" i="1" dirty="0" err="1"/>
              <a:t>Všichni</a:t>
            </a:r>
            <a:r>
              <a:rPr lang="en-US" i="1" dirty="0"/>
              <a:t> </a:t>
            </a:r>
            <a:r>
              <a:rPr lang="en-US" i="1" dirty="0" err="1"/>
              <a:t>hrajeme</a:t>
            </a:r>
            <a:r>
              <a:rPr lang="en-US" i="1" dirty="0"/>
              <a:t> </a:t>
            </a:r>
            <a:r>
              <a:rPr lang="en-US" i="1" dirty="0" err="1"/>
              <a:t>divadlo</a:t>
            </a:r>
            <a:r>
              <a:rPr lang="en-US" dirty="0"/>
              <a:t> (</a:t>
            </a:r>
            <a:r>
              <a:rPr lang="en-US" i="1" dirty="0"/>
              <a:t>The Presentation of Self in Everyday Life</a:t>
            </a:r>
            <a:r>
              <a:rPr lang="en-US" dirty="0"/>
              <a:t>, 1959)</a:t>
            </a:r>
            <a:endParaRPr lang="cs-CZ" dirty="0"/>
          </a:p>
        </p:txBody>
      </p:sp>
      <p:sp>
        <p:nvSpPr>
          <p:cNvPr id="4" name="TextovéPole 3"/>
          <p:cNvSpPr txBox="1"/>
          <p:nvPr/>
        </p:nvSpPr>
        <p:spPr>
          <a:xfrm>
            <a:off x="395536" y="4509120"/>
            <a:ext cx="4680520" cy="1477328"/>
          </a:xfrm>
          <a:prstGeom prst="rect">
            <a:avLst/>
          </a:prstGeom>
          <a:noFill/>
        </p:spPr>
        <p:txBody>
          <a:bodyPr wrap="square" rtlCol="0">
            <a:spAutoFit/>
          </a:bodyPr>
          <a:lstStyle/>
          <a:p>
            <a:r>
              <a:rPr lang="cs-CZ" dirty="0"/>
              <a:t>„záměrně vyčleněny z rytmu všedního dne díky tomu, že jsou jistým způsobem </a:t>
            </a:r>
            <a:r>
              <a:rPr lang="cs-CZ" u="sng" dirty="0"/>
              <a:t>inscenovány</a:t>
            </a:r>
            <a:r>
              <a:rPr lang="cs-CZ" dirty="0"/>
              <a:t> či ritualizovány</a:t>
            </a:r>
            <a:r>
              <a:rPr lang="cs-CZ" dirty="0" smtClean="0"/>
              <a:t>“</a:t>
            </a:r>
          </a:p>
          <a:p>
            <a:r>
              <a:rPr lang="en-US" dirty="0" smtClean="0"/>
              <a:t>Janette Dillion</a:t>
            </a:r>
            <a:r>
              <a:rPr lang="cs-CZ" dirty="0" smtClean="0"/>
              <a:t>,</a:t>
            </a:r>
            <a:r>
              <a:rPr lang="en-US" dirty="0" smtClean="0"/>
              <a:t> </a:t>
            </a:r>
            <a:r>
              <a:rPr lang="en-US" i="1" dirty="0"/>
              <a:t>The Language of Space in Court Performance, 1400–1625</a:t>
            </a:r>
            <a:endParaRPr lang="cs-CZ" dirty="0"/>
          </a:p>
        </p:txBody>
      </p:sp>
    </p:spTree>
    <p:extLst>
      <p:ext uri="{BB962C8B-B14F-4D97-AF65-F5344CB8AC3E}">
        <p14:creationId xmlns:p14="http://schemas.microsoft.com/office/powerpoint/2010/main" val="190293820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ovéPole 2"/>
          <p:cNvSpPr txBox="1"/>
          <p:nvPr/>
        </p:nvSpPr>
        <p:spPr>
          <a:xfrm>
            <a:off x="611560" y="1484784"/>
            <a:ext cx="6840760" cy="3477875"/>
          </a:xfrm>
          <a:prstGeom prst="rect">
            <a:avLst/>
          </a:prstGeom>
          <a:noFill/>
        </p:spPr>
        <p:txBody>
          <a:bodyPr wrap="square" rtlCol="0">
            <a:spAutoFit/>
          </a:bodyPr>
          <a:lstStyle/>
          <a:p>
            <a:r>
              <a:rPr lang="cs-CZ" sz="2000" b="1" dirty="0" smtClean="0"/>
              <a:t>Aktivita </a:t>
            </a:r>
            <a:r>
              <a:rPr lang="cs-CZ" sz="2000" b="1" dirty="0"/>
              <a:t>jedince </a:t>
            </a:r>
            <a:r>
              <a:rPr lang="cs-CZ" sz="2000" dirty="0"/>
              <a:t>nebo </a:t>
            </a:r>
            <a:r>
              <a:rPr lang="cs-CZ" sz="2000" b="1" dirty="0"/>
              <a:t>skupiny lidí</a:t>
            </a:r>
            <a:r>
              <a:rPr lang="cs-CZ" sz="2000" dirty="0"/>
              <a:t>, která může, ale nemusí obsahovat následující prvky: </a:t>
            </a:r>
            <a:endParaRPr lang="cs-CZ" sz="2000" dirty="0" smtClean="0"/>
          </a:p>
          <a:p>
            <a:endParaRPr lang="cs-CZ" sz="2000" dirty="0" smtClean="0"/>
          </a:p>
          <a:p>
            <a:pPr marL="285750" indent="-285750">
              <a:buFontTx/>
              <a:buChar char="-"/>
            </a:pPr>
            <a:r>
              <a:rPr lang="cs-CZ" sz="2000" dirty="0" smtClean="0"/>
              <a:t>mluvené/zpívané </a:t>
            </a:r>
            <a:r>
              <a:rPr lang="cs-CZ" sz="2000" b="1" dirty="0"/>
              <a:t>slovo</a:t>
            </a:r>
            <a:r>
              <a:rPr lang="cs-CZ" sz="2000" dirty="0"/>
              <a:t>, </a:t>
            </a:r>
            <a:endParaRPr lang="cs-CZ" sz="2000" dirty="0" smtClean="0"/>
          </a:p>
          <a:p>
            <a:pPr marL="285750" indent="-285750">
              <a:buFontTx/>
              <a:buChar char="-"/>
            </a:pPr>
            <a:r>
              <a:rPr lang="cs-CZ" sz="2000" b="1" dirty="0" smtClean="0"/>
              <a:t>hudbu</a:t>
            </a:r>
            <a:r>
              <a:rPr lang="cs-CZ" sz="2000" dirty="0"/>
              <a:t>, </a:t>
            </a:r>
            <a:endParaRPr lang="cs-CZ" sz="2000" dirty="0" smtClean="0"/>
          </a:p>
          <a:p>
            <a:pPr marL="285750" indent="-285750">
              <a:buFontTx/>
              <a:buChar char="-"/>
            </a:pPr>
            <a:r>
              <a:rPr lang="cs-CZ" sz="2000" b="1" dirty="0" smtClean="0"/>
              <a:t>pohyb</a:t>
            </a:r>
            <a:r>
              <a:rPr lang="cs-CZ" sz="2000" dirty="0" smtClean="0"/>
              <a:t> </a:t>
            </a:r>
            <a:r>
              <a:rPr lang="cs-CZ" sz="2000" dirty="0"/>
              <a:t>(např. gesta, tanec, </a:t>
            </a:r>
            <a:r>
              <a:rPr lang="cs-CZ" sz="2000" dirty="0" smtClean="0"/>
              <a:t>hereckou akci</a:t>
            </a:r>
            <a:r>
              <a:rPr lang="cs-CZ" sz="2000" dirty="0"/>
              <a:t>), </a:t>
            </a:r>
            <a:endParaRPr lang="cs-CZ" sz="2000" dirty="0" smtClean="0"/>
          </a:p>
          <a:p>
            <a:pPr marL="285750" indent="-285750">
              <a:buFontTx/>
              <a:buChar char="-"/>
            </a:pPr>
            <a:r>
              <a:rPr lang="cs-CZ" sz="2000" b="1" dirty="0" smtClean="0"/>
              <a:t>vizuál</a:t>
            </a:r>
            <a:r>
              <a:rPr lang="cs-CZ" sz="2000" dirty="0" smtClean="0"/>
              <a:t>ní </a:t>
            </a:r>
            <a:r>
              <a:rPr lang="cs-CZ" sz="2000" dirty="0"/>
              <a:t>doprovod (např. kostýmy nebo scénografii), </a:t>
            </a:r>
            <a:endParaRPr lang="cs-CZ" sz="2000" dirty="0" smtClean="0"/>
          </a:p>
          <a:p>
            <a:pPr marL="285750" indent="-285750">
              <a:buFontTx/>
              <a:buChar char="-"/>
            </a:pPr>
            <a:r>
              <a:rPr lang="cs-CZ" sz="2000" dirty="0" smtClean="0"/>
              <a:t>předem alespoň částečně daný </a:t>
            </a:r>
            <a:r>
              <a:rPr lang="cs-CZ" sz="2000" b="1" dirty="0"/>
              <a:t>scénář</a:t>
            </a:r>
            <a:r>
              <a:rPr lang="cs-CZ" sz="2000" dirty="0"/>
              <a:t>, </a:t>
            </a:r>
            <a:endParaRPr lang="cs-CZ" sz="2000" dirty="0" smtClean="0"/>
          </a:p>
          <a:p>
            <a:pPr marL="285750" indent="-285750">
              <a:buFontTx/>
              <a:buChar char="-"/>
            </a:pPr>
            <a:r>
              <a:rPr lang="cs-CZ" sz="2000" dirty="0" smtClean="0"/>
              <a:t>předem alespoň částečně daný </a:t>
            </a:r>
            <a:r>
              <a:rPr lang="cs-CZ" sz="2000" b="1" dirty="0" smtClean="0"/>
              <a:t>text</a:t>
            </a:r>
            <a:r>
              <a:rPr lang="cs-CZ" sz="2000" dirty="0" smtClean="0"/>
              <a:t>, </a:t>
            </a:r>
          </a:p>
          <a:p>
            <a:endParaRPr lang="cs-CZ" sz="2000" dirty="0" smtClean="0"/>
          </a:p>
          <a:p>
            <a:r>
              <a:rPr lang="cs-CZ" sz="2000" dirty="0" smtClean="0"/>
              <a:t>a </a:t>
            </a:r>
            <a:r>
              <a:rPr lang="cs-CZ" sz="2000" dirty="0"/>
              <a:t>to </a:t>
            </a:r>
            <a:r>
              <a:rPr lang="cs-CZ" sz="2000" dirty="0" smtClean="0"/>
              <a:t>vše v</a:t>
            </a:r>
            <a:r>
              <a:rPr lang="cs-CZ" sz="2000" dirty="0"/>
              <a:t> jakémkoli vzájemném poměru. </a:t>
            </a:r>
          </a:p>
        </p:txBody>
      </p:sp>
      <p:sp>
        <p:nvSpPr>
          <p:cNvPr id="4" name="TextovéPole 3"/>
          <p:cNvSpPr txBox="1"/>
          <p:nvPr/>
        </p:nvSpPr>
        <p:spPr>
          <a:xfrm>
            <a:off x="755576" y="5297502"/>
            <a:ext cx="7511427" cy="646331"/>
          </a:xfrm>
          <a:prstGeom prst="rect">
            <a:avLst/>
          </a:prstGeom>
          <a:noFill/>
        </p:spPr>
        <p:txBody>
          <a:bodyPr wrap="square" rtlCol="0">
            <a:spAutoFit/>
          </a:bodyPr>
          <a:lstStyle/>
          <a:p>
            <a:r>
              <a:rPr lang="cs-CZ" sz="36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PERFORMER       PUBLIKUM      PROCES</a:t>
            </a:r>
            <a:endParaRPr lang="cs-CZ" sz="3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p:txBody>
      </p:sp>
      <p:sp>
        <p:nvSpPr>
          <p:cNvPr id="6" name="Nadpis 1"/>
          <p:cNvSpPr>
            <a:spLocks noGrp="1"/>
          </p:cNvSpPr>
          <p:nvPr>
            <p:ph type="title"/>
          </p:nvPr>
        </p:nvSpPr>
        <p:spPr/>
        <p:style>
          <a:lnRef idx="2">
            <a:schemeClr val="accent1"/>
          </a:lnRef>
          <a:fillRef idx="1">
            <a:schemeClr val="lt1"/>
          </a:fillRef>
          <a:effectRef idx="0">
            <a:schemeClr val="accent1"/>
          </a:effectRef>
          <a:fontRef idx="minor">
            <a:schemeClr val="dk1"/>
          </a:fontRef>
        </p:style>
        <p:txBody>
          <a:bodyPr>
            <a:normAutofit/>
          </a:bodyPr>
          <a:lstStyle/>
          <a:p>
            <a:r>
              <a:rPr lang="cs-CZ" sz="3600" dirty="0" smtClean="0"/>
              <a:t>Pojem „(středověká) kulturní performance“</a:t>
            </a:r>
            <a:endParaRPr lang="cs-CZ" sz="3600" dirty="0"/>
          </a:p>
        </p:txBody>
      </p:sp>
    </p:spTree>
    <p:extLst>
      <p:ext uri="{BB962C8B-B14F-4D97-AF65-F5344CB8AC3E}">
        <p14:creationId xmlns:p14="http://schemas.microsoft.com/office/powerpoint/2010/main" val="33426594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ppt_w</p:attrName>
                                        </p:attrNameLst>
                                      </p:cBhvr>
                                      <p:tavLst>
                                        <p:tav tm="0">
                                          <p:val>
                                            <p:fltVal val="0"/>
                                          </p:val>
                                        </p:tav>
                                        <p:tav tm="100000">
                                          <p:val>
                                            <p:strVal val="#ppt_w"/>
                                          </p:val>
                                        </p:tav>
                                      </p:tavLst>
                                    </p:anim>
                                    <p:anim calcmode="lin" valueType="num">
                                      <p:cBhvr>
                                        <p:cTn id="8" dur="1000" fill="hold"/>
                                        <p:tgtEl>
                                          <p:spTgt spid="4"/>
                                        </p:tgtEl>
                                        <p:attrNameLst>
                                          <p:attrName>ppt_h</p:attrName>
                                        </p:attrNameLst>
                                      </p:cBhvr>
                                      <p:tavLst>
                                        <p:tav tm="0">
                                          <p:val>
                                            <p:fltVal val="0"/>
                                          </p:val>
                                        </p:tav>
                                        <p:tav tm="100000">
                                          <p:val>
                                            <p:strVal val="#ppt_h"/>
                                          </p:val>
                                        </p:tav>
                                      </p:tavLst>
                                    </p:anim>
                                    <p:anim calcmode="lin" valueType="num">
                                      <p:cBhvr>
                                        <p:cTn id="9" dur="1000" fill="hold"/>
                                        <p:tgtEl>
                                          <p:spTgt spid="4"/>
                                        </p:tgtEl>
                                        <p:attrNameLst>
                                          <p:attrName>style.rotation</p:attrName>
                                        </p:attrNameLst>
                                      </p:cBhvr>
                                      <p:tavLst>
                                        <p:tav tm="0">
                                          <p:val>
                                            <p:fltVal val="90"/>
                                          </p:val>
                                        </p:tav>
                                        <p:tav tm="100000">
                                          <p:val>
                                            <p:fltVal val="0"/>
                                          </p:val>
                                        </p:tav>
                                      </p:tavLst>
                                    </p:anim>
                                    <p:animEffect transition="in" filter="fade">
                                      <p:cBhvr>
                                        <p:cTn id="10"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251520" y="274638"/>
            <a:ext cx="8712968" cy="1143000"/>
          </a:xfrm>
        </p:spPr>
        <p:style>
          <a:lnRef idx="2">
            <a:schemeClr val="accent2"/>
          </a:lnRef>
          <a:fillRef idx="1">
            <a:schemeClr val="lt1"/>
          </a:fillRef>
          <a:effectRef idx="0">
            <a:schemeClr val="accent2"/>
          </a:effectRef>
          <a:fontRef idx="minor">
            <a:schemeClr val="dk1"/>
          </a:fontRef>
        </p:style>
        <p:txBody>
          <a:bodyPr>
            <a:noAutofit/>
          </a:bodyPr>
          <a:lstStyle/>
          <a:p>
            <a:r>
              <a:rPr lang="cs-CZ" sz="3200" dirty="0" smtClean="0"/>
              <a:t>Středověk jako „reziduálně orální kultura“ </a:t>
            </a:r>
            <a:br>
              <a:rPr lang="cs-CZ" sz="3200" dirty="0" smtClean="0"/>
            </a:br>
            <a:r>
              <a:rPr lang="cs-CZ" sz="3200" dirty="0" smtClean="0"/>
              <a:t>(</a:t>
            </a:r>
            <a:r>
              <a:rPr lang="cs-CZ" sz="3200" dirty="0" err="1" smtClean="0"/>
              <a:t>mixed</a:t>
            </a:r>
            <a:r>
              <a:rPr lang="cs-CZ" sz="3200" dirty="0" smtClean="0"/>
              <a:t> </a:t>
            </a:r>
            <a:r>
              <a:rPr lang="cs-CZ" sz="3200" dirty="0" err="1" smtClean="0"/>
              <a:t>culture</a:t>
            </a:r>
            <a:r>
              <a:rPr lang="cs-CZ" sz="3200" dirty="0" smtClean="0"/>
              <a:t>)</a:t>
            </a:r>
            <a:endParaRPr lang="cs-CZ" sz="3200" dirty="0"/>
          </a:p>
        </p:txBody>
      </p:sp>
      <p:sp>
        <p:nvSpPr>
          <p:cNvPr id="3" name="TextovéPole 2"/>
          <p:cNvSpPr txBox="1"/>
          <p:nvPr/>
        </p:nvSpPr>
        <p:spPr>
          <a:xfrm>
            <a:off x="2843808" y="1700806"/>
            <a:ext cx="3096344" cy="461665"/>
          </a:xfrm>
          <a:prstGeom prst="rect">
            <a:avLst/>
          </a:prstGeom>
          <a:noFill/>
        </p:spPr>
        <p:txBody>
          <a:bodyPr wrap="square" rtlCol="0">
            <a:spAutoFit/>
          </a:bodyPr>
          <a:lstStyle/>
          <a:p>
            <a:r>
              <a:rPr lang="cs-CZ" sz="2400" b="1" dirty="0" smtClean="0"/>
              <a:t>ORALITA + TEXTUALITA</a:t>
            </a:r>
            <a:endParaRPr lang="cs-CZ" sz="2400" b="1" dirty="0"/>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13106" y="2348880"/>
            <a:ext cx="2581022" cy="357586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Obdélník 3"/>
          <p:cNvSpPr/>
          <p:nvPr/>
        </p:nvSpPr>
        <p:spPr>
          <a:xfrm>
            <a:off x="179512" y="6068035"/>
            <a:ext cx="3264163" cy="584775"/>
          </a:xfrm>
          <a:prstGeom prst="rect">
            <a:avLst/>
          </a:prstGeom>
        </p:spPr>
        <p:txBody>
          <a:bodyPr wrap="none">
            <a:spAutoFit/>
          </a:bodyPr>
          <a:lstStyle/>
          <a:p>
            <a:pPr algn="ctr"/>
            <a:r>
              <a:rPr lang="cs-CZ" sz="1600" i="1" dirty="0" err="1" smtClean="0"/>
              <a:t>Necrologium</a:t>
            </a:r>
            <a:r>
              <a:rPr lang="cs-CZ" sz="1600" i="1" dirty="0" smtClean="0"/>
              <a:t> </a:t>
            </a:r>
            <a:r>
              <a:rPr lang="cs-CZ" sz="1600" i="1" dirty="0" err="1" smtClean="0"/>
              <a:t>monasterii</a:t>
            </a:r>
            <a:r>
              <a:rPr lang="cs-CZ" sz="1600" i="1" dirty="0" smtClean="0"/>
              <a:t> </a:t>
            </a:r>
            <a:r>
              <a:rPr lang="cs-CZ" sz="1600" i="1" dirty="0" err="1" smtClean="0"/>
              <a:t>Třebonensis</a:t>
            </a:r>
            <a:r>
              <a:rPr lang="cs-CZ" sz="1600" i="1" dirty="0" smtClean="0"/>
              <a:t>,</a:t>
            </a:r>
          </a:p>
          <a:p>
            <a:pPr algn="ctr"/>
            <a:r>
              <a:rPr lang="cs-CZ" sz="1600" dirty="0" smtClean="0"/>
              <a:t>XIV.G.17, NK ČR, f. 126v</a:t>
            </a:r>
            <a:endParaRPr lang="cs-CZ" sz="1600" dirty="0"/>
          </a:p>
        </p:txBody>
      </p:sp>
      <p:pic>
        <p:nvPicPr>
          <p:cNvPr id="2051"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707904" y="2348880"/>
            <a:ext cx="5106144" cy="340196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TextovéPole 4"/>
          <p:cNvSpPr txBox="1"/>
          <p:nvPr/>
        </p:nvSpPr>
        <p:spPr>
          <a:xfrm>
            <a:off x="3851920" y="6068035"/>
            <a:ext cx="4464496" cy="369332"/>
          </a:xfrm>
          <a:prstGeom prst="rect">
            <a:avLst/>
          </a:prstGeom>
          <a:noFill/>
        </p:spPr>
        <p:txBody>
          <a:bodyPr wrap="square" rtlCol="0">
            <a:spAutoFit/>
          </a:bodyPr>
          <a:lstStyle/>
          <a:p>
            <a:pPr algn="ctr"/>
            <a:r>
              <a:rPr lang="cs-CZ" i="1" dirty="0" smtClean="0"/>
              <a:t>Dalimilova kronika</a:t>
            </a:r>
            <a:r>
              <a:rPr lang="cs-CZ" dirty="0" smtClean="0"/>
              <a:t>, Pařížský zlomek</a:t>
            </a:r>
            <a:endParaRPr lang="cs-CZ" dirty="0"/>
          </a:p>
        </p:txBody>
      </p:sp>
    </p:spTree>
    <p:extLst>
      <p:ext uri="{BB962C8B-B14F-4D97-AF65-F5344CB8AC3E}">
        <p14:creationId xmlns:p14="http://schemas.microsoft.com/office/powerpoint/2010/main" val="209804879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251520" y="274638"/>
            <a:ext cx="8712968" cy="1143000"/>
          </a:xfrm>
        </p:spPr>
        <p:style>
          <a:lnRef idx="2">
            <a:schemeClr val="accent2"/>
          </a:lnRef>
          <a:fillRef idx="1">
            <a:schemeClr val="lt1"/>
          </a:fillRef>
          <a:effectRef idx="0">
            <a:schemeClr val="accent2"/>
          </a:effectRef>
          <a:fontRef idx="minor">
            <a:schemeClr val="dk1"/>
          </a:fontRef>
        </p:style>
        <p:txBody>
          <a:bodyPr>
            <a:noAutofit/>
          </a:bodyPr>
          <a:lstStyle/>
          <a:p>
            <a:r>
              <a:rPr lang="cs-CZ" sz="3200" dirty="0" smtClean="0"/>
              <a:t>Středověk jako </a:t>
            </a:r>
            <a:r>
              <a:rPr lang="cs-CZ" sz="3200" dirty="0"/>
              <a:t>„reziduálně orální kultura“ (</a:t>
            </a:r>
            <a:r>
              <a:rPr lang="cs-CZ" sz="3200" dirty="0" err="1" smtClean="0"/>
              <a:t>mixed</a:t>
            </a:r>
            <a:r>
              <a:rPr lang="cs-CZ" sz="3200" dirty="0" smtClean="0"/>
              <a:t> </a:t>
            </a:r>
            <a:r>
              <a:rPr lang="cs-CZ" sz="3200" dirty="0" err="1" smtClean="0"/>
              <a:t>culture</a:t>
            </a:r>
            <a:r>
              <a:rPr lang="cs-CZ" sz="3200" dirty="0" smtClean="0"/>
              <a:t>)</a:t>
            </a:r>
            <a:endParaRPr lang="cs-CZ" sz="3200" dirty="0"/>
          </a:p>
        </p:txBody>
      </p:sp>
      <p:sp>
        <p:nvSpPr>
          <p:cNvPr id="3" name="TextovéPole 2"/>
          <p:cNvSpPr txBox="1"/>
          <p:nvPr/>
        </p:nvSpPr>
        <p:spPr>
          <a:xfrm>
            <a:off x="2843808" y="1700806"/>
            <a:ext cx="3096344" cy="461665"/>
          </a:xfrm>
          <a:prstGeom prst="rect">
            <a:avLst/>
          </a:prstGeom>
          <a:noFill/>
        </p:spPr>
        <p:txBody>
          <a:bodyPr wrap="square" rtlCol="0">
            <a:spAutoFit/>
          </a:bodyPr>
          <a:lstStyle/>
          <a:p>
            <a:r>
              <a:rPr lang="cs-CZ" sz="2400" b="1" dirty="0" smtClean="0"/>
              <a:t>ORALITA + TEXTUALITA</a:t>
            </a:r>
            <a:endParaRPr lang="cs-CZ" sz="2400" b="1" dirty="0"/>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2349980"/>
            <a:ext cx="2664296" cy="41233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62275" y="2313732"/>
            <a:ext cx="6181725" cy="41433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35351388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délník 1"/>
          <p:cNvSpPr/>
          <p:nvPr/>
        </p:nvSpPr>
        <p:spPr>
          <a:xfrm>
            <a:off x="323528" y="404664"/>
            <a:ext cx="8280920" cy="1754326"/>
          </a:xfrm>
          <a:prstGeom prst="rect">
            <a:avLst/>
          </a:prstGeom>
        </p:spPr>
        <p:txBody>
          <a:bodyPr wrap="square">
            <a:spAutoFit/>
          </a:bodyPr>
          <a:lstStyle/>
          <a:p>
            <a:r>
              <a:rPr lang="cs-CZ" dirty="0" smtClean="0"/>
              <a:t>„Dnes jsou na tom negramotní klerikové stejně jako urození, kteří si nevědí rady v boji. Zůstávají </a:t>
            </a:r>
            <a:r>
              <a:rPr lang="cs-CZ" dirty="0" err="1" smtClean="0"/>
              <a:t>zkoprněle</a:t>
            </a:r>
            <a:r>
              <a:rPr lang="cs-CZ" dirty="0" smtClean="0"/>
              <a:t> stát, když před sebou uvidí třeba jen knihu pro děti, jako by se náhle ocitli na divadelním představení, neboť vůbec netuší, že právě knihy jsou nástroje kleriků, zatímco každý kovář ví, že sítě jsou nástroje rybářské, a rybář zase, že kovadlina a perlík jsou pomůcky kovářovy […]“</a:t>
            </a:r>
          </a:p>
          <a:p>
            <a:pPr algn="r"/>
            <a:r>
              <a:rPr lang="cs-CZ" dirty="0" smtClean="0"/>
              <a:t>Gerald </a:t>
            </a:r>
            <a:r>
              <a:rPr lang="cs-CZ" dirty="0"/>
              <a:t>z </a:t>
            </a:r>
            <a:r>
              <a:rPr lang="cs-CZ" dirty="0" err="1" smtClean="0"/>
              <a:t>Barry</a:t>
            </a:r>
            <a:r>
              <a:rPr lang="cs-CZ" dirty="0" smtClean="0"/>
              <a:t>, 12. stol.</a:t>
            </a:r>
            <a:endParaRPr lang="cs-CZ" dirty="0"/>
          </a:p>
        </p:txBody>
      </p:sp>
      <p:pic>
        <p:nvPicPr>
          <p:cNvPr id="3" name="Obrázek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5768" y="2420888"/>
            <a:ext cx="3194294" cy="4121670"/>
          </a:xfrm>
          <a:prstGeom prst="rect">
            <a:avLst/>
          </a:prstGeom>
        </p:spPr>
      </p:pic>
      <p:pic>
        <p:nvPicPr>
          <p:cNvPr id="4098"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220072" y="2420887"/>
            <a:ext cx="2848688" cy="412167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82179587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411760" y="-16363"/>
            <a:ext cx="4608512" cy="687436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5824156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498376" y="476672"/>
            <a:ext cx="8229600" cy="1143000"/>
          </a:xfrm>
        </p:spPr>
        <p:txBody>
          <a:bodyPr>
            <a:normAutofit fontScale="90000"/>
          </a:bodyPr>
          <a:lstStyle/>
          <a:p>
            <a:r>
              <a:rPr lang="cs-CZ" dirty="0" smtClean="0"/>
              <a:t>STŘEDOVĚKÁ PERFORMATIVITA - Východiska</a:t>
            </a:r>
            <a:endParaRPr lang="cs-CZ" dirty="0"/>
          </a:p>
        </p:txBody>
      </p:sp>
      <p:sp>
        <p:nvSpPr>
          <p:cNvPr id="3" name="Nadpis 1"/>
          <p:cNvSpPr txBox="1">
            <a:spLocks/>
          </p:cNvSpPr>
          <p:nvPr/>
        </p:nvSpPr>
        <p:spPr>
          <a:xfrm>
            <a:off x="1763688" y="2204864"/>
            <a:ext cx="5698976" cy="720080"/>
          </a:xfrm>
          <a:prstGeom prst="rect">
            <a:avLst/>
          </a:prstGeom>
        </p:spPr>
        <p:style>
          <a:lnRef idx="2">
            <a:schemeClr val="accent1"/>
          </a:lnRef>
          <a:fillRef idx="1">
            <a:schemeClr val="lt1"/>
          </a:fillRef>
          <a:effectRef idx="0">
            <a:schemeClr val="accent1"/>
          </a:effectRef>
          <a:fontRef idx="minor">
            <a:schemeClr val="dk1"/>
          </a:fontRef>
        </p:style>
        <p:txBody>
          <a:bodyPr vert="horz" lIns="91440" tIns="45720" rIns="91440" bIns="45720" rtlCol="0" anchor="ctr">
            <a:normAutofit/>
          </a:bodyPr>
          <a:lstStyle>
            <a:lvl1pPr algn="ctr" defTabSz="914400" rtl="0" eaLnBrk="1" latinLnBrk="0" hangingPunct="1">
              <a:spcBef>
                <a:spcPct val="0"/>
              </a:spcBef>
              <a:buNone/>
              <a:defRPr sz="4400" kern="1200">
                <a:solidFill>
                  <a:schemeClr val="dk1"/>
                </a:solidFill>
                <a:latin typeface="+mn-lt"/>
                <a:ea typeface="+mn-ea"/>
                <a:cs typeface="+mn-cs"/>
              </a:defRPr>
            </a:lvl1pPr>
            <a:lvl2pPr>
              <a:defRPr>
                <a:solidFill>
                  <a:schemeClr val="dk1"/>
                </a:solidFill>
                <a:latin typeface="+mn-lt"/>
                <a:ea typeface="+mn-ea"/>
                <a:cs typeface="+mn-cs"/>
              </a:defRPr>
            </a:lvl2pPr>
            <a:lvl3pPr>
              <a:defRPr>
                <a:solidFill>
                  <a:schemeClr val="dk1"/>
                </a:solidFill>
                <a:latin typeface="+mn-lt"/>
                <a:ea typeface="+mn-ea"/>
                <a:cs typeface="+mn-cs"/>
              </a:defRPr>
            </a:lvl3pPr>
            <a:lvl4pPr>
              <a:defRPr>
                <a:solidFill>
                  <a:schemeClr val="dk1"/>
                </a:solidFill>
                <a:latin typeface="+mn-lt"/>
                <a:ea typeface="+mn-ea"/>
                <a:cs typeface="+mn-cs"/>
              </a:defRPr>
            </a:lvl4pPr>
            <a:lvl5pPr>
              <a:defRPr>
                <a:solidFill>
                  <a:schemeClr val="dk1"/>
                </a:solidFill>
                <a:latin typeface="+mn-lt"/>
                <a:ea typeface="+mn-ea"/>
                <a:cs typeface="+mn-cs"/>
              </a:defRPr>
            </a:lvl5pPr>
            <a:lvl6pPr>
              <a:defRPr>
                <a:solidFill>
                  <a:schemeClr val="dk1"/>
                </a:solidFill>
                <a:latin typeface="+mn-lt"/>
                <a:ea typeface="+mn-ea"/>
                <a:cs typeface="+mn-cs"/>
              </a:defRPr>
            </a:lvl6pPr>
            <a:lvl7pPr>
              <a:defRPr>
                <a:solidFill>
                  <a:schemeClr val="dk1"/>
                </a:solidFill>
                <a:latin typeface="+mn-lt"/>
                <a:ea typeface="+mn-ea"/>
                <a:cs typeface="+mn-cs"/>
              </a:defRPr>
            </a:lvl7pPr>
            <a:lvl8pPr>
              <a:defRPr>
                <a:solidFill>
                  <a:schemeClr val="dk1"/>
                </a:solidFill>
                <a:latin typeface="+mn-lt"/>
                <a:ea typeface="+mn-ea"/>
                <a:cs typeface="+mn-cs"/>
              </a:defRPr>
            </a:lvl8pPr>
            <a:lvl9pPr>
              <a:defRPr>
                <a:solidFill>
                  <a:schemeClr val="dk1"/>
                </a:solidFill>
                <a:latin typeface="+mn-lt"/>
                <a:ea typeface="+mn-ea"/>
                <a:cs typeface="+mn-cs"/>
              </a:defRPr>
            </a:lvl9pPr>
          </a:lstStyle>
          <a:p>
            <a:r>
              <a:rPr lang="cs-CZ" sz="3600" smtClean="0"/>
              <a:t>1) Moc slova</a:t>
            </a:r>
            <a:endParaRPr lang="cs-CZ" sz="3600" dirty="0"/>
          </a:p>
        </p:txBody>
      </p:sp>
      <p:sp>
        <p:nvSpPr>
          <p:cNvPr id="4" name="Nadpis 1"/>
          <p:cNvSpPr txBox="1">
            <a:spLocks/>
          </p:cNvSpPr>
          <p:nvPr/>
        </p:nvSpPr>
        <p:spPr>
          <a:xfrm>
            <a:off x="1793776" y="3284984"/>
            <a:ext cx="5698976" cy="720080"/>
          </a:xfrm>
          <a:prstGeom prst="rect">
            <a:avLst/>
          </a:prstGeom>
        </p:spPr>
        <p:style>
          <a:lnRef idx="2">
            <a:schemeClr val="accent1"/>
          </a:lnRef>
          <a:fillRef idx="1">
            <a:schemeClr val="lt1"/>
          </a:fillRef>
          <a:effectRef idx="0">
            <a:schemeClr val="accent1"/>
          </a:effectRef>
          <a:fontRef idx="minor">
            <a:schemeClr val="dk1"/>
          </a:fontRef>
        </p:style>
        <p:txBody>
          <a:bodyPr vert="horz" lIns="91440" tIns="45720" rIns="91440" bIns="45720" rtlCol="0" anchor="ctr">
            <a:normAutofit/>
          </a:bodyPr>
          <a:lstStyle>
            <a:lvl1pPr algn="ctr" defTabSz="914400" rtl="0" eaLnBrk="1" latinLnBrk="0" hangingPunct="1">
              <a:spcBef>
                <a:spcPct val="0"/>
              </a:spcBef>
              <a:buNone/>
              <a:defRPr sz="4400" kern="1200">
                <a:solidFill>
                  <a:schemeClr val="dk1"/>
                </a:solidFill>
                <a:latin typeface="+mn-lt"/>
                <a:ea typeface="+mn-ea"/>
                <a:cs typeface="+mn-cs"/>
              </a:defRPr>
            </a:lvl1pPr>
            <a:lvl2pPr>
              <a:defRPr>
                <a:solidFill>
                  <a:schemeClr val="dk1"/>
                </a:solidFill>
                <a:latin typeface="+mn-lt"/>
                <a:ea typeface="+mn-ea"/>
                <a:cs typeface="+mn-cs"/>
              </a:defRPr>
            </a:lvl2pPr>
            <a:lvl3pPr>
              <a:defRPr>
                <a:solidFill>
                  <a:schemeClr val="dk1"/>
                </a:solidFill>
                <a:latin typeface="+mn-lt"/>
                <a:ea typeface="+mn-ea"/>
                <a:cs typeface="+mn-cs"/>
              </a:defRPr>
            </a:lvl3pPr>
            <a:lvl4pPr>
              <a:defRPr>
                <a:solidFill>
                  <a:schemeClr val="dk1"/>
                </a:solidFill>
                <a:latin typeface="+mn-lt"/>
                <a:ea typeface="+mn-ea"/>
                <a:cs typeface="+mn-cs"/>
              </a:defRPr>
            </a:lvl4pPr>
            <a:lvl5pPr>
              <a:defRPr>
                <a:solidFill>
                  <a:schemeClr val="dk1"/>
                </a:solidFill>
                <a:latin typeface="+mn-lt"/>
                <a:ea typeface="+mn-ea"/>
                <a:cs typeface="+mn-cs"/>
              </a:defRPr>
            </a:lvl5pPr>
            <a:lvl6pPr>
              <a:defRPr>
                <a:solidFill>
                  <a:schemeClr val="dk1"/>
                </a:solidFill>
                <a:latin typeface="+mn-lt"/>
                <a:ea typeface="+mn-ea"/>
                <a:cs typeface="+mn-cs"/>
              </a:defRPr>
            </a:lvl6pPr>
            <a:lvl7pPr>
              <a:defRPr>
                <a:solidFill>
                  <a:schemeClr val="dk1"/>
                </a:solidFill>
                <a:latin typeface="+mn-lt"/>
                <a:ea typeface="+mn-ea"/>
                <a:cs typeface="+mn-cs"/>
              </a:defRPr>
            </a:lvl7pPr>
            <a:lvl8pPr>
              <a:defRPr>
                <a:solidFill>
                  <a:schemeClr val="dk1"/>
                </a:solidFill>
                <a:latin typeface="+mn-lt"/>
                <a:ea typeface="+mn-ea"/>
                <a:cs typeface="+mn-cs"/>
              </a:defRPr>
            </a:lvl8pPr>
            <a:lvl9pPr>
              <a:defRPr>
                <a:solidFill>
                  <a:schemeClr val="dk1"/>
                </a:solidFill>
                <a:latin typeface="+mn-lt"/>
                <a:ea typeface="+mn-ea"/>
                <a:cs typeface="+mn-cs"/>
              </a:defRPr>
            </a:lvl9pPr>
          </a:lstStyle>
          <a:p>
            <a:r>
              <a:rPr lang="cs-CZ" sz="3600" smtClean="0"/>
              <a:t>2) Percepce → akce</a:t>
            </a:r>
            <a:endParaRPr lang="cs-CZ" sz="3600" dirty="0"/>
          </a:p>
        </p:txBody>
      </p:sp>
      <p:sp>
        <p:nvSpPr>
          <p:cNvPr id="5" name="Nadpis 1"/>
          <p:cNvSpPr txBox="1">
            <a:spLocks/>
          </p:cNvSpPr>
          <p:nvPr/>
        </p:nvSpPr>
        <p:spPr>
          <a:xfrm>
            <a:off x="1793776" y="4293096"/>
            <a:ext cx="5698976" cy="720080"/>
          </a:xfrm>
          <a:prstGeom prst="rect">
            <a:avLst/>
          </a:prstGeom>
        </p:spPr>
        <p:style>
          <a:lnRef idx="2">
            <a:schemeClr val="accent1"/>
          </a:lnRef>
          <a:fillRef idx="1">
            <a:schemeClr val="lt1"/>
          </a:fillRef>
          <a:effectRef idx="0">
            <a:schemeClr val="accent1"/>
          </a:effectRef>
          <a:fontRef idx="minor">
            <a:schemeClr val="dk1"/>
          </a:fontRef>
        </p:style>
        <p:txBody>
          <a:bodyPr vert="horz" lIns="91440" tIns="45720" rIns="91440" bIns="45720" rtlCol="0" anchor="ctr">
            <a:normAutofit/>
          </a:bodyPr>
          <a:lstStyle>
            <a:lvl1pPr algn="ctr" defTabSz="914400" rtl="0" eaLnBrk="1" latinLnBrk="0" hangingPunct="1">
              <a:spcBef>
                <a:spcPct val="0"/>
              </a:spcBef>
              <a:buNone/>
              <a:defRPr sz="4400" kern="1200">
                <a:solidFill>
                  <a:schemeClr val="dk1"/>
                </a:solidFill>
                <a:latin typeface="+mn-lt"/>
                <a:ea typeface="+mn-ea"/>
                <a:cs typeface="+mn-cs"/>
              </a:defRPr>
            </a:lvl1pPr>
            <a:lvl2pPr>
              <a:defRPr>
                <a:solidFill>
                  <a:schemeClr val="dk1"/>
                </a:solidFill>
                <a:latin typeface="+mn-lt"/>
                <a:ea typeface="+mn-ea"/>
                <a:cs typeface="+mn-cs"/>
              </a:defRPr>
            </a:lvl2pPr>
            <a:lvl3pPr>
              <a:defRPr>
                <a:solidFill>
                  <a:schemeClr val="dk1"/>
                </a:solidFill>
                <a:latin typeface="+mn-lt"/>
                <a:ea typeface="+mn-ea"/>
                <a:cs typeface="+mn-cs"/>
              </a:defRPr>
            </a:lvl3pPr>
            <a:lvl4pPr>
              <a:defRPr>
                <a:solidFill>
                  <a:schemeClr val="dk1"/>
                </a:solidFill>
                <a:latin typeface="+mn-lt"/>
                <a:ea typeface="+mn-ea"/>
                <a:cs typeface="+mn-cs"/>
              </a:defRPr>
            </a:lvl4pPr>
            <a:lvl5pPr>
              <a:defRPr>
                <a:solidFill>
                  <a:schemeClr val="dk1"/>
                </a:solidFill>
                <a:latin typeface="+mn-lt"/>
                <a:ea typeface="+mn-ea"/>
                <a:cs typeface="+mn-cs"/>
              </a:defRPr>
            </a:lvl5pPr>
            <a:lvl6pPr>
              <a:defRPr>
                <a:solidFill>
                  <a:schemeClr val="dk1"/>
                </a:solidFill>
                <a:latin typeface="+mn-lt"/>
                <a:ea typeface="+mn-ea"/>
                <a:cs typeface="+mn-cs"/>
              </a:defRPr>
            </a:lvl6pPr>
            <a:lvl7pPr>
              <a:defRPr>
                <a:solidFill>
                  <a:schemeClr val="dk1"/>
                </a:solidFill>
                <a:latin typeface="+mn-lt"/>
                <a:ea typeface="+mn-ea"/>
                <a:cs typeface="+mn-cs"/>
              </a:defRPr>
            </a:lvl7pPr>
            <a:lvl8pPr>
              <a:defRPr>
                <a:solidFill>
                  <a:schemeClr val="dk1"/>
                </a:solidFill>
                <a:latin typeface="+mn-lt"/>
                <a:ea typeface="+mn-ea"/>
                <a:cs typeface="+mn-cs"/>
              </a:defRPr>
            </a:lvl8pPr>
            <a:lvl9pPr>
              <a:defRPr>
                <a:solidFill>
                  <a:schemeClr val="dk1"/>
                </a:solidFill>
                <a:latin typeface="+mn-lt"/>
                <a:ea typeface="+mn-ea"/>
                <a:cs typeface="+mn-cs"/>
              </a:defRPr>
            </a:lvl9pPr>
          </a:lstStyle>
          <a:p>
            <a:r>
              <a:rPr lang="cs-CZ" sz="3600" smtClean="0"/>
              <a:t>3) </a:t>
            </a:r>
            <a:r>
              <a:rPr lang="cs-CZ" sz="3600" i="1" smtClean="0"/>
              <a:t>Imitatio</a:t>
            </a:r>
            <a:r>
              <a:rPr lang="cs-CZ" sz="3600" smtClean="0"/>
              <a:t> a </a:t>
            </a:r>
            <a:r>
              <a:rPr lang="cs-CZ" sz="3600" i="1" smtClean="0"/>
              <a:t>representatio</a:t>
            </a:r>
            <a:endParaRPr lang="cs-CZ" sz="3600" i="1" dirty="0"/>
          </a:p>
        </p:txBody>
      </p:sp>
      <p:pic>
        <p:nvPicPr>
          <p:cNvPr id="13314"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76631" t="5468" r="9294" b="6147"/>
          <a:stretch/>
        </p:blipFill>
        <p:spPr bwMode="auto">
          <a:xfrm rot="5400000">
            <a:off x="4232176" y="2646218"/>
            <a:ext cx="762000" cy="673331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0995735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1650504" y="476672"/>
            <a:ext cx="5698976" cy="922114"/>
          </a:xfrm>
        </p:spPr>
        <p:style>
          <a:lnRef idx="2">
            <a:schemeClr val="accent1"/>
          </a:lnRef>
          <a:fillRef idx="1">
            <a:schemeClr val="lt1"/>
          </a:fillRef>
          <a:effectRef idx="0">
            <a:schemeClr val="accent1"/>
          </a:effectRef>
          <a:fontRef idx="minor">
            <a:schemeClr val="dk1"/>
          </a:fontRef>
        </p:style>
        <p:txBody>
          <a:bodyPr>
            <a:normAutofit/>
          </a:bodyPr>
          <a:lstStyle/>
          <a:p>
            <a:r>
              <a:rPr lang="cs-CZ" sz="3600" dirty="0" smtClean="0"/>
              <a:t>1) Moc slova</a:t>
            </a:r>
            <a:endParaRPr lang="cs-CZ" sz="3600" dirty="0"/>
          </a:p>
        </p:txBody>
      </p:sp>
      <p:sp>
        <p:nvSpPr>
          <p:cNvPr id="3" name="Obdélník 2"/>
          <p:cNvSpPr/>
          <p:nvPr/>
        </p:nvSpPr>
        <p:spPr>
          <a:xfrm>
            <a:off x="395536" y="1772816"/>
            <a:ext cx="3960440" cy="4339650"/>
          </a:xfrm>
          <a:prstGeom prst="rect">
            <a:avLst/>
          </a:prstGeom>
        </p:spPr>
        <p:txBody>
          <a:bodyPr wrap="square">
            <a:spAutoFit/>
          </a:bodyPr>
          <a:lstStyle/>
          <a:p>
            <a:r>
              <a:rPr lang="cs-CZ" sz="2000" dirty="0" smtClean="0"/>
              <a:t>„Proti zimnici </a:t>
            </a:r>
            <a:r>
              <a:rPr lang="cs-CZ" sz="2000" dirty="0" err="1" smtClean="0"/>
              <a:t>řiekaj</a:t>
            </a:r>
            <a:r>
              <a:rPr lang="cs-CZ" sz="2000" dirty="0" smtClean="0"/>
              <a:t> takto: Ve čtvrtek na pátek Pána Boha jali, Pilátovi jej v ruce dali. Pilát Pána Boha na kříži </a:t>
            </a:r>
            <a:r>
              <a:rPr lang="cs-CZ" sz="2000" dirty="0" err="1" smtClean="0"/>
              <a:t>rozp</a:t>
            </a:r>
            <a:r>
              <a:rPr lang="cs-CZ" sz="2000" dirty="0" smtClean="0"/>
              <a:t>[i]al A Pán </a:t>
            </a:r>
            <a:r>
              <a:rPr lang="cs-CZ" sz="2000" dirty="0" err="1" smtClean="0"/>
              <a:t>Buoh</a:t>
            </a:r>
            <a:r>
              <a:rPr lang="cs-CZ" sz="2000" dirty="0" smtClean="0"/>
              <a:t> se milý zatřásl. Pilát jemu řekl: Bože, co se třeseš, zdaliž </a:t>
            </a:r>
            <a:r>
              <a:rPr lang="cs-CZ" sz="2000" dirty="0" err="1" smtClean="0"/>
              <a:t>tebu</a:t>
            </a:r>
            <a:r>
              <a:rPr lang="cs-CZ" sz="2000" dirty="0" smtClean="0"/>
              <a:t> zimnice třese. Pán </a:t>
            </a:r>
            <a:r>
              <a:rPr lang="cs-CZ" sz="2000" dirty="0" err="1" smtClean="0"/>
              <a:t>Buoh</a:t>
            </a:r>
            <a:r>
              <a:rPr lang="cs-CZ" sz="2000" dirty="0" smtClean="0"/>
              <a:t> milý </a:t>
            </a:r>
            <a:r>
              <a:rPr lang="cs-CZ" sz="2000" dirty="0" err="1" smtClean="0"/>
              <a:t>otpoviediel</a:t>
            </a:r>
            <a:r>
              <a:rPr lang="cs-CZ" sz="2000" dirty="0" smtClean="0"/>
              <a:t>: </a:t>
            </a:r>
            <a:r>
              <a:rPr lang="cs-CZ" sz="2000" dirty="0" err="1" smtClean="0"/>
              <a:t>Mněť</a:t>
            </a:r>
            <a:r>
              <a:rPr lang="cs-CZ" sz="2000" dirty="0" smtClean="0"/>
              <a:t> Piláte zimnice netřese, aniž tím žádným </a:t>
            </a:r>
            <a:r>
              <a:rPr lang="cs-CZ" sz="2000" dirty="0" err="1" smtClean="0"/>
              <a:t>třísti</a:t>
            </a:r>
            <a:r>
              <a:rPr lang="cs-CZ" sz="2000" dirty="0" smtClean="0"/>
              <a:t> bude, kdož po </a:t>
            </a:r>
            <a:r>
              <a:rPr lang="cs-CZ" sz="2000" dirty="0" err="1" smtClean="0"/>
              <a:t>mnie</a:t>
            </a:r>
            <a:r>
              <a:rPr lang="cs-CZ" sz="2000" dirty="0" smtClean="0"/>
              <a:t> ty slova říkati bude. Ve jméno Otce i Syna i Ducha svatého, vše jednoho Hospodina. A </a:t>
            </a:r>
            <a:r>
              <a:rPr lang="cs-CZ" sz="2000" dirty="0" err="1" smtClean="0"/>
              <a:t>neříkaj</a:t>
            </a:r>
            <a:r>
              <a:rPr lang="cs-CZ" sz="2000" dirty="0" smtClean="0"/>
              <a:t> amen, až do </a:t>
            </a:r>
            <a:r>
              <a:rPr lang="cs-CZ" sz="2000" dirty="0" err="1" smtClean="0"/>
              <a:t>třetie</a:t>
            </a:r>
            <a:r>
              <a:rPr lang="cs-CZ" sz="2000" dirty="0" smtClean="0"/>
              <a:t>. A to </a:t>
            </a:r>
            <a:r>
              <a:rPr lang="cs-CZ" sz="2000" dirty="0" err="1" smtClean="0"/>
              <a:t>říkaj</a:t>
            </a:r>
            <a:r>
              <a:rPr lang="cs-CZ" sz="2000" dirty="0" smtClean="0"/>
              <a:t>, když chceš </a:t>
            </a:r>
            <a:r>
              <a:rPr lang="cs-CZ" sz="2000" dirty="0" err="1" smtClean="0"/>
              <a:t>koli</a:t>
            </a:r>
            <a:r>
              <a:rPr lang="cs-CZ" sz="2000" dirty="0" smtClean="0"/>
              <a:t>.“ </a:t>
            </a:r>
          </a:p>
          <a:p>
            <a:pPr algn="r"/>
            <a:r>
              <a:rPr lang="cs-CZ" sz="1600" dirty="0" smtClean="0"/>
              <a:t>KNM, sign. IV H 60, f. 80v-81r.</a:t>
            </a:r>
            <a:endParaRPr lang="cs-CZ" sz="1600"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35488" y="2204864"/>
            <a:ext cx="4608512" cy="345638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49036580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1619672" y="188640"/>
            <a:ext cx="5698976" cy="720080"/>
          </a:xfrm>
        </p:spPr>
        <p:style>
          <a:lnRef idx="2">
            <a:schemeClr val="accent1"/>
          </a:lnRef>
          <a:fillRef idx="1">
            <a:schemeClr val="lt1"/>
          </a:fillRef>
          <a:effectRef idx="0">
            <a:schemeClr val="accent1"/>
          </a:effectRef>
          <a:fontRef idx="minor">
            <a:schemeClr val="dk1"/>
          </a:fontRef>
        </p:style>
        <p:txBody>
          <a:bodyPr>
            <a:normAutofit/>
          </a:bodyPr>
          <a:lstStyle/>
          <a:p>
            <a:r>
              <a:rPr lang="cs-CZ" sz="3600" dirty="0" smtClean="0"/>
              <a:t>1) Moc slova</a:t>
            </a:r>
            <a:endParaRPr lang="cs-CZ" sz="3600" dirty="0"/>
          </a:p>
        </p:txBody>
      </p:sp>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1560" y="1340768"/>
            <a:ext cx="4067175" cy="47609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Obdélník 2"/>
          <p:cNvSpPr/>
          <p:nvPr/>
        </p:nvSpPr>
        <p:spPr>
          <a:xfrm>
            <a:off x="4996974" y="2132856"/>
            <a:ext cx="3816424" cy="1938992"/>
          </a:xfrm>
          <a:prstGeom prst="rect">
            <a:avLst/>
          </a:prstGeom>
        </p:spPr>
        <p:txBody>
          <a:bodyPr wrap="square">
            <a:spAutoFit/>
          </a:bodyPr>
          <a:lstStyle/>
          <a:p>
            <a:r>
              <a:rPr lang="cs-CZ" sz="2000" dirty="0"/>
              <a:t>Otevřela se již nebes brána</a:t>
            </a:r>
            <a:r>
              <a:rPr lang="cs-CZ" sz="2000" dirty="0" smtClean="0"/>
              <a:t>,</a:t>
            </a:r>
          </a:p>
          <a:p>
            <a:r>
              <a:rPr lang="cs-CZ" sz="2000" b="1" dirty="0" smtClean="0"/>
              <a:t>slovo </a:t>
            </a:r>
            <a:r>
              <a:rPr lang="cs-CZ" sz="2000" b="1" dirty="0"/>
              <a:t>zázračné kněz vyslovil</a:t>
            </a:r>
            <a:r>
              <a:rPr lang="cs-CZ" sz="2000" dirty="0" smtClean="0"/>
              <a:t>; </a:t>
            </a:r>
          </a:p>
          <a:p>
            <a:r>
              <a:rPr lang="cs-CZ" sz="2000" dirty="0" smtClean="0"/>
              <a:t>vítej</a:t>
            </a:r>
            <a:r>
              <a:rPr lang="cs-CZ" sz="2000" dirty="0"/>
              <a:t>, duše, vítej Krista Pána</a:t>
            </a:r>
            <a:r>
              <a:rPr lang="cs-CZ" sz="2000" dirty="0" smtClean="0"/>
              <a:t>,</a:t>
            </a:r>
          </a:p>
          <a:p>
            <a:r>
              <a:rPr lang="cs-CZ" sz="2000" dirty="0" smtClean="0"/>
              <a:t>jenž </a:t>
            </a:r>
            <a:r>
              <a:rPr lang="cs-CZ" sz="2000" dirty="0"/>
              <a:t>se v způsob chleba, vína skryl</a:t>
            </a:r>
            <a:r>
              <a:rPr lang="cs-CZ" sz="2000" dirty="0" smtClean="0"/>
              <a:t>.</a:t>
            </a:r>
          </a:p>
          <a:p>
            <a:endParaRPr lang="cs-CZ" sz="2000" dirty="0"/>
          </a:p>
          <a:p>
            <a:pPr algn="r"/>
            <a:r>
              <a:rPr lang="cs-CZ" i="1" dirty="0" smtClean="0"/>
              <a:t>Ejhle, oltář </a:t>
            </a:r>
            <a:r>
              <a:rPr lang="cs-CZ" dirty="0" smtClean="0"/>
              <a:t>(Kancionál)</a:t>
            </a:r>
            <a:endParaRPr lang="cs-CZ" dirty="0"/>
          </a:p>
        </p:txBody>
      </p:sp>
    </p:spTree>
    <p:extLst>
      <p:ext uri="{BB962C8B-B14F-4D97-AF65-F5344CB8AC3E}">
        <p14:creationId xmlns:p14="http://schemas.microsoft.com/office/powerpoint/2010/main" val="303839072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délník 1"/>
          <p:cNvSpPr/>
          <p:nvPr/>
        </p:nvSpPr>
        <p:spPr>
          <a:xfrm>
            <a:off x="251520" y="1196752"/>
            <a:ext cx="4176464" cy="5539978"/>
          </a:xfrm>
          <a:prstGeom prst="rect">
            <a:avLst/>
          </a:prstGeom>
        </p:spPr>
        <p:txBody>
          <a:bodyPr wrap="square">
            <a:spAutoFit/>
          </a:bodyPr>
          <a:lstStyle/>
          <a:p>
            <a:r>
              <a:rPr lang="cs-CZ" sz="2100" dirty="0" smtClean="0">
                <a:latin typeface="Adobe Garamond Pro" pitchFamily="18" charset="0"/>
              </a:rPr>
              <a:t>„Římský král s odznaky své moci seděl na trůně před hlavním portálem starobylého </a:t>
            </a:r>
            <a:r>
              <a:rPr lang="cs-CZ" sz="2100" dirty="0" err="1" smtClean="0">
                <a:latin typeface="Adobe Garamond Pro" pitchFamily="18" charset="0"/>
              </a:rPr>
              <a:t>špýrského</a:t>
            </a:r>
            <a:r>
              <a:rPr lang="cs-CZ" sz="2100" dirty="0" smtClean="0">
                <a:latin typeface="Adobe Garamond Pro" pitchFamily="18" charset="0"/>
              </a:rPr>
              <a:t> dómu. Jan na koni, vystrojen v plné zbroji bez přilbice a doprovázen rytíři, nesoucími kopí se znaky českého království (bílým lvem na červeném pozadí), poklekl dle zvyku před římským králem. Složil přísahu, slib a od otce obdržel žezlo a dědický nárok na českou královskou korunu […]. Akt byl stvrzen polibkem a teprve čtrnáctiletý mladík odcházel jako pán velké části střední Evropy. Nastalo veselí s rytířskými turnaji, tancem a hostinami.“</a:t>
            </a:r>
          </a:p>
          <a:p>
            <a:pPr algn="r"/>
            <a:r>
              <a:rPr lang="cs-CZ" i="1" dirty="0" smtClean="0"/>
              <a:t>Zbraslavská kronika</a:t>
            </a:r>
            <a:r>
              <a:rPr lang="cs-CZ" dirty="0" smtClean="0"/>
              <a:t>, 14. stol.</a:t>
            </a:r>
            <a:endParaRPr lang="cs-CZ" dirty="0"/>
          </a:p>
        </p:txBody>
      </p:sp>
      <p:pic>
        <p:nvPicPr>
          <p:cNvPr id="2048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0" y="1412776"/>
            <a:ext cx="4176713" cy="48656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Nadpis 1"/>
          <p:cNvSpPr txBox="1">
            <a:spLocks/>
          </p:cNvSpPr>
          <p:nvPr/>
        </p:nvSpPr>
        <p:spPr>
          <a:xfrm>
            <a:off x="1619672" y="188640"/>
            <a:ext cx="5698976" cy="720080"/>
          </a:xfrm>
          <a:prstGeom prst="rect">
            <a:avLst/>
          </a:prstGeom>
        </p:spPr>
        <p:style>
          <a:lnRef idx="2">
            <a:schemeClr val="accent1"/>
          </a:lnRef>
          <a:fillRef idx="1">
            <a:schemeClr val="lt1"/>
          </a:fillRef>
          <a:effectRef idx="0">
            <a:schemeClr val="accent1"/>
          </a:effectRef>
          <a:fontRef idx="minor">
            <a:schemeClr val="dk1"/>
          </a:fontRef>
        </p:style>
        <p:txBody>
          <a:bodyPr>
            <a:normAutofit/>
          </a:bodyPr>
          <a:lstStyle>
            <a:lvl1pPr algn="ctr" defTabSz="914400" rtl="0" eaLnBrk="1" latinLnBrk="0" hangingPunct="1">
              <a:spcBef>
                <a:spcPct val="0"/>
              </a:spcBef>
              <a:buNone/>
              <a:defRPr sz="4400" kern="1200">
                <a:solidFill>
                  <a:schemeClr val="dk1"/>
                </a:solidFill>
                <a:latin typeface="+mn-lt"/>
                <a:ea typeface="+mn-ea"/>
                <a:cs typeface="+mn-cs"/>
              </a:defRPr>
            </a:lvl1pPr>
            <a:lvl2pPr>
              <a:defRPr>
                <a:solidFill>
                  <a:schemeClr val="dk1"/>
                </a:solidFill>
                <a:latin typeface="+mn-lt"/>
                <a:ea typeface="+mn-ea"/>
                <a:cs typeface="+mn-cs"/>
              </a:defRPr>
            </a:lvl2pPr>
            <a:lvl3pPr>
              <a:defRPr>
                <a:solidFill>
                  <a:schemeClr val="dk1"/>
                </a:solidFill>
                <a:latin typeface="+mn-lt"/>
                <a:ea typeface="+mn-ea"/>
                <a:cs typeface="+mn-cs"/>
              </a:defRPr>
            </a:lvl3pPr>
            <a:lvl4pPr>
              <a:defRPr>
                <a:solidFill>
                  <a:schemeClr val="dk1"/>
                </a:solidFill>
                <a:latin typeface="+mn-lt"/>
                <a:ea typeface="+mn-ea"/>
                <a:cs typeface="+mn-cs"/>
              </a:defRPr>
            </a:lvl4pPr>
            <a:lvl5pPr>
              <a:defRPr>
                <a:solidFill>
                  <a:schemeClr val="dk1"/>
                </a:solidFill>
                <a:latin typeface="+mn-lt"/>
                <a:ea typeface="+mn-ea"/>
                <a:cs typeface="+mn-cs"/>
              </a:defRPr>
            </a:lvl5pPr>
            <a:lvl6pPr>
              <a:defRPr>
                <a:solidFill>
                  <a:schemeClr val="dk1"/>
                </a:solidFill>
                <a:latin typeface="+mn-lt"/>
                <a:ea typeface="+mn-ea"/>
                <a:cs typeface="+mn-cs"/>
              </a:defRPr>
            </a:lvl6pPr>
            <a:lvl7pPr>
              <a:defRPr>
                <a:solidFill>
                  <a:schemeClr val="dk1"/>
                </a:solidFill>
                <a:latin typeface="+mn-lt"/>
                <a:ea typeface="+mn-ea"/>
                <a:cs typeface="+mn-cs"/>
              </a:defRPr>
            </a:lvl7pPr>
            <a:lvl8pPr>
              <a:defRPr>
                <a:solidFill>
                  <a:schemeClr val="dk1"/>
                </a:solidFill>
                <a:latin typeface="+mn-lt"/>
                <a:ea typeface="+mn-ea"/>
                <a:cs typeface="+mn-cs"/>
              </a:defRPr>
            </a:lvl8pPr>
            <a:lvl9pPr>
              <a:defRPr>
                <a:solidFill>
                  <a:schemeClr val="dk1"/>
                </a:solidFill>
                <a:latin typeface="+mn-lt"/>
                <a:ea typeface="+mn-ea"/>
                <a:cs typeface="+mn-cs"/>
              </a:defRPr>
            </a:lvl9pPr>
          </a:lstStyle>
          <a:p>
            <a:r>
              <a:rPr lang="cs-CZ" sz="3600" smtClean="0"/>
              <a:t>1) Moc slova</a:t>
            </a:r>
            <a:endParaRPr lang="cs-CZ" sz="3600" dirty="0"/>
          </a:p>
        </p:txBody>
      </p:sp>
    </p:spTree>
    <p:extLst>
      <p:ext uri="{BB962C8B-B14F-4D97-AF65-F5344CB8AC3E}">
        <p14:creationId xmlns:p14="http://schemas.microsoft.com/office/powerpoint/2010/main" val="179746287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1619672" y="188640"/>
            <a:ext cx="5698976" cy="720080"/>
          </a:xfrm>
        </p:spPr>
        <p:style>
          <a:lnRef idx="2">
            <a:schemeClr val="accent1"/>
          </a:lnRef>
          <a:fillRef idx="1">
            <a:schemeClr val="lt1"/>
          </a:fillRef>
          <a:effectRef idx="0">
            <a:schemeClr val="accent1"/>
          </a:effectRef>
          <a:fontRef idx="minor">
            <a:schemeClr val="dk1"/>
          </a:fontRef>
        </p:style>
        <p:txBody>
          <a:bodyPr>
            <a:normAutofit/>
          </a:bodyPr>
          <a:lstStyle/>
          <a:p>
            <a:r>
              <a:rPr lang="cs-CZ" sz="3600" dirty="0" smtClean="0"/>
              <a:t>2) Percepce → akce</a:t>
            </a:r>
            <a:endParaRPr lang="cs-CZ" sz="3600" dirty="0"/>
          </a:p>
        </p:txBody>
      </p:sp>
      <p:sp>
        <p:nvSpPr>
          <p:cNvPr id="3" name="Obdélník 2"/>
          <p:cNvSpPr/>
          <p:nvPr/>
        </p:nvSpPr>
        <p:spPr>
          <a:xfrm>
            <a:off x="467544" y="1340768"/>
            <a:ext cx="8208912" cy="707886"/>
          </a:xfrm>
          <a:prstGeom prst="rect">
            <a:avLst/>
          </a:prstGeom>
        </p:spPr>
        <p:txBody>
          <a:bodyPr wrap="square">
            <a:spAutoFit/>
          </a:bodyPr>
          <a:lstStyle/>
          <a:p>
            <a:r>
              <a:rPr lang="cs-CZ" sz="2000" dirty="0" smtClean="0"/>
              <a:t>Hugo od Svatého Viktora (cca 1097–1141), </a:t>
            </a:r>
            <a:r>
              <a:rPr lang="cs-CZ" sz="2000" i="1" dirty="0" smtClean="0"/>
              <a:t>De </a:t>
            </a:r>
            <a:r>
              <a:rPr lang="cs-CZ" sz="2000" i="1" dirty="0" err="1" smtClean="0"/>
              <a:t>institutione</a:t>
            </a:r>
            <a:r>
              <a:rPr lang="cs-CZ" sz="2000" i="1" dirty="0" smtClean="0"/>
              <a:t> </a:t>
            </a:r>
            <a:r>
              <a:rPr lang="cs-CZ" sz="2000" i="1" dirty="0" err="1" smtClean="0"/>
              <a:t>novitiorum</a:t>
            </a:r>
            <a:r>
              <a:rPr lang="cs-CZ" sz="2000" i="1" dirty="0" smtClean="0"/>
              <a:t> </a:t>
            </a:r>
          </a:p>
          <a:p>
            <a:r>
              <a:rPr lang="cs-CZ" sz="2000" dirty="0" smtClean="0"/>
              <a:t>(O vzdělávání kleriků)</a:t>
            </a:r>
            <a:endParaRPr lang="cs-CZ" sz="2000" dirty="0"/>
          </a:p>
        </p:txBody>
      </p:sp>
      <p:pic>
        <p:nvPicPr>
          <p:cNvPr id="7170"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16206" t="26515" r="25272"/>
          <a:stretch/>
        </p:blipFill>
        <p:spPr bwMode="auto">
          <a:xfrm>
            <a:off x="683568" y="2285113"/>
            <a:ext cx="3592546" cy="38017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 name="Obrázek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932040" y="2258682"/>
            <a:ext cx="3217912" cy="3828206"/>
          </a:xfrm>
          <a:prstGeom prst="rect">
            <a:avLst/>
          </a:prstGeom>
        </p:spPr>
      </p:pic>
      <p:sp>
        <p:nvSpPr>
          <p:cNvPr id="5" name="TextovéPole 4"/>
          <p:cNvSpPr txBox="1"/>
          <p:nvPr/>
        </p:nvSpPr>
        <p:spPr>
          <a:xfrm>
            <a:off x="4668788" y="6212051"/>
            <a:ext cx="3744416" cy="338554"/>
          </a:xfrm>
          <a:prstGeom prst="rect">
            <a:avLst/>
          </a:prstGeom>
          <a:noFill/>
        </p:spPr>
        <p:txBody>
          <a:bodyPr wrap="square" rtlCol="0">
            <a:spAutoFit/>
          </a:bodyPr>
          <a:lstStyle/>
          <a:p>
            <a:r>
              <a:rPr lang="cs-CZ" sz="1600" i="1" dirty="0" smtClean="0"/>
              <a:t>Pasionál abatyše Kunhuty</a:t>
            </a:r>
            <a:r>
              <a:rPr lang="cs-CZ" sz="1600" dirty="0" smtClean="0"/>
              <a:t>, XIV.A.17, f.  10r</a:t>
            </a:r>
            <a:endParaRPr lang="cs-CZ" sz="1600" dirty="0"/>
          </a:p>
        </p:txBody>
      </p:sp>
    </p:spTree>
    <p:extLst>
      <p:ext uri="{BB962C8B-B14F-4D97-AF65-F5344CB8AC3E}">
        <p14:creationId xmlns:p14="http://schemas.microsoft.com/office/powerpoint/2010/main" val="2098873483"/>
      </p:ext>
    </p:extLst>
  </p:cSld>
  <p:clrMapOvr>
    <a:masterClrMapping/>
  </p:clrMapOvr>
  <p:timing>
    <p:tnLst>
      <p:par>
        <p:cTn id="1" dur="indefinite" restart="never" nodeType="tmRoot"/>
      </p:par>
    </p:tnLst>
  </p:timing>
</p:sld>
</file>

<file path=ppt/theme/theme1.xml><?xml version="1.0" encoding="utf-8"?>
<a:theme xmlns:a="http://schemas.openxmlformats.org/drawingml/2006/main" name="Motiv systému Office">
  <a:themeElements>
    <a:clrScheme name="Kancelář">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Kancelář">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ancelář">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Motiv systému Office">
  <a:themeElements>
    <a:clrScheme name="Kancelář">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Kancelář">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ancelář">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1916</TotalTime>
  <Words>591</Words>
  <Application>Microsoft Office PowerPoint</Application>
  <PresentationFormat>Předvádění na obrazovce (4:3)</PresentationFormat>
  <Paragraphs>55</Paragraphs>
  <Slides>12</Slides>
  <Notes>2</Notes>
  <HiddenSlides>0</HiddenSlides>
  <MMClips>0</MMClips>
  <ScaleCrop>false</ScaleCrop>
  <HeadingPairs>
    <vt:vector size="4" baseType="variant">
      <vt:variant>
        <vt:lpstr>Motiv</vt:lpstr>
      </vt:variant>
      <vt:variant>
        <vt:i4>1</vt:i4>
      </vt:variant>
      <vt:variant>
        <vt:lpstr>Nadpisy snímků</vt:lpstr>
      </vt:variant>
      <vt:variant>
        <vt:i4>12</vt:i4>
      </vt:variant>
    </vt:vector>
  </HeadingPairs>
  <TitlesOfParts>
    <vt:vector size="13" baseType="lpstr">
      <vt:lpstr>Motiv systému Office</vt:lpstr>
      <vt:lpstr>PERFORMATIVITA STŘEDOVĚKU</vt:lpstr>
      <vt:lpstr>Pojem „(středověká) kulturní performance“</vt:lpstr>
      <vt:lpstr>Pojem „(středověká) kulturní performance“</vt:lpstr>
      <vt:lpstr>Středověk jako „reziduálně orální kultura“  (mixed culture)</vt:lpstr>
      <vt:lpstr>Středověk jako „reziduálně orální kultura“ (mixed culture)</vt:lpstr>
      <vt:lpstr>Prezentace aplikace PowerPoint</vt:lpstr>
      <vt:lpstr>Prezentace aplikace PowerPoint</vt:lpstr>
      <vt:lpstr>STŘEDOVĚKÁ PERFORMATIVITA - Východiska</vt:lpstr>
      <vt:lpstr>1) Moc slova</vt:lpstr>
      <vt:lpstr>1) Moc slova</vt:lpstr>
      <vt:lpstr>Prezentace aplikace PowerPoint</vt:lpstr>
      <vt:lpstr>2) Percepce → akce</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PERFORMATIVITA STŘEDOVĚKU</dc:title>
  <dc:creator>Eliška</dc:creator>
  <cp:lastModifiedBy>Eliška</cp:lastModifiedBy>
  <cp:revision>46</cp:revision>
  <dcterms:created xsi:type="dcterms:W3CDTF">2017-02-11T19:13:44Z</dcterms:created>
  <dcterms:modified xsi:type="dcterms:W3CDTF">2018-03-13T18:53:45Z</dcterms:modified>
</cp:coreProperties>
</file>