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9" r:id="rId5"/>
    <p:sldId id="258" r:id="rId6"/>
    <p:sldId id="263" r:id="rId7"/>
    <p:sldId id="264" r:id="rId8"/>
    <p:sldId id="260" r:id="rId9"/>
    <p:sldId id="266" r:id="rId10"/>
    <p:sldId id="261" r:id="rId11"/>
    <p:sldId id="262" r:id="rId12"/>
    <p:sldId id="267" r:id="rId13"/>
    <p:sldId id="265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346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957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3850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9478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366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520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334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526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289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501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093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7542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0794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2343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1277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3694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AE672-480F-484F-B2F5-353F9D763837}" type="datetimeFigureOut">
              <a:rPr lang="cs-CZ" smtClean="0"/>
              <a:t>19.12.2023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ADAF23F-3834-4188-B721-F49C5133695B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103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52E9C1-E3BC-4CE3-83E7-380C7380E9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Osvojenost syntaktických vztahů u dítěte na počátku školní docházky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3B5A4C-2CE8-400C-AA46-FE97B6AEC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doc. PhDr. Pavla Chejnová, Ph.D.</a:t>
            </a:r>
          </a:p>
        </p:txBody>
      </p:sp>
    </p:spTree>
    <p:extLst>
      <p:ext uri="{BB962C8B-B14F-4D97-AF65-F5344CB8AC3E}">
        <p14:creationId xmlns:p14="http://schemas.microsoft.com/office/powerpoint/2010/main" val="612275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156F99-D0EF-48BF-86A1-9A77892A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Longitudinální studie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B8958E-2CD5-4D9C-95ED-8CE2BAAB6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Subjekt: monolingvní český chlapec s akcelerovaným kognitivním vývojem</a:t>
            </a:r>
          </a:p>
          <a:p>
            <a:r>
              <a:rPr lang="cs-CZ" dirty="0"/>
              <a:t>Sledované období: od nástupu řečových projevů do věku 6 let</a:t>
            </a:r>
          </a:p>
          <a:p>
            <a:r>
              <a:rPr lang="cs-CZ" dirty="0"/>
              <a:t>Audionahrávky komunikace dítěte s dospělými, rodičovský deník </a:t>
            </a:r>
          </a:p>
          <a:p>
            <a:r>
              <a:rPr lang="cs-CZ" dirty="0"/>
              <a:t>Počet analyzovaných výpovědí: 21 648</a:t>
            </a:r>
          </a:p>
          <a:p>
            <a:r>
              <a:rPr lang="cs-CZ" dirty="0"/>
              <a:t>Návaznost na monografii sledující osvojování morfologie a lexika u téhož dítěte </a:t>
            </a:r>
          </a:p>
          <a:p>
            <a:r>
              <a:rPr lang="cs-CZ" dirty="0"/>
              <a:t>Chejnová, P. Acquisition of morphological categories and vocabulary in early ontogenesis of a Czech child. Praha: Karolinum, 2016 </a:t>
            </a:r>
          </a:p>
        </p:txBody>
      </p:sp>
    </p:spTree>
    <p:extLst>
      <p:ext uri="{BB962C8B-B14F-4D97-AF65-F5344CB8AC3E}">
        <p14:creationId xmlns:p14="http://schemas.microsoft.com/office/powerpoint/2010/main" val="17984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389C53-EF7E-42FF-95FE-C8129AD8D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Sledované oblasti syntaktického vývoje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F4882B-5EF9-4F27-BD09-09E7CC32F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1) struktura věty jednoduché (valenční syntax)</a:t>
            </a:r>
          </a:p>
          <a:p>
            <a:r>
              <a:rPr lang="cs-CZ" dirty="0"/>
              <a:t>2) struktura souvětí: parataxe a hypotaxe</a:t>
            </a:r>
          </a:p>
          <a:p>
            <a:r>
              <a:rPr lang="cs-CZ" dirty="0"/>
              <a:t>3) sled osvojování syntaktických vztahů</a:t>
            </a:r>
          </a:p>
          <a:p>
            <a:r>
              <a:rPr lang="cs-CZ" dirty="0"/>
              <a:t>4) využití spojovacích prostředků a jejich sémantika</a:t>
            </a:r>
          </a:p>
          <a:p>
            <a:r>
              <a:rPr lang="cs-CZ" dirty="0"/>
              <a:t>5) vztažení vývoje syntaxe k vývoji morfologie a lexika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77947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9EC9A6-C1F0-4368-BB4B-AC4204293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Teoretická východiska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CB60BC-8B7C-4E74-B69F-548BAEA280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err="1"/>
              <a:t>Sociopragmatický</a:t>
            </a:r>
            <a:r>
              <a:rPr lang="cs-CZ" b="1" dirty="0"/>
              <a:t> přístup, konstruktivismus</a:t>
            </a:r>
            <a:r>
              <a:rPr lang="cs-CZ" dirty="0"/>
              <a:t>  (Michael </a:t>
            </a:r>
            <a:r>
              <a:rPr lang="cs-CZ" dirty="0" err="1"/>
              <a:t>Tomasello</a:t>
            </a:r>
            <a:r>
              <a:rPr lang="cs-CZ" dirty="0"/>
              <a:t>, Holger </a:t>
            </a:r>
            <a:r>
              <a:rPr lang="cs-CZ" dirty="0" err="1"/>
              <a:t>Diessel</a:t>
            </a:r>
            <a:r>
              <a:rPr lang="cs-CZ" dirty="0"/>
              <a:t>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err="1"/>
              <a:t>Kapalková</a:t>
            </a:r>
            <a:r>
              <a:rPr lang="cs-CZ" dirty="0"/>
              <a:t>, S. et al. (2010). </a:t>
            </a:r>
            <a:r>
              <a:rPr lang="cs-CZ" i="1" dirty="0" err="1"/>
              <a:t>Hodnotenie</a:t>
            </a:r>
            <a:r>
              <a:rPr lang="cs-CZ" i="1" dirty="0"/>
              <a:t> </a:t>
            </a:r>
            <a:r>
              <a:rPr lang="cs-CZ" i="1" dirty="0" err="1"/>
              <a:t>komunikačných</a:t>
            </a:r>
            <a:r>
              <a:rPr lang="cs-CZ" i="1" dirty="0"/>
              <a:t> schopností </a:t>
            </a:r>
            <a:r>
              <a:rPr lang="cs-CZ" i="1" dirty="0" err="1"/>
              <a:t>detí</a:t>
            </a:r>
            <a:r>
              <a:rPr lang="cs-CZ" i="1" dirty="0"/>
              <a:t> v </a:t>
            </a:r>
            <a:r>
              <a:rPr lang="cs-CZ" i="1" dirty="0" err="1"/>
              <a:t>ranom</a:t>
            </a:r>
            <a:r>
              <a:rPr lang="cs-CZ" i="1" dirty="0"/>
              <a:t> veku.</a:t>
            </a:r>
            <a:r>
              <a:rPr lang="cs-CZ" dirty="0"/>
              <a:t> Bratislava: Slovenská </a:t>
            </a:r>
            <a:r>
              <a:rPr lang="cs-CZ" dirty="0" err="1"/>
              <a:t>asociácia</a:t>
            </a:r>
            <a:r>
              <a:rPr lang="cs-CZ" dirty="0"/>
              <a:t> </a:t>
            </a:r>
            <a:r>
              <a:rPr lang="cs-CZ" dirty="0" err="1"/>
              <a:t>logopédov</a:t>
            </a:r>
            <a:r>
              <a:rPr lang="cs-CZ" dirty="0"/>
              <a:t>. </a:t>
            </a:r>
          </a:p>
          <a:p>
            <a:r>
              <a:rPr lang="cs-CZ" dirty="0" err="1"/>
              <a:t>Kesselová</a:t>
            </a:r>
            <a:r>
              <a:rPr lang="cs-CZ" dirty="0"/>
              <a:t>, J. (2013). Syntax </a:t>
            </a:r>
            <a:r>
              <a:rPr lang="cs-CZ" dirty="0" err="1"/>
              <a:t>naratív</a:t>
            </a:r>
            <a:r>
              <a:rPr lang="cs-CZ" dirty="0"/>
              <a:t> </a:t>
            </a:r>
            <a:r>
              <a:rPr lang="cs-CZ" dirty="0" err="1"/>
              <a:t>detí</a:t>
            </a:r>
            <a:r>
              <a:rPr lang="cs-CZ" dirty="0"/>
              <a:t> </a:t>
            </a:r>
            <a:r>
              <a:rPr lang="cs-CZ" dirty="0" err="1"/>
              <a:t>predškolského</a:t>
            </a:r>
            <a:r>
              <a:rPr lang="cs-CZ" dirty="0"/>
              <a:t> veku. </a:t>
            </a:r>
            <a:r>
              <a:rPr lang="cs-CZ" i="1" dirty="0"/>
              <a:t>Studie z aplikované lingvistiky</a:t>
            </a:r>
            <a:r>
              <a:rPr lang="cs-CZ" dirty="0"/>
              <a:t>, vol. 2, 19–37. </a:t>
            </a:r>
          </a:p>
          <a:p>
            <a:r>
              <a:rPr lang="cs-CZ" dirty="0"/>
              <a:t>Příhoda, V. (1963). </a:t>
            </a:r>
            <a:r>
              <a:rPr lang="cs-CZ" i="1" dirty="0"/>
              <a:t>Ontogeneze lidské psychiky I.</a:t>
            </a:r>
            <a:r>
              <a:rPr lang="cs-CZ" dirty="0"/>
              <a:t> Praha: SPN. </a:t>
            </a:r>
          </a:p>
          <a:p>
            <a:r>
              <a:rPr lang="cs-CZ" dirty="0" err="1"/>
              <a:t>Slančová</a:t>
            </a:r>
            <a:r>
              <a:rPr lang="cs-CZ" dirty="0"/>
              <a:t>, D.; </a:t>
            </a:r>
            <a:r>
              <a:rPr lang="cs-CZ" dirty="0" err="1"/>
              <a:t>Kičura</a:t>
            </a:r>
            <a:r>
              <a:rPr lang="cs-CZ" dirty="0"/>
              <a:t> Sokolová, J. (2018). Vývin syntaxe v </a:t>
            </a:r>
            <a:r>
              <a:rPr lang="cs-CZ" dirty="0" err="1"/>
              <a:t>ranom</a:t>
            </a:r>
            <a:r>
              <a:rPr lang="cs-CZ" dirty="0"/>
              <a:t> veku. In </a:t>
            </a:r>
            <a:r>
              <a:rPr lang="cs-CZ" dirty="0" err="1"/>
              <a:t>Slančová</a:t>
            </a:r>
            <a:r>
              <a:rPr lang="cs-CZ" dirty="0"/>
              <a:t>, D. (</a:t>
            </a:r>
            <a:r>
              <a:rPr lang="cs-CZ" dirty="0" err="1"/>
              <a:t>ed</a:t>
            </a:r>
            <a:r>
              <a:rPr lang="cs-CZ" dirty="0"/>
              <a:t>.) </a:t>
            </a:r>
            <a:r>
              <a:rPr lang="cs-CZ" i="1" dirty="0" err="1"/>
              <a:t>Desať</a:t>
            </a:r>
            <a:r>
              <a:rPr lang="cs-CZ" i="1" dirty="0"/>
              <a:t> </a:t>
            </a:r>
            <a:r>
              <a:rPr lang="cs-CZ" i="1" dirty="0" err="1"/>
              <a:t>štúdií</a:t>
            </a:r>
            <a:r>
              <a:rPr lang="cs-CZ" i="1" dirty="0"/>
              <a:t> o </a:t>
            </a:r>
            <a:r>
              <a:rPr lang="cs-CZ" i="1" dirty="0" err="1"/>
              <a:t>detskej</a:t>
            </a:r>
            <a:r>
              <a:rPr lang="cs-CZ" i="1" dirty="0"/>
              <a:t> </a:t>
            </a:r>
            <a:r>
              <a:rPr lang="cs-CZ" i="1" dirty="0" err="1"/>
              <a:t>reči</a:t>
            </a:r>
            <a:r>
              <a:rPr lang="cs-CZ" i="1" dirty="0"/>
              <a:t>.</a:t>
            </a:r>
            <a:r>
              <a:rPr lang="cs-CZ" dirty="0"/>
              <a:t> Prešov: Filozofická fakulta </a:t>
            </a:r>
            <a:r>
              <a:rPr lang="cs-CZ" dirty="0" err="1"/>
              <a:t>Prešovskej</a:t>
            </a:r>
            <a:r>
              <a:rPr lang="cs-CZ" dirty="0"/>
              <a:t> univerzity v Prešove, 508–626.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979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8F5F31-D7C9-496B-818E-C31D0E8E9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dirty="0"/>
              <a:t>Sled osvojování syntaktických vztahů v souvětí – parataxe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49A0F7-981E-4BB4-BF46-CD0BCAD54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První vztahy jsou parataktické, často bez spojky: </a:t>
            </a:r>
          </a:p>
          <a:p>
            <a:endParaRPr lang="cs-CZ" dirty="0"/>
          </a:p>
          <a:p>
            <a:r>
              <a:rPr lang="cs-CZ" dirty="0"/>
              <a:t>slučovací 1;11   </a:t>
            </a:r>
            <a:r>
              <a:rPr lang="en-GB" i="1" dirty="0"/>
              <a:t>bába (l)va, bába iči </a:t>
            </a:r>
            <a:endParaRPr lang="cs-CZ" i="1" dirty="0"/>
          </a:p>
          <a:p>
            <a:r>
              <a:rPr lang="cs-CZ" dirty="0"/>
              <a:t>důsledkový 2;3  </a:t>
            </a:r>
            <a:r>
              <a:rPr lang="en-GB" i="1" dirty="0"/>
              <a:t>piša ďafy, ťapa jau, Mimi mápa </a:t>
            </a:r>
            <a:endParaRPr lang="cs-CZ" i="1" dirty="0"/>
          </a:p>
          <a:p>
            <a:r>
              <a:rPr lang="cs-CZ" dirty="0"/>
              <a:t>odporovací 2;5  </a:t>
            </a:r>
            <a:r>
              <a:rPr lang="en-GB" i="1" dirty="0"/>
              <a:t>baďa ďaba, už neni </a:t>
            </a:r>
            <a:endParaRPr lang="cs-CZ" i="1" dirty="0"/>
          </a:p>
          <a:p>
            <a:r>
              <a:rPr lang="cs-CZ" dirty="0"/>
              <a:t>adordinace 2;6  </a:t>
            </a:r>
            <a:r>
              <a:rPr lang="cs-CZ" i="1" dirty="0"/>
              <a:t>tamty byly vošklivý, už nebyly hezký </a:t>
            </a:r>
          </a:p>
          <a:p>
            <a:endParaRPr lang="cs-CZ" dirty="0"/>
          </a:p>
          <a:p>
            <a:r>
              <a:rPr lang="cs-CZ" dirty="0"/>
              <a:t>vysvětlovací 2;9 </a:t>
            </a:r>
            <a:r>
              <a:rPr lang="cs-CZ" i="1" dirty="0"/>
              <a:t>už neni na mlíku, už má vysátý mlíko </a:t>
            </a:r>
          </a:p>
          <a:p>
            <a:r>
              <a:rPr lang="cs-CZ" dirty="0"/>
              <a:t>disjunktivní 3;4 </a:t>
            </a:r>
            <a:r>
              <a:rPr lang="cs-CZ" i="1" dirty="0"/>
              <a:t>někdo je tam nakreslil nebo sestavil</a:t>
            </a:r>
          </a:p>
          <a:p>
            <a:r>
              <a:rPr lang="cs-CZ" dirty="0"/>
              <a:t>gradační 4;10 </a:t>
            </a:r>
            <a:r>
              <a:rPr lang="cs-CZ" i="1" dirty="0"/>
              <a:t>herkules je dobrý lepidlo a sešívačka je lepší, nejlepší </a:t>
            </a:r>
          </a:p>
        </p:txBody>
      </p:sp>
    </p:spTree>
    <p:extLst>
      <p:ext uri="{BB962C8B-B14F-4D97-AF65-F5344CB8AC3E}">
        <p14:creationId xmlns:p14="http://schemas.microsoft.com/office/powerpoint/2010/main" val="106824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2DFB8-97EB-4457-B735-3F05FBC0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parataxe v předškolním věku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B2C8FC-0B11-47B4-97E8-4D0582B40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U slučovacího poměru prototypické spojky </a:t>
            </a:r>
            <a:r>
              <a:rPr lang="cs-CZ" i="1" dirty="0"/>
              <a:t>a, a pak</a:t>
            </a:r>
            <a:r>
              <a:rPr lang="cs-CZ" dirty="0"/>
              <a:t>. Hlavní rozdíl v intonaci – věty tvoří intonační jednotku. </a:t>
            </a:r>
          </a:p>
          <a:p>
            <a:endParaRPr lang="cs-CZ" dirty="0"/>
          </a:p>
          <a:p>
            <a:r>
              <a:rPr lang="cs-CZ" dirty="0"/>
              <a:t>U důsledkového poměru prototypické spojky (a) </a:t>
            </a:r>
            <a:r>
              <a:rPr lang="cs-CZ" i="1" dirty="0"/>
              <a:t>tak, takže, proto. </a:t>
            </a:r>
            <a:r>
              <a:rPr lang="cs-CZ" dirty="0"/>
              <a:t>Ke konci předškolního období téměř vždy jedna intonační jednotka. </a:t>
            </a:r>
          </a:p>
          <a:p>
            <a:endParaRPr lang="cs-CZ" dirty="0"/>
          </a:p>
          <a:p>
            <a:r>
              <a:rPr lang="cs-CZ" dirty="0"/>
              <a:t>U odporovacího poměru je i na konci předškolního období vyšší procento výpovědí, které navazují na předchozí výpověď vlastní či výpověď komunikačního partnera, tj. po pauze (pragmatika – oddalování vyslovení nepreferované varianty?)</a:t>
            </a:r>
          </a:p>
          <a:p>
            <a:r>
              <a:rPr lang="cs-CZ" dirty="0"/>
              <a:t>Spojky </a:t>
            </a:r>
            <a:r>
              <a:rPr lang="cs-CZ" i="1" dirty="0"/>
              <a:t>a, ale, sice, zato</a:t>
            </a:r>
          </a:p>
          <a:p>
            <a:r>
              <a:rPr lang="cs-CZ" dirty="0"/>
              <a:t>Spojka </a:t>
            </a:r>
            <a:r>
              <a:rPr lang="cs-CZ" i="1" dirty="0"/>
              <a:t>sice</a:t>
            </a:r>
            <a:r>
              <a:rPr lang="cs-CZ" dirty="0"/>
              <a:t> není sémanticky zvládnuta: </a:t>
            </a:r>
            <a:r>
              <a:rPr lang="en-GB" i="1" dirty="0"/>
              <a:t>nikdo neměl </a:t>
            </a:r>
            <a:r>
              <a:rPr lang="cs-CZ" i="1" dirty="0"/>
              <a:t>peníze </a:t>
            </a:r>
            <a:r>
              <a:rPr lang="en-GB" i="1" u="sng" dirty="0"/>
              <a:t>sice</a:t>
            </a:r>
            <a:r>
              <a:rPr lang="en-GB" i="1" dirty="0"/>
              <a:t>, zbyli koně některý zase 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32205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0999F-5F49-4706-AEA3-A7D3916E9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parataxe v předškolním věku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B5BD63-1745-4258-80C2-1314B451E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Adordinace – dítě referuje o stejném obsahu různou formou – se změnou polarity (</a:t>
            </a:r>
            <a:r>
              <a:rPr lang="en-GB" i="1" dirty="0"/>
              <a:t>tamty byly vošklivý, už nebyly hezký</a:t>
            </a:r>
            <a:r>
              <a:rPr lang="cs-CZ" dirty="0"/>
              <a:t>) nebo času (</a:t>
            </a:r>
            <a:r>
              <a:rPr lang="en-GB" i="1" dirty="0"/>
              <a:t>všechno padá, všechno upadlo</a:t>
            </a:r>
            <a:r>
              <a:rPr lang="cs-CZ" dirty="0"/>
              <a:t>)</a:t>
            </a:r>
            <a:r>
              <a:rPr lang="en-GB" dirty="0"/>
              <a:t> </a:t>
            </a:r>
            <a:endParaRPr lang="cs-CZ" dirty="0"/>
          </a:p>
          <a:p>
            <a:endParaRPr lang="cs-CZ" dirty="0"/>
          </a:p>
          <a:p>
            <a:r>
              <a:rPr lang="cs-CZ" dirty="0"/>
              <a:t>Vysvětlovací vztah se objevuje později než adordinace; dítě přidává další informaci, musí zvážit hledisko adresáta, poskytnout mu upřesnění výpovědi (nutnost mentalizace)</a:t>
            </a:r>
          </a:p>
          <a:p>
            <a:r>
              <a:rPr lang="cs-CZ" dirty="0"/>
              <a:t>prototypické konektory </a:t>
            </a:r>
            <a:r>
              <a:rPr lang="cs-CZ" i="1" dirty="0"/>
              <a:t>totiž, holt</a:t>
            </a:r>
          </a:p>
          <a:p>
            <a:r>
              <a:rPr lang="en-GB" i="1" dirty="0"/>
              <a:t>je blbě hlava týdle pani, vona je trochu vobráceně</a:t>
            </a:r>
            <a:endParaRPr lang="cs-CZ" i="1" dirty="0"/>
          </a:p>
          <a:p>
            <a:r>
              <a:rPr lang="cs-CZ" dirty="0"/>
              <a:t>Vztah vylučovací i gradační se vyskytují řidčeji </a:t>
            </a:r>
          </a:p>
        </p:txBody>
      </p:sp>
    </p:spTree>
    <p:extLst>
      <p:ext uri="{BB962C8B-B14F-4D97-AF65-F5344CB8AC3E}">
        <p14:creationId xmlns:p14="http://schemas.microsoft.com/office/powerpoint/2010/main" val="406460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E80B5A-F787-434E-9032-94AB7D8E5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hypotaxe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9429506-5FEC-4E28-A7E0-4A90A9D11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Věty vedlejší předmětné se objevují ve věku 2;7: </a:t>
            </a:r>
            <a:r>
              <a:rPr lang="en-GB" dirty="0"/>
              <a:t>už </a:t>
            </a:r>
            <a:r>
              <a:rPr lang="en-GB" b="1" dirty="0"/>
              <a:t>vim</a:t>
            </a:r>
            <a:r>
              <a:rPr lang="en-GB" dirty="0"/>
              <a:t>, víko bylo za postelí </a:t>
            </a:r>
            <a:endParaRPr lang="cs-CZ" dirty="0"/>
          </a:p>
          <a:p>
            <a:endParaRPr lang="cs-CZ" dirty="0"/>
          </a:p>
          <a:p>
            <a:r>
              <a:rPr lang="cs-CZ" dirty="0"/>
              <a:t>V prvních výskytech převažuje ve větě hlavní funkce přivolání pozornosti (</a:t>
            </a:r>
            <a:r>
              <a:rPr lang="cs-CZ" i="1" dirty="0"/>
              <a:t>vidíš, řekni, podívej</a:t>
            </a:r>
            <a:r>
              <a:rPr lang="cs-CZ" dirty="0"/>
              <a:t>)</a:t>
            </a:r>
          </a:p>
          <a:p>
            <a:r>
              <a:rPr lang="cs-CZ" dirty="0"/>
              <a:t>Zpočátku chybí spojky, převažuje 1. a 2. osoba sg., sloveso v hlavní větě není rozvinuto </a:t>
            </a:r>
          </a:p>
          <a:p>
            <a:r>
              <a:rPr lang="cs-CZ" dirty="0"/>
              <a:t>Často pouze vedlejší věta </a:t>
            </a:r>
            <a:r>
              <a:rPr lang="cs-CZ" i="1" dirty="0"/>
              <a:t>(jestli ji musíme umejt?)</a:t>
            </a:r>
          </a:p>
          <a:p>
            <a:r>
              <a:rPr lang="cs-CZ" dirty="0"/>
              <a:t>Rozvití: </a:t>
            </a:r>
            <a:r>
              <a:rPr lang="en-GB" i="1" dirty="0"/>
              <a:t>já </a:t>
            </a:r>
            <a:r>
              <a:rPr lang="en-GB" b="1" i="1" dirty="0"/>
              <a:t>se musim</a:t>
            </a:r>
            <a:r>
              <a:rPr lang="en-GB" i="1" dirty="0"/>
              <a:t> nejdřív </a:t>
            </a:r>
            <a:r>
              <a:rPr lang="en-GB" b="1" i="1" dirty="0"/>
              <a:t>podívat</a:t>
            </a:r>
            <a:r>
              <a:rPr lang="en-GB" i="1" dirty="0"/>
              <a:t>, kolik jich babka vyluštila </a:t>
            </a:r>
            <a:r>
              <a:rPr lang="en-GB" dirty="0"/>
              <a:t>(3</a:t>
            </a:r>
            <a:r>
              <a:rPr lang="cs-CZ" dirty="0"/>
              <a:t>;</a:t>
            </a:r>
            <a:r>
              <a:rPr lang="en-GB" dirty="0"/>
              <a:t>4)</a:t>
            </a:r>
            <a:endParaRPr lang="cs-CZ" dirty="0"/>
          </a:p>
          <a:p>
            <a:endParaRPr lang="cs-CZ" i="1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456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FDA145-6342-401D-A651-A188DDB6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hypotaxe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C5112E-F348-4181-A547-6F301D841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Věty podmětné: 3;3: </a:t>
            </a:r>
            <a:r>
              <a:rPr lang="cs-CZ" i="1" dirty="0"/>
              <a:t>je dobré, je škoda, líbí se mi, vadí mi…</a:t>
            </a:r>
          </a:p>
          <a:p>
            <a:r>
              <a:rPr lang="cs-CZ" dirty="0"/>
              <a:t>Vůbec se nevyskytuje typ </a:t>
            </a:r>
            <a:r>
              <a:rPr lang="cs-CZ" i="1" dirty="0"/>
              <a:t>kdo se bojí, nesmí do lesa</a:t>
            </a:r>
          </a:p>
          <a:p>
            <a:endParaRPr lang="cs-CZ" dirty="0"/>
          </a:p>
          <a:p>
            <a:r>
              <a:rPr lang="cs-CZ" dirty="0"/>
              <a:t>Věty přívlastkové: 3;4</a:t>
            </a:r>
          </a:p>
          <a:p>
            <a:r>
              <a:rPr lang="cs-CZ" dirty="0"/>
              <a:t>převládá spojovací výraz co (</a:t>
            </a:r>
            <a:r>
              <a:rPr lang="cs-CZ" i="1" dirty="0"/>
              <a:t>kluk, co necvičil</a:t>
            </a:r>
            <a:r>
              <a:rPr lang="cs-CZ" dirty="0"/>
              <a:t>), dále </a:t>
            </a:r>
            <a:r>
              <a:rPr lang="cs-CZ" i="1" dirty="0"/>
              <a:t>který, jak, kde…</a:t>
            </a:r>
          </a:p>
          <a:p>
            <a:r>
              <a:rPr lang="cs-CZ" dirty="0"/>
              <a:t>Nejčastěji byl rozvíjen přímý předmět</a:t>
            </a:r>
          </a:p>
        </p:txBody>
      </p:sp>
    </p:spTree>
    <p:extLst>
      <p:ext uri="{BB962C8B-B14F-4D97-AF65-F5344CB8AC3E}">
        <p14:creationId xmlns:p14="http://schemas.microsoft.com/office/powerpoint/2010/main" val="344075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4E4BC-165B-4411-B1FE-D35C49CB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22853"/>
            <a:ext cx="8596668" cy="1320800"/>
          </a:xfrm>
        </p:spPr>
        <p:txBody>
          <a:bodyPr/>
          <a:lstStyle/>
          <a:p>
            <a:r>
              <a:rPr lang="cs-CZ" dirty="0"/>
              <a:t>Věty příslovečné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718D26-4DD0-4778-A8AB-64D5F64EA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Příčinné 2;7: </a:t>
            </a:r>
            <a:r>
              <a:rPr lang="en-GB" i="1" dirty="0"/>
              <a:t>babka </a:t>
            </a:r>
            <a:r>
              <a:rPr lang="cs-CZ" i="1" dirty="0"/>
              <a:t>spravila pytel, byl děravej</a:t>
            </a:r>
            <a:r>
              <a:rPr lang="en-GB" i="1" dirty="0"/>
              <a:t> </a:t>
            </a:r>
            <a:r>
              <a:rPr lang="cs-CZ" i="1" dirty="0"/>
              <a:t>(protože, že, jak, vždyť)</a:t>
            </a:r>
          </a:p>
          <a:p>
            <a:r>
              <a:rPr lang="cs-CZ" dirty="0"/>
              <a:t>Podmínkové 2;10:	</a:t>
            </a:r>
            <a:r>
              <a:rPr lang="cs-CZ" i="1" dirty="0"/>
              <a:t>kdyby pršelo, tak by tam nechodili (když, kdyby)</a:t>
            </a:r>
          </a:p>
          <a:p>
            <a:r>
              <a:rPr lang="cs-CZ" dirty="0"/>
              <a:t>Účelové 3;0: </a:t>
            </a:r>
            <a:r>
              <a:rPr lang="cs-CZ" i="1" dirty="0"/>
              <a:t>udělat novou, aby bydlelo (aby, ať)</a:t>
            </a:r>
            <a:endParaRPr lang="cs-CZ" dirty="0"/>
          </a:p>
          <a:p>
            <a:r>
              <a:rPr lang="cs-CZ" dirty="0"/>
              <a:t>Časové 3;2: </a:t>
            </a:r>
            <a:r>
              <a:rPr lang="cs-CZ" i="1" dirty="0"/>
              <a:t>(počkej), až se vypne (až, když, dokud, než)</a:t>
            </a:r>
          </a:p>
          <a:p>
            <a:r>
              <a:rPr lang="cs-CZ" dirty="0"/>
              <a:t>Místní 3;10: </a:t>
            </a:r>
            <a:r>
              <a:rPr lang="cs-CZ" i="1" dirty="0"/>
              <a:t>já pojedu někam, kde neni plyšová hra (adv. místní, jak)</a:t>
            </a:r>
          </a:p>
          <a:p>
            <a:r>
              <a:rPr lang="cs-CZ" dirty="0"/>
              <a:t>Způsobové 3;10: </a:t>
            </a:r>
            <a:r>
              <a:rPr lang="cs-CZ" i="1" dirty="0"/>
              <a:t>já si hraju, že je to auto na baterie (jako, jak, že)</a:t>
            </a:r>
          </a:p>
          <a:p>
            <a:r>
              <a:rPr lang="cs-CZ" dirty="0"/>
              <a:t>Přípustkové 4;4: </a:t>
            </a:r>
            <a:r>
              <a:rPr lang="cs-CZ" i="1" dirty="0"/>
              <a:t>a pročs to zkusila, i když to jsme nechtěli? (i když)</a:t>
            </a:r>
          </a:p>
          <a:p>
            <a:r>
              <a:rPr lang="cs-CZ" dirty="0"/>
              <a:t>Měrové 5;7: </a:t>
            </a:r>
            <a:r>
              <a:rPr lang="cs-CZ" i="1" dirty="0"/>
              <a:t>rozbili jsme hry, až to teď bouchlo (až, že)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133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346ECA-5044-406B-8094-8F42EE6E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Složitá souvětí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2A24610-1D6F-4009-830A-B8467D546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Objevují se od věku 3;6 (do té doby spíše volné řazení vět za sebou v naraci). Zvyšuje se frekvence i složitost, převažují věty se 3 nebo 4 klauzemi. </a:t>
            </a:r>
          </a:p>
          <a:p>
            <a:r>
              <a:rPr lang="cs-CZ" dirty="0"/>
              <a:t>Od věku 5 let i věty s 5 a více klauzemi. V korpusu se vyskytuje 2x více parataktických vztahů než vztahů hypotaktických ve složitých souvětích. </a:t>
            </a:r>
          </a:p>
          <a:p>
            <a:r>
              <a:rPr lang="cs-CZ" dirty="0"/>
              <a:t>Nejčastější je vztah slučovací, ale nejedná se o řazení se spojkou </a:t>
            </a:r>
            <a:r>
              <a:rPr lang="cs-CZ" i="1" dirty="0"/>
              <a:t>a</a:t>
            </a:r>
            <a:r>
              <a:rPr lang="cs-CZ" dirty="0"/>
              <a:t> (věty jsou rozvinuté závislými klauzemi předmětnými, přívlastkovými a příslovečnými). </a:t>
            </a:r>
          </a:p>
          <a:p>
            <a:r>
              <a:rPr lang="cs-CZ" dirty="0"/>
              <a:t>Spolu se schopností narace se rozvíjí i schopnost tvořit složitá souvětí a neztratit nit vyprávění, dítě sleduje perspektivu posluchače. Dochází i k rektifikacím. </a:t>
            </a:r>
          </a:p>
        </p:txBody>
      </p:sp>
    </p:spTree>
    <p:extLst>
      <p:ext uri="{BB962C8B-B14F-4D97-AF65-F5344CB8AC3E}">
        <p14:creationId xmlns:p14="http://schemas.microsoft.com/office/powerpoint/2010/main" val="1453009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9D94A-42BD-4FFE-B5D8-03796C8B0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 složitého souvětí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B459D8-5FE2-45B9-BC34-CA787F619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tak jsme mysleli, že bude ta cedulka, že je tam moc lidí, dřív, ale vona tam byla, ta tam byla až úplně na konci Titaniku (5;9)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en-GB" dirty="0"/>
              <a:t>	mně to vždycky teď ujede, teď </a:t>
            </a:r>
            <a:r>
              <a:rPr lang="en-GB" u="sng" dirty="0"/>
              <a:t>jak</a:t>
            </a:r>
            <a:r>
              <a:rPr lang="en-GB" dirty="0"/>
              <a:t> jich je tam málo, já to zvládnu, jen </a:t>
            </a:r>
            <a:r>
              <a:rPr lang="en-GB" u="sng" dirty="0"/>
              <a:t>když</a:t>
            </a:r>
            <a:r>
              <a:rPr lang="en-GB" dirty="0"/>
              <a:t> je jich tam </a:t>
            </a:r>
            <a:r>
              <a:rPr lang="en-GB" dirty="0" err="1"/>
              <a:t>hodně</a:t>
            </a:r>
            <a:r>
              <a:rPr lang="en-GB" dirty="0"/>
              <a:t> (5;7)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5542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4A214F-87FB-4405-8906-5A6D8155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Závěry k osvojování syntaxe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DC26FD-5534-48EE-B518-5ABD4C587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Osvojování syntaxe začíná dříve než osvojování morfologie (kombinace před druhým rokem, v době, kdy dítě disponovalo slovní zásobou cca 50 lexémů)</a:t>
            </a:r>
          </a:p>
          <a:p>
            <a:r>
              <a:rPr lang="cs-CZ" dirty="0"/>
              <a:t>Osvojování syntaxe trvá déle než osvojování morfologie - zatímco gramatické kategorie ohebných slovních druhů byly osvojeny do věku 3;6, některé složitější významové vztahy v syntaxi byly osvojeny později (přípustka 4;4, gradace 4;10, věty měrové 5;7). </a:t>
            </a:r>
          </a:p>
          <a:p>
            <a:r>
              <a:rPr lang="cs-CZ" dirty="0"/>
              <a:t>Pozdější ty vztahy, kde je třeba více myšlenkových operací. Např. </a:t>
            </a:r>
            <a:r>
              <a:rPr lang="cs-CZ" b="1" dirty="0"/>
              <a:t>přípustka</a:t>
            </a:r>
            <a:r>
              <a:rPr lang="cs-CZ" dirty="0"/>
              <a:t> vyžaduje porovnání hypotetických situací a jejich evaluaci, strategické myšlení (</a:t>
            </a:r>
            <a:r>
              <a:rPr lang="en-GB" i="1" dirty="0"/>
              <a:t>já jí chytim, </a:t>
            </a:r>
            <a:r>
              <a:rPr lang="en-GB" i="1" u="sng" dirty="0"/>
              <a:t>i když</a:t>
            </a:r>
            <a:r>
              <a:rPr lang="en-GB" i="1" dirty="0"/>
              <a:t> nejsou bonusy</a:t>
            </a:r>
            <a:r>
              <a:rPr lang="cs-CZ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5906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28F627-3F75-4EB0-AD93-CF186B906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Syntax na počátku školní docházky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644993-DEFF-414E-B44A-24B9E9776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Dítě na počátku školní docházky už mělo pro všechny syntaktické vztahy několik synonymních možností vyjádření, nicméně nejfrekventovanější byl vždy prototypický spojovací výraz (spojka </a:t>
            </a:r>
            <a:r>
              <a:rPr lang="cs-CZ" i="1" dirty="0"/>
              <a:t>a, ale, nebo</a:t>
            </a:r>
            <a:r>
              <a:rPr lang="cs-CZ" dirty="0"/>
              <a:t>); některé spojovací výrazy (zpravidla knižní) se neobjevovaly vůbec. </a:t>
            </a:r>
          </a:p>
          <a:p>
            <a:endParaRPr lang="cs-CZ" dirty="0"/>
          </a:p>
          <a:p>
            <a:endParaRPr lang="cs-CZ" dirty="0"/>
          </a:p>
          <a:p>
            <a:r>
              <a:rPr lang="cs-CZ" b="1" dirty="0"/>
              <a:t>Chejnová, P. </a:t>
            </a:r>
            <a:r>
              <a:rPr lang="en-GB" b="1" dirty="0"/>
              <a:t>Development of syntactic competence in a Czech child</a:t>
            </a:r>
            <a:r>
              <a:rPr lang="cs-CZ" b="1" dirty="0"/>
              <a:t>.</a:t>
            </a:r>
          </a:p>
          <a:p>
            <a:r>
              <a:rPr lang="cs-CZ" b="1" dirty="0" err="1"/>
              <a:t>PedF</a:t>
            </a:r>
            <a:r>
              <a:rPr lang="cs-CZ" b="1" dirty="0"/>
              <a:t> UK, 2019.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8653829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370</TotalTime>
  <Words>1153</Words>
  <Application>Microsoft Office PowerPoint</Application>
  <PresentationFormat>Širokoúhlá obrazovka</PresentationFormat>
  <Paragraphs>93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Fazeta</vt:lpstr>
      <vt:lpstr>Osvojenost syntaktických vztahů u dítěte na počátku školní docházky </vt:lpstr>
      <vt:lpstr>Longitudinální studie</vt:lpstr>
      <vt:lpstr>Sledované oblasti syntaktického vývoje  </vt:lpstr>
      <vt:lpstr>Teoretická východiska</vt:lpstr>
      <vt:lpstr>Sled osvojování syntaktických vztahů v souvětí – parataxe </vt:lpstr>
      <vt:lpstr>Vývoj parataxe v předškolním věku</vt:lpstr>
      <vt:lpstr>Vývoj parataxe v předškolním věku</vt:lpstr>
      <vt:lpstr>Vývoj hypotaxe</vt:lpstr>
      <vt:lpstr>Vývoj hypotaxe</vt:lpstr>
      <vt:lpstr>Věty příslovečné </vt:lpstr>
      <vt:lpstr>Složitá souvětí</vt:lpstr>
      <vt:lpstr>Příklad složitého souvětí</vt:lpstr>
      <vt:lpstr>Závěry k osvojování syntaxe</vt:lpstr>
      <vt:lpstr>Syntax na počátku školní docházky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Osvojenost syntaktických vztahů u dítěte na počátku školní docházky </dc:title>
  <dc:creator>Pavla Chejnová</dc:creator>
  <cp:lastModifiedBy>ucebna</cp:lastModifiedBy>
  <cp:revision>42</cp:revision>
  <dcterms:created xsi:type="dcterms:W3CDTF">2019-08-24T08:31:47Z</dcterms:created>
  <dcterms:modified xsi:type="dcterms:W3CDTF">2023-12-19T10:51:31Z</dcterms:modified>
</cp:coreProperties>
</file>