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6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</p:sldIdLst>
  <p:sldSz cx="14630400" cy="8229600"/>
  <p:notesSz cx="8229600" cy="14630400"/>
  <p:embeddedFontLst>
    <p:embeddedFont>
      <p:font typeface="Barlow" pitchFamily="2" charset="0"/>
      <p:regular r:id="rId14"/>
      <p:bold r:id="rId15"/>
      <p:italic r:id="rId16"/>
      <p:boldItalic r:id="rId17"/>
    </p:embeddedFont>
    <p:embeddedFont>
      <p:font typeface="Barlow Light" panose="00000400000000000000" pitchFamily="2" charset="0"/>
      <p:regular r:id="rId18"/>
      <p:italic r:id="rId19"/>
    </p:embeddedFont>
    <p:embeddedFont>
      <p:font typeface="Barlow Medium" panose="00000600000000000000" pitchFamily="2" charset="0"/>
      <p:regular r:id="rId20"/>
      <p:italic r:id="rId21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9" d="100"/>
          <a:sy n="89" d="100"/>
        </p:scale>
        <p:origin x="6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6448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F6ECE-4F97-C863-DC8B-E089DDAAA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6F9BF9-4388-0FDE-677A-007BD8E4EC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2188CD-33A7-A19D-5BCC-A7528CFFA5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4312A1-00A5-8898-88E0-CF875DD43C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361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Relationship Id="rId9" Type="http://schemas.openxmlformats.org/officeDocument/2006/relationships/image" Target="../media/image21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9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881063" y="3224093"/>
            <a:ext cx="8940641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Sebeobrana proti držení a škrcení zepředu</a:t>
            </a:r>
            <a:endParaRPr lang="en-US" sz="3850" dirty="0"/>
          </a:p>
        </p:txBody>
      </p:sp>
      <p:sp>
        <p:nvSpPr>
          <p:cNvPr id="5" name="Text 3"/>
          <p:cNvSpPr/>
          <p:nvPr/>
        </p:nvSpPr>
        <p:spPr>
          <a:xfrm>
            <a:off x="881063" y="4166473"/>
            <a:ext cx="12868275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Výukový modul pro instruktory sebeobrany a vojenský personál. Zaměřuje se na techniky včasné prevence úchopu, biomechaniku obranných bloků a metodicky správný postup výuky v podmínkách plné výstroje. Vychází z metodiky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Pub-71-84-02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, sekce 2.1.1 a 2.1.2.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881063" y="5201722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4037" y="1134666"/>
            <a:ext cx="2375654" cy="479346"/>
          </a:xfrm>
          <a:prstGeom prst="roundRect">
            <a:avLst>
              <a:gd name="adj" fmla="val 17306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19770" y="1216343"/>
            <a:ext cx="2064187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VÝUKOVÉ CÍLE MODULU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864037" y="1712714"/>
            <a:ext cx="7023259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Co se v tomto modulu naučíte</a:t>
            </a:r>
            <a:endParaRPr lang="en-US" sz="4300" dirty="0"/>
          </a:p>
        </p:txBody>
      </p:sp>
      <p:sp>
        <p:nvSpPr>
          <p:cNvPr id="5" name="Text 3"/>
          <p:cNvSpPr/>
          <p:nvPr/>
        </p:nvSpPr>
        <p:spPr>
          <a:xfrm>
            <a:off x="864037" y="2768798"/>
            <a:ext cx="246817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01</a:t>
            </a:r>
            <a:endParaRPr lang="en-US" sz="1900" dirty="0"/>
          </a:p>
        </p:txBody>
      </p:sp>
      <p:sp>
        <p:nvSpPr>
          <p:cNvPr id="6" name="Shape 4"/>
          <p:cNvSpPr/>
          <p:nvPr/>
        </p:nvSpPr>
        <p:spPr>
          <a:xfrm>
            <a:off x="864037" y="3157895"/>
            <a:ext cx="6327696" cy="30480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864037" y="3342203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Simultánní obrana</a:t>
            </a:r>
            <a:endParaRPr lang="en-US" sz="2150" dirty="0"/>
          </a:p>
        </p:txBody>
      </p:sp>
      <p:sp>
        <p:nvSpPr>
          <p:cNvPr id="8" name="Text 6"/>
          <p:cNvSpPr/>
          <p:nvPr/>
        </p:nvSpPr>
        <p:spPr>
          <a:xfrm>
            <a:off x="864037" y="3833217"/>
            <a:ext cx="6327696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Technika současného krytu a uvolnění z jednostranného úchopu při příchozím úderu.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7438549" y="2768798"/>
            <a:ext cx="246817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02</a:t>
            </a:r>
            <a:endParaRPr lang="en-US" sz="1900" dirty="0"/>
          </a:p>
        </p:txBody>
      </p:sp>
      <p:sp>
        <p:nvSpPr>
          <p:cNvPr id="10" name="Shape 8"/>
          <p:cNvSpPr/>
          <p:nvPr/>
        </p:nvSpPr>
        <p:spPr>
          <a:xfrm>
            <a:off x="7438549" y="3157895"/>
            <a:ext cx="6327815" cy="30480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7438549" y="3342203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Biomechanika úchopu</a:t>
            </a:r>
            <a:endParaRPr lang="en-US" sz="2150" dirty="0"/>
          </a:p>
        </p:txBody>
      </p:sp>
      <p:sp>
        <p:nvSpPr>
          <p:cNvPr id="12" name="Text 10"/>
          <p:cNvSpPr/>
          <p:nvPr/>
        </p:nvSpPr>
        <p:spPr>
          <a:xfrm>
            <a:off x="7438549" y="3833217"/>
            <a:ext cx="6327815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Principy uvolnění z obouručního úchopu za zápěstí s využitím „brány" palce.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864037" y="5055275"/>
            <a:ext cx="246817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03</a:t>
            </a:r>
            <a:endParaRPr lang="en-US" sz="1900" dirty="0"/>
          </a:p>
        </p:txBody>
      </p:sp>
      <p:sp>
        <p:nvSpPr>
          <p:cNvPr id="14" name="Shape 12"/>
          <p:cNvSpPr/>
          <p:nvPr/>
        </p:nvSpPr>
        <p:spPr>
          <a:xfrm>
            <a:off x="864037" y="5444371"/>
            <a:ext cx="6327696" cy="30480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5" name="Text 13"/>
          <p:cNvSpPr/>
          <p:nvPr/>
        </p:nvSpPr>
        <p:spPr>
          <a:xfrm>
            <a:off x="864037" y="5628680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Stabilita a přenos váhy</a:t>
            </a:r>
            <a:endParaRPr lang="en-US" sz="2150" dirty="0"/>
          </a:p>
        </p:txBody>
      </p:sp>
      <p:sp>
        <p:nvSpPr>
          <p:cNvPr id="16" name="Text 14"/>
          <p:cNvSpPr/>
          <p:nvPr/>
        </p:nvSpPr>
        <p:spPr>
          <a:xfrm>
            <a:off x="864037" y="6119693"/>
            <a:ext cx="6327696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Zapojení těžiště těla a nohou do vyprošťovacích technik.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7438549" y="5055275"/>
            <a:ext cx="246817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04</a:t>
            </a:r>
            <a:endParaRPr lang="en-US" sz="1900" dirty="0"/>
          </a:p>
        </p:txBody>
      </p:sp>
      <p:sp>
        <p:nvSpPr>
          <p:cNvPr id="18" name="Shape 16"/>
          <p:cNvSpPr/>
          <p:nvPr/>
        </p:nvSpPr>
        <p:spPr>
          <a:xfrm>
            <a:off x="7438549" y="5444371"/>
            <a:ext cx="6327815" cy="30480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9" name="Text 17"/>
          <p:cNvSpPr/>
          <p:nvPr/>
        </p:nvSpPr>
        <p:spPr>
          <a:xfrm>
            <a:off x="7438549" y="5628680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Přechod do eliminace</a:t>
            </a:r>
            <a:endParaRPr lang="en-US" sz="2150" dirty="0"/>
          </a:p>
        </p:txBody>
      </p:sp>
      <p:sp>
        <p:nvSpPr>
          <p:cNvPr id="20" name="Text 18"/>
          <p:cNvSpPr/>
          <p:nvPr/>
        </p:nvSpPr>
        <p:spPr>
          <a:xfrm>
            <a:off x="7438549" y="6119693"/>
            <a:ext cx="6327815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Metodika okamžitého přechodu k protiútoku po úspěšném uvolnění.</a:t>
            </a:r>
            <a:endParaRPr lang="en-US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4037" y="1134904"/>
            <a:ext cx="2157413" cy="464106"/>
          </a:xfrm>
          <a:prstGeom prst="roundRect">
            <a:avLst>
              <a:gd name="adj" fmla="val 17874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12150" y="1208961"/>
            <a:ext cx="1861185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TEORETICKÝ ZÁKLAD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864037" y="1697712"/>
            <a:ext cx="8781098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Prioritizace hrozeb: Co řešíme první?</a:t>
            </a:r>
            <a:endParaRPr lang="en-US" sz="4300" dirty="0"/>
          </a:p>
        </p:txBody>
      </p:sp>
      <p:sp>
        <p:nvSpPr>
          <p:cNvPr id="5" name="Shape 3"/>
          <p:cNvSpPr/>
          <p:nvPr/>
        </p:nvSpPr>
        <p:spPr>
          <a:xfrm>
            <a:off x="686276" y="2753797"/>
            <a:ext cx="6505575" cy="4340781"/>
          </a:xfrm>
          <a:prstGeom prst="roundRect">
            <a:avLst>
              <a:gd name="adj" fmla="val 4095"/>
            </a:avLst>
          </a:prstGeom>
          <a:solidFill>
            <a:srgbClr val="F65F62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933093" y="3000613"/>
            <a:ext cx="3293507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2.1.3 — Jednostranný úchop</a:t>
            </a:r>
            <a:endParaRPr lang="en-US" sz="2150" dirty="0"/>
          </a:p>
        </p:txBody>
      </p:sp>
      <p:sp>
        <p:nvSpPr>
          <p:cNvPr id="7" name="Text 5"/>
          <p:cNvSpPr/>
          <p:nvPr/>
        </p:nvSpPr>
        <p:spPr>
          <a:xfrm>
            <a:off x="933093" y="3590330"/>
            <a:ext cx="6011942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Držení jednou rukou je </a:t>
            </a:r>
            <a:r>
              <a:rPr lang="en-US" sz="1900" b="1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fixace pro následný úder</a:t>
            </a:r>
            <a:r>
              <a:rPr lang="en-US" sz="19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. Útočníkova volná ruka je primární hrozba. </a:t>
            </a:r>
            <a:r>
              <a:rPr lang="en-US" sz="1900" b="1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Priorita: ochrana hlavy.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7623929" y="3000613"/>
            <a:ext cx="2871668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2.1.4 — Obouruční úchop</a:t>
            </a:r>
            <a:endParaRPr lang="en-US" sz="2150" dirty="0"/>
          </a:p>
        </p:txBody>
      </p:sp>
      <p:sp>
        <p:nvSpPr>
          <p:cNvPr id="9" name="Text 7"/>
          <p:cNvSpPr/>
          <p:nvPr/>
        </p:nvSpPr>
        <p:spPr>
          <a:xfrm>
            <a:off x="7623929" y="3590330"/>
            <a:ext cx="6150054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Držení za obě ruce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znemožňuje tasit zbraň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a omezuje veškerou manipulaci.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Priorita: obnova mobility horních končetin.</a:t>
            </a:r>
            <a:endParaRPr lang="en-US" sz="1900" dirty="0"/>
          </a:p>
        </p:txBody>
      </p:sp>
      <p:sp>
        <p:nvSpPr>
          <p:cNvPr id="10" name="Shape 8"/>
          <p:cNvSpPr/>
          <p:nvPr/>
        </p:nvSpPr>
        <p:spPr>
          <a:xfrm>
            <a:off x="7623929" y="5176528"/>
            <a:ext cx="6150054" cy="38457"/>
          </a:xfrm>
          <a:prstGeom prst="rect">
            <a:avLst/>
          </a:prstGeom>
          <a:solidFill>
            <a:srgbClr val="E5E0DF">
              <a:alpha val="5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7623929" y="5492591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Vojenský kontext</a:t>
            </a:r>
            <a:endParaRPr lang="en-US" sz="2150" dirty="0"/>
          </a:p>
        </p:txBody>
      </p:sp>
      <p:sp>
        <p:nvSpPr>
          <p:cNvPr id="12" name="Text 10"/>
          <p:cNvSpPr/>
          <p:nvPr/>
        </p:nvSpPr>
        <p:spPr>
          <a:xfrm>
            <a:off x="7623929" y="6082308"/>
            <a:ext cx="615005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Taktické rukavice mění tření i cit – techniky je nutné trénovat v plné výstroji.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40700" y="700326"/>
            <a:ext cx="1566862" cy="447318"/>
          </a:xfrm>
          <a:prstGeom prst="roundRect">
            <a:avLst>
              <a:gd name="adj" fmla="val 18044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4766" y="827842"/>
            <a:ext cx="192167" cy="19216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73016" y="772358"/>
            <a:ext cx="990481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SEKCE 2.1.3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840700" y="1241108"/>
            <a:ext cx="11671221" cy="6671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5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Obrana proti držení jednou rukou za oděv s úderem</a:t>
            </a:r>
            <a:endParaRPr lang="en-US" sz="4200" dirty="0"/>
          </a:p>
        </p:txBody>
      </p:sp>
      <p:sp>
        <p:nvSpPr>
          <p:cNvPr id="6" name="Shape 3"/>
          <p:cNvSpPr/>
          <p:nvPr/>
        </p:nvSpPr>
        <p:spPr>
          <a:xfrm>
            <a:off x="840700" y="2258735"/>
            <a:ext cx="4160520" cy="3625215"/>
          </a:xfrm>
          <a:prstGeom prst="roundRect">
            <a:avLst>
              <a:gd name="adj" fmla="val 2783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Shape 4"/>
          <p:cNvSpPr/>
          <p:nvPr/>
        </p:nvSpPr>
        <p:spPr>
          <a:xfrm>
            <a:off x="871180" y="2289215"/>
            <a:ext cx="4099560" cy="720566"/>
          </a:xfrm>
          <a:prstGeom prst="roundRect">
            <a:avLst>
              <a:gd name="adj" fmla="val 8926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Text 5"/>
          <p:cNvSpPr/>
          <p:nvPr/>
        </p:nvSpPr>
        <p:spPr>
          <a:xfrm>
            <a:off x="2740819" y="2420541"/>
            <a:ext cx="360283" cy="4502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8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1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1111329" y="3243501"/>
            <a:ext cx="2669024" cy="333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Kryt — Priorita č. 1</a:t>
            </a:r>
            <a:endParaRPr lang="en-US" sz="2100" dirty="0"/>
          </a:p>
        </p:txBody>
      </p:sp>
      <p:sp>
        <p:nvSpPr>
          <p:cNvPr id="10" name="Text 7"/>
          <p:cNvSpPr/>
          <p:nvPr/>
        </p:nvSpPr>
        <p:spPr>
          <a:xfrm>
            <a:off x="1111329" y="3717250"/>
            <a:ext cx="3619262" cy="1896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Okamžitý </a:t>
            </a:r>
            <a:r>
              <a:rPr lang="en-US" sz="18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vysoký kryt předloktím</a:t>
            </a:r>
            <a:r>
              <a:rPr lang="en-US" sz="18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proti přicházejícímu úderu. Není čas čekat — kryt se provádí reflexně při prvním pohybu útočníka.</a:t>
            </a:r>
            <a:endParaRPr lang="en-US" sz="1850" dirty="0"/>
          </a:p>
        </p:txBody>
      </p:sp>
      <p:sp>
        <p:nvSpPr>
          <p:cNvPr id="11" name="Shape 8"/>
          <p:cNvSpPr/>
          <p:nvPr/>
        </p:nvSpPr>
        <p:spPr>
          <a:xfrm>
            <a:off x="5234940" y="2258735"/>
            <a:ext cx="4160520" cy="3625215"/>
          </a:xfrm>
          <a:prstGeom prst="roundRect">
            <a:avLst>
              <a:gd name="adj" fmla="val 2783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Shape 9"/>
          <p:cNvSpPr/>
          <p:nvPr/>
        </p:nvSpPr>
        <p:spPr>
          <a:xfrm>
            <a:off x="5265420" y="2289215"/>
            <a:ext cx="4099560" cy="720566"/>
          </a:xfrm>
          <a:prstGeom prst="roundRect">
            <a:avLst>
              <a:gd name="adj" fmla="val 8926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3" name="Text 10"/>
          <p:cNvSpPr/>
          <p:nvPr/>
        </p:nvSpPr>
        <p:spPr>
          <a:xfrm>
            <a:off x="7135058" y="2420541"/>
            <a:ext cx="360283" cy="4502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8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2</a:t>
            </a:r>
            <a:endParaRPr lang="en-US" sz="2800" dirty="0"/>
          </a:p>
        </p:txBody>
      </p:sp>
      <p:sp>
        <p:nvSpPr>
          <p:cNvPr id="14" name="Text 11"/>
          <p:cNvSpPr/>
          <p:nvPr/>
        </p:nvSpPr>
        <p:spPr>
          <a:xfrm>
            <a:off x="5505569" y="3243501"/>
            <a:ext cx="2669024" cy="333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Uvolnění — Priorita č. 2</a:t>
            </a:r>
            <a:endParaRPr lang="en-US" sz="2100" dirty="0"/>
          </a:p>
        </p:txBody>
      </p:sp>
      <p:sp>
        <p:nvSpPr>
          <p:cNvPr id="15" name="Text 12"/>
          <p:cNvSpPr/>
          <p:nvPr/>
        </p:nvSpPr>
        <p:spPr>
          <a:xfrm>
            <a:off x="5505569" y="3717250"/>
            <a:ext cx="3619262" cy="1896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Současně s krytem</a:t>
            </a:r>
            <a:r>
              <a:rPr lang="en-US" sz="18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provést vytočení trupu a páku na ruku držící oděv. Rotace v rameni „rozbíjí" úchop bez nutnosti hrubé síly.</a:t>
            </a:r>
            <a:endParaRPr lang="en-US" sz="1850" dirty="0"/>
          </a:p>
        </p:txBody>
      </p:sp>
      <p:sp>
        <p:nvSpPr>
          <p:cNvPr id="16" name="Shape 13"/>
          <p:cNvSpPr/>
          <p:nvPr/>
        </p:nvSpPr>
        <p:spPr>
          <a:xfrm>
            <a:off x="9629180" y="2258735"/>
            <a:ext cx="4160520" cy="3625215"/>
          </a:xfrm>
          <a:prstGeom prst="roundRect">
            <a:avLst>
              <a:gd name="adj" fmla="val 2783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Shape 14"/>
          <p:cNvSpPr/>
          <p:nvPr/>
        </p:nvSpPr>
        <p:spPr>
          <a:xfrm>
            <a:off x="9659660" y="2289215"/>
            <a:ext cx="4099560" cy="720566"/>
          </a:xfrm>
          <a:prstGeom prst="roundRect">
            <a:avLst>
              <a:gd name="adj" fmla="val 8926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8" name="Text 15"/>
          <p:cNvSpPr/>
          <p:nvPr/>
        </p:nvSpPr>
        <p:spPr>
          <a:xfrm>
            <a:off x="11529298" y="2420541"/>
            <a:ext cx="360283" cy="4502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8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3</a:t>
            </a:r>
            <a:endParaRPr lang="en-US" sz="2800" dirty="0"/>
          </a:p>
        </p:txBody>
      </p:sp>
      <p:sp>
        <p:nvSpPr>
          <p:cNvPr id="19" name="Text 16"/>
          <p:cNvSpPr/>
          <p:nvPr/>
        </p:nvSpPr>
        <p:spPr>
          <a:xfrm>
            <a:off x="9899809" y="3243501"/>
            <a:ext cx="2669024" cy="333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Následná akce</a:t>
            </a:r>
            <a:endParaRPr lang="en-US" sz="2100" dirty="0"/>
          </a:p>
        </p:txBody>
      </p:sp>
      <p:sp>
        <p:nvSpPr>
          <p:cNvPr id="20" name="Text 17"/>
          <p:cNvSpPr/>
          <p:nvPr/>
        </p:nvSpPr>
        <p:spPr>
          <a:xfrm>
            <a:off x="9899809" y="3717250"/>
            <a:ext cx="3619262" cy="1516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Útočník má odkrytý bok. </a:t>
            </a:r>
            <a:r>
              <a:rPr lang="en-US" sz="18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Úder loktem nebo kolenem</a:t>
            </a:r>
            <a:r>
              <a:rPr lang="en-US" sz="18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do odkryté zóny — okamžitě, bez prodlevy po uvolnění.</a:t>
            </a:r>
            <a:endParaRPr lang="en-US" sz="1850" dirty="0"/>
          </a:p>
        </p:txBody>
      </p:sp>
      <p:sp>
        <p:nvSpPr>
          <p:cNvPr id="21" name="Shape 18"/>
          <p:cNvSpPr/>
          <p:nvPr/>
        </p:nvSpPr>
        <p:spPr>
          <a:xfrm>
            <a:off x="840700" y="6146840"/>
            <a:ext cx="12948999" cy="1382435"/>
          </a:xfrm>
          <a:prstGeom prst="roundRect">
            <a:avLst>
              <a:gd name="adj" fmla="val 7298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22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0849" y="6518791"/>
            <a:ext cx="300157" cy="240149"/>
          </a:xfrm>
          <a:prstGeom prst="rect">
            <a:avLst/>
          </a:prstGeom>
        </p:spPr>
      </p:pic>
      <p:sp>
        <p:nvSpPr>
          <p:cNvPr id="23" name="Text 19"/>
          <p:cNvSpPr/>
          <p:nvPr/>
        </p:nvSpPr>
        <p:spPr>
          <a:xfrm>
            <a:off x="1621155" y="6440567"/>
            <a:ext cx="11928396" cy="758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Biomechanický princip:</a:t>
            </a:r>
            <a:r>
              <a:rPr lang="en-US" sz="1850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„Rozpojení" pozornosti útočníka — zatímco útočí, jeho fixace (úchop) je zranitelná vůči dynamické rotaci obránce.</a:t>
            </a:r>
            <a:endParaRPr lang="en-US" sz="1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451848" y="561142"/>
            <a:ext cx="1252537" cy="331708"/>
          </a:xfrm>
          <a:prstGeom prst="roundRect">
            <a:avLst>
              <a:gd name="adj" fmla="val 19367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66505" y="650558"/>
            <a:ext cx="152876" cy="15287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795820" y="618411"/>
            <a:ext cx="793909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2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SEKCE 2.1.4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51848" y="952024"/>
            <a:ext cx="9393079" cy="531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Obrana proti držení za obě zápěstí — Princip „Brány"</a:t>
            </a:r>
            <a:endParaRPr lang="en-US" sz="3300" dirty="0"/>
          </a:p>
        </p:txBody>
      </p:sp>
      <p:sp>
        <p:nvSpPr>
          <p:cNvPr id="6" name="Text 3"/>
          <p:cNvSpPr/>
          <p:nvPr/>
        </p:nvSpPr>
        <p:spPr>
          <a:xfrm>
            <a:off x="1451848" y="2632472"/>
            <a:ext cx="2124313" cy="265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Technické provedení</a:t>
            </a:r>
            <a:endParaRPr lang="en-US" sz="1650" dirty="0"/>
          </a:p>
        </p:txBody>
      </p:sp>
      <p:sp>
        <p:nvSpPr>
          <p:cNvPr id="7" name="Shape 4"/>
          <p:cNvSpPr/>
          <p:nvPr/>
        </p:nvSpPr>
        <p:spPr>
          <a:xfrm>
            <a:off x="1451848" y="3064550"/>
            <a:ext cx="430173" cy="430173"/>
          </a:xfrm>
          <a:prstGeom prst="roundRect">
            <a:avLst>
              <a:gd name="adj" fmla="val 18668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5"/>
          <p:cNvSpPr/>
          <p:nvPr/>
        </p:nvSpPr>
        <p:spPr>
          <a:xfrm>
            <a:off x="1539419" y="3120271"/>
            <a:ext cx="254913" cy="318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20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030016" y="3130272"/>
            <a:ext cx="2124313" cy="265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Snížení těžiště</a:t>
            </a:r>
            <a:endParaRPr lang="en-US" sz="1650" dirty="0"/>
          </a:p>
        </p:txBody>
      </p:sp>
      <p:sp>
        <p:nvSpPr>
          <p:cNvPr id="10" name="Text 7"/>
          <p:cNvSpPr/>
          <p:nvPr/>
        </p:nvSpPr>
        <p:spPr>
          <a:xfrm>
            <a:off x="2030016" y="3543776"/>
            <a:ext cx="5051941" cy="542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Mírné pokrčení v kolenou a loktech, váha přenesena do středu těla.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1451848" y="4382572"/>
            <a:ext cx="430173" cy="430173"/>
          </a:xfrm>
          <a:prstGeom prst="roundRect">
            <a:avLst>
              <a:gd name="adj" fmla="val 18668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9"/>
          <p:cNvSpPr/>
          <p:nvPr/>
        </p:nvSpPr>
        <p:spPr>
          <a:xfrm>
            <a:off x="1539419" y="4438293"/>
            <a:ext cx="254913" cy="318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20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2030016" y="4448294"/>
            <a:ext cx="2124313" cy="265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Prudké trhnutí</a:t>
            </a:r>
            <a:endParaRPr lang="en-US" sz="1650" dirty="0"/>
          </a:p>
        </p:txBody>
      </p:sp>
      <p:sp>
        <p:nvSpPr>
          <p:cNvPr id="14" name="Text 11"/>
          <p:cNvSpPr/>
          <p:nvPr/>
        </p:nvSpPr>
        <p:spPr>
          <a:xfrm>
            <a:off x="2030016" y="4861798"/>
            <a:ext cx="5051941" cy="542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Pohyb </a:t>
            </a:r>
            <a:r>
              <a:rPr lang="en-US" sz="15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„nahoru a ven"</a:t>
            </a: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— vždy směrem proti palcům útočníka, s využitím váhy celého těla, ne jen paží.</a:t>
            </a:r>
            <a:endParaRPr lang="en-US" sz="1500" dirty="0"/>
          </a:p>
        </p:txBody>
      </p:sp>
      <p:sp>
        <p:nvSpPr>
          <p:cNvPr id="15" name="Shape 12"/>
          <p:cNvSpPr/>
          <p:nvPr/>
        </p:nvSpPr>
        <p:spPr>
          <a:xfrm>
            <a:off x="1451848" y="5700593"/>
            <a:ext cx="430173" cy="430173"/>
          </a:xfrm>
          <a:prstGeom prst="roundRect">
            <a:avLst>
              <a:gd name="adj" fmla="val 18668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Text 13"/>
          <p:cNvSpPr/>
          <p:nvPr/>
        </p:nvSpPr>
        <p:spPr>
          <a:xfrm>
            <a:off x="1539419" y="5756315"/>
            <a:ext cx="254913" cy="318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20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2030016" y="5766316"/>
            <a:ext cx="2124313" cy="265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Taktický záložní plán</a:t>
            </a:r>
            <a:endParaRPr lang="en-US" sz="1650" dirty="0"/>
          </a:p>
        </p:txBody>
      </p:sp>
      <p:sp>
        <p:nvSpPr>
          <p:cNvPr id="18" name="Text 15"/>
          <p:cNvSpPr/>
          <p:nvPr/>
        </p:nvSpPr>
        <p:spPr>
          <a:xfrm>
            <a:off x="2030016" y="6179820"/>
            <a:ext cx="5051941" cy="542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Nedaří-li se uvolnit — </a:t>
            </a:r>
            <a:r>
              <a:rPr lang="en-US" sz="15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kopy do nízkého pásma</a:t>
            </a: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(holeň, koleno) pro odvedení pozornosti.</a:t>
            </a:r>
            <a:endParaRPr lang="en-US" sz="1500" dirty="0"/>
          </a:p>
        </p:txBody>
      </p:sp>
      <p:pic>
        <p:nvPicPr>
          <p:cNvPr id="19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6063" y="1871782"/>
            <a:ext cx="5630108" cy="5630108"/>
          </a:xfrm>
          <a:prstGeom prst="rect">
            <a:avLst/>
          </a:prstGeom>
        </p:spPr>
      </p:pic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6063" y="1871782"/>
            <a:ext cx="5630108" cy="563010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4037" y="1799153"/>
            <a:ext cx="1925360" cy="479346"/>
          </a:xfrm>
          <a:prstGeom prst="roundRect">
            <a:avLst>
              <a:gd name="adj" fmla="val 17306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19770" y="1880830"/>
            <a:ext cx="1613892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PSYCHOMOTORIKA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864037" y="2377202"/>
            <a:ext cx="8495228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Koordinace a motorika pod stresem</a:t>
            </a:r>
            <a:endParaRPr lang="en-US" sz="43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4037" y="3433286"/>
            <a:ext cx="617220" cy="6172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64037" y="4359116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Simultánní akce</a:t>
            </a:r>
            <a:endParaRPr lang="en-US" sz="2150" dirty="0"/>
          </a:p>
        </p:txBody>
      </p:sp>
      <p:sp>
        <p:nvSpPr>
          <p:cNvPr id="7" name="Text 4"/>
          <p:cNvSpPr/>
          <p:nvPr/>
        </p:nvSpPr>
        <p:spPr>
          <a:xfrm>
            <a:off x="864037" y="4850130"/>
            <a:ext cx="4095036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Provádět kryt a uvolnění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zároveň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je pro cvičence nejtěžší. Vyžaduje koordinaci obou hemisfér — trénuje se opakováním až do automatismu.</a:t>
            </a:r>
            <a:endParaRPr lang="en-US" sz="19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67682" y="3433286"/>
            <a:ext cx="617220" cy="61722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267682" y="4359116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Explozivita je klíčová</a:t>
            </a:r>
            <a:endParaRPr lang="en-US" sz="2150" dirty="0"/>
          </a:p>
        </p:txBody>
      </p:sp>
      <p:sp>
        <p:nvSpPr>
          <p:cNvPr id="10" name="Text 6"/>
          <p:cNvSpPr/>
          <p:nvPr/>
        </p:nvSpPr>
        <p:spPr>
          <a:xfrm>
            <a:off x="5267682" y="4850130"/>
            <a:ext cx="4095036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Vyprošťovací techniky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nefungují pomalu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. Vyžadují koncentrovaný „výbuch" energie v co nejkratším čase — síla je sekundární.</a:t>
            </a:r>
            <a:endParaRPr lang="en-US" sz="19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71328" y="3433286"/>
            <a:ext cx="617220" cy="61722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671328" y="4359116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Vliv výstroje</a:t>
            </a:r>
            <a:endParaRPr lang="en-US" sz="2150" dirty="0"/>
          </a:p>
        </p:txBody>
      </p:sp>
      <p:sp>
        <p:nvSpPr>
          <p:cNvPr id="13" name="Text 8"/>
          <p:cNvSpPr/>
          <p:nvPr/>
        </p:nvSpPr>
        <p:spPr>
          <a:xfrm>
            <a:off x="9671328" y="4850130"/>
            <a:ext cx="4095036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Batoh a taktická vesta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omezují rotaci trupu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. Kompenzace = intenzivnější pohyb nohou a záměrné snížení těžiště.</a:t>
            </a:r>
            <a:endParaRPr lang="en-US" sz="1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09030" y="635675"/>
            <a:ext cx="1157407" cy="424934"/>
          </a:xfrm>
          <a:prstGeom prst="roundRect">
            <a:avLst>
              <a:gd name="adj" fmla="val 18279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947618" y="704969"/>
            <a:ext cx="880229" cy="2863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DIDAKTIKA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809030" y="1147167"/>
            <a:ext cx="6213515" cy="642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5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Metodická progrese výcviku</a:t>
            </a:r>
            <a:endParaRPr lang="en-US" sz="40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3889" y="2113836"/>
            <a:ext cx="7642503" cy="4535805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92809" y="3222462"/>
            <a:ext cx="650595" cy="65059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813172" y="5617866"/>
            <a:ext cx="1899733" cy="325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0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Zátěžová</a:t>
            </a:r>
            <a:endParaRPr lang="en-US" sz="20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11027" y="3223682"/>
            <a:ext cx="650594" cy="650593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418987" y="5617866"/>
            <a:ext cx="1899733" cy="325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0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Syntetická</a:t>
            </a:r>
            <a:endParaRPr lang="en-US" sz="20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16843" y="3223682"/>
            <a:ext cx="650594" cy="65059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3985767" y="5617866"/>
            <a:ext cx="1899733" cy="325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0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Analytická</a:t>
            </a:r>
            <a:endParaRPr lang="en-US" sz="2000" dirty="0"/>
          </a:p>
        </p:txBody>
      </p:sp>
      <p:sp>
        <p:nvSpPr>
          <p:cNvPr id="12" name="Text 6"/>
          <p:cNvSpPr/>
          <p:nvPr/>
        </p:nvSpPr>
        <p:spPr>
          <a:xfrm>
            <a:off x="809030" y="6893123"/>
            <a:ext cx="13012341" cy="716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Progrese musí být </a:t>
            </a:r>
            <a:r>
              <a:rPr lang="en-US" sz="18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striktně dodržena</a:t>
            </a:r>
            <a:r>
              <a:rPr lang="en-US" sz="18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— přeskočení analytické fáze vede k fixaci chybných pohybových vzorců, které jsou pod stresem velmi obtížně korigovatelné.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4037" y="943570"/>
            <a:ext cx="2489359" cy="479346"/>
          </a:xfrm>
          <a:prstGeom prst="roundRect">
            <a:avLst>
              <a:gd name="adj" fmla="val 17306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9770" y="1084540"/>
            <a:ext cx="197406" cy="19740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15879" y="1025247"/>
            <a:ext cx="1881783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CHYBY INSTRUKTORŮ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864037" y="1521619"/>
            <a:ext cx="6802636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Nejčastější metodické chyby</a:t>
            </a:r>
            <a:endParaRPr lang="en-US" sz="4300" dirty="0"/>
          </a:p>
        </p:txBody>
      </p:sp>
      <p:sp>
        <p:nvSpPr>
          <p:cNvPr id="6" name="Shape 3"/>
          <p:cNvSpPr/>
          <p:nvPr/>
        </p:nvSpPr>
        <p:spPr>
          <a:xfrm>
            <a:off x="864037" y="2577703"/>
            <a:ext cx="6327696" cy="2230755"/>
          </a:xfrm>
          <a:prstGeom prst="roundRect">
            <a:avLst>
              <a:gd name="adj" fmla="val 6558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Shape 4"/>
          <p:cNvSpPr/>
          <p:nvPr/>
        </p:nvSpPr>
        <p:spPr>
          <a:xfrm>
            <a:off x="833557" y="2577703"/>
            <a:ext cx="121920" cy="2230755"/>
          </a:xfrm>
          <a:prstGeom prst="roundRect">
            <a:avLst>
              <a:gd name="adj" fmla="val 85050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Text 5"/>
          <p:cNvSpPr/>
          <p:nvPr/>
        </p:nvSpPr>
        <p:spPr>
          <a:xfrm>
            <a:off x="1232773" y="2855000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Síla proti síle</a:t>
            </a:r>
            <a:endParaRPr lang="en-US" sz="2150" dirty="0"/>
          </a:p>
        </p:txBody>
      </p:sp>
      <p:sp>
        <p:nvSpPr>
          <p:cNvPr id="9" name="Text 6"/>
          <p:cNvSpPr/>
          <p:nvPr/>
        </p:nvSpPr>
        <p:spPr>
          <a:xfrm>
            <a:off x="1232773" y="3346013"/>
            <a:ext cx="5681662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Cvičenec „vyrývá" ruku bicepsem místo rotace proti palci.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Korekce: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Zastavit, ukázat směr pohybu na anatomickém modelu nebo partnerovi.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7438549" y="2577703"/>
            <a:ext cx="6327815" cy="2230755"/>
          </a:xfrm>
          <a:prstGeom prst="roundRect">
            <a:avLst>
              <a:gd name="adj" fmla="val 6558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Shape 8"/>
          <p:cNvSpPr/>
          <p:nvPr/>
        </p:nvSpPr>
        <p:spPr>
          <a:xfrm>
            <a:off x="7408069" y="2577703"/>
            <a:ext cx="121920" cy="2230755"/>
          </a:xfrm>
          <a:prstGeom prst="roundRect">
            <a:avLst>
              <a:gd name="adj" fmla="val 85050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2" name="Text 9"/>
          <p:cNvSpPr/>
          <p:nvPr/>
        </p:nvSpPr>
        <p:spPr>
          <a:xfrm>
            <a:off x="7807285" y="2855000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Pomalé provedení</a:t>
            </a:r>
            <a:endParaRPr lang="en-US" sz="2150" dirty="0"/>
          </a:p>
        </p:txBody>
      </p:sp>
      <p:sp>
        <p:nvSpPr>
          <p:cNvPr id="13" name="Text 10"/>
          <p:cNvSpPr/>
          <p:nvPr/>
        </p:nvSpPr>
        <p:spPr>
          <a:xfrm>
            <a:off x="7807285" y="3346013"/>
            <a:ext cx="5681782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Instruktor nekontroluje výbušnost.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Korekce: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Časomíra nebo tlesknutí jako startovní signál — pohyb musí proběhnout okamžitě.</a:t>
            </a:r>
            <a:endParaRPr lang="en-US" sz="1900" dirty="0"/>
          </a:p>
        </p:txBody>
      </p:sp>
      <p:sp>
        <p:nvSpPr>
          <p:cNvPr id="14" name="Shape 11"/>
          <p:cNvSpPr/>
          <p:nvPr/>
        </p:nvSpPr>
        <p:spPr>
          <a:xfrm>
            <a:off x="864037" y="5055275"/>
            <a:ext cx="6327696" cy="2230755"/>
          </a:xfrm>
          <a:prstGeom prst="roundRect">
            <a:avLst>
              <a:gd name="adj" fmla="val 6558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Shape 12"/>
          <p:cNvSpPr/>
          <p:nvPr/>
        </p:nvSpPr>
        <p:spPr>
          <a:xfrm>
            <a:off x="833557" y="5055275"/>
            <a:ext cx="121920" cy="2230755"/>
          </a:xfrm>
          <a:prstGeom prst="roundRect">
            <a:avLst>
              <a:gd name="adj" fmla="val 85050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3"/>
          <p:cNvSpPr/>
          <p:nvPr/>
        </p:nvSpPr>
        <p:spPr>
          <a:xfrm>
            <a:off x="1232773" y="5332571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Opomenutí nohou</a:t>
            </a:r>
            <a:endParaRPr lang="en-US" sz="2150" dirty="0"/>
          </a:p>
        </p:txBody>
      </p:sp>
      <p:sp>
        <p:nvSpPr>
          <p:cNvPr id="17" name="Text 14"/>
          <p:cNvSpPr/>
          <p:nvPr/>
        </p:nvSpPr>
        <p:spPr>
          <a:xfrm>
            <a:off x="1232773" y="5823585"/>
            <a:ext cx="5681662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Propnutá kolena = hmotnost těla se nezapojí.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Korekce: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Cvičit uvolnění z dřepu, pak přenášet na stojný postoj.</a:t>
            </a:r>
            <a:endParaRPr lang="en-US" sz="1900" dirty="0"/>
          </a:p>
        </p:txBody>
      </p:sp>
      <p:sp>
        <p:nvSpPr>
          <p:cNvPr id="18" name="Shape 15"/>
          <p:cNvSpPr/>
          <p:nvPr/>
        </p:nvSpPr>
        <p:spPr>
          <a:xfrm>
            <a:off x="7438549" y="5055275"/>
            <a:ext cx="6327815" cy="2230755"/>
          </a:xfrm>
          <a:prstGeom prst="roundRect">
            <a:avLst>
              <a:gd name="adj" fmla="val 6558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9" name="Shape 16"/>
          <p:cNvSpPr/>
          <p:nvPr/>
        </p:nvSpPr>
        <p:spPr>
          <a:xfrm>
            <a:off x="7408069" y="5055275"/>
            <a:ext cx="121920" cy="2230755"/>
          </a:xfrm>
          <a:prstGeom prst="roundRect">
            <a:avLst>
              <a:gd name="adj" fmla="val 85050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0" name="Text 17"/>
          <p:cNvSpPr/>
          <p:nvPr/>
        </p:nvSpPr>
        <p:spPr>
          <a:xfrm>
            <a:off x="7807285" y="5332571"/>
            <a:ext cx="2751773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Fixace pohledu na ruce</a:t>
            </a:r>
            <a:endParaRPr lang="en-US" sz="2150" dirty="0"/>
          </a:p>
        </p:txBody>
      </p:sp>
      <p:sp>
        <p:nvSpPr>
          <p:cNvPr id="21" name="Text 18"/>
          <p:cNvSpPr/>
          <p:nvPr/>
        </p:nvSpPr>
        <p:spPr>
          <a:xfrm>
            <a:off x="7807285" y="5823585"/>
            <a:ext cx="5681782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Cvičenec ztrácí přehled o okolí.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Korekce: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Druhý instruktor přistupuje z boku jako „druhý útočník" — trénink periferního vnímání.</a:t>
            </a:r>
            <a:endParaRPr lang="en-US" sz="1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4037" y="1712833"/>
            <a:ext cx="2479238" cy="464106"/>
          </a:xfrm>
          <a:prstGeom prst="roundRect">
            <a:avLst>
              <a:gd name="adj" fmla="val 17874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12150" y="1786890"/>
            <a:ext cx="2183011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EVALUACE · PŘÍLOHA Č. 6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864037" y="2275642"/>
            <a:ext cx="6069687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Kontrolní body hodnocení</a:t>
            </a:r>
            <a:endParaRPr lang="en-US" sz="4300" dirty="0"/>
          </a:p>
        </p:txBody>
      </p:sp>
      <p:sp>
        <p:nvSpPr>
          <p:cNvPr id="5" name="Shape 3"/>
          <p:cNvSpPr/>
          <p:nvPr/>
        </p:nvSpPr>
        <p:spPr>
          <a:xfrm>
            <a:off x="864037" y="3331726"/>
            <a:ext cx="12902327" cy="3184922"/>
          </a:xfrm>
          <a:prstGeom prst="roundRect">
            <a:avLst>
              <a:gd name="adj" fmla="val 3256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Shape 4"/>
          <p:cNvSpPr/>
          <p:nvPr/>
        </p:nvSpPr>
        <p:spPr>
          <a:xfrm>
            <a:off x="879277" y="3346966"/>
            <a:ext cx="6435923" cy="1379696"/>
          </a:xfrm>
          <a:prstGeom prst="roundRect">
            <a:avLst>
              <a:gd name="adj" fmla="val 7516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1126093" y="3593783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Stabilita</a:t>
            </a:r>
            <a:endParaRPr lang="en-US" sz="2150" dirty="0"/>
          </a:p>
        </p:txBody>
      </p:sp>
      <p:sp>
        <p:nvSpPr>
          <p:cNvPr id="8" name="Text 6"/>
          <p:cNvSpPr/>
          <p:nvPr/>
        </p:nvSpPr>
        <p:spPr>
          <a:xfrm>
            <a:off x="1126093" y="4084796"/>
            <a:ext cx="557188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Zůstal obránce po uvolnění v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čelním postoji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?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7315200" y="3346966"/>
            <a:ext cx="6435923" cy="1379696"/>
          </a:xfrm>
          <a:prstGeom prst="rect">
            <a:avLst/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Shape 8"/>
          <p:cNvSpPr/>
          <p:nvPr/>
        </p:nvSpPr>
        <p:spPr>
          <a:xfrm>
            <a:off x="7315200" y="3346966"/>
            <a:ext cx="30480" cy="1379696"/>
          </a:xfrm>
          <a:prstGeom prst="roundRect">
            <a:avLst>
              <a:gd name="adj" fmla="val 340200"/>
            </a:avLst>
          </a:prstGeom>
          <a:solidFill>
            <a:srgbClr val="92202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7932420" y="3593783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Rychlost</a:t>
            </a:r>
            <a:endParaRPr lang="en-US" sz="2150" dirty="0"/>
          </a:p>
        </p:txBody>
      </p:sp>
      <p:sp>
        <p:nvSpPr>
          <p:cNvPr id="12" name="Text 10"/>
          <p:cNvSpPr/>
          <p:nvPr/>
        </p:nvSpPr>
        <p:spPr>
          <a:xfrm>
            <a:off x="7932420" y="4084796"/>
            <a:ext cx="557188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Proběhla obrana a uvolnění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 jednom čase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(u 2.1.3)?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7006590" y="3728204"/>
            <a:ext cx="617220" cy="617220"/>
          </a:xfrm>
          <a:prstGeom prst="roundRect">
            <a:avLst>
              <a:gd name="adj" fmla="val 16800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60895" y="3882509"/>
            <a:ext cx="308610" cy="308610"/>
          </a:xfrm>
          <a:prstGeom prst="rect">
            <a:avLst/>
          </a:prstGeom>
        </p:spPr>
      </p:pic>
      <p:sp>
        <p:nvSpPr>
          <p:cNvPr id="15" name="Shape 12"/>
          <p:cNvSpPr/>
          <p:nvPr/>
        </p:nvSpPr>
        <p:spPr>
          <a:xfrm>
            <a:off x="879277" y="4726662"/>
            <a:ext cx="6435923" cy="1774746"/>
          </a:xfrm>
          <a:prstGeom prst="rect">
            <a:avLst/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Shape 13"/>
          <p:cNvSpPr/>
          <p:nvPr/>
        </p:nvSpPr>
        <p:spPr>
          <a:xfrm>
            <a:off x="879277" y="4726662"/>
            <a:ext cx="6435923" cy="30480"/>
          </a:xfrm>
          <a:prstGeom prst="roundRect">
            <a:avLst>
              <a:gd name="adj" fmla="val 340200"/>
            </a:avLst>
          </a:prstGeom>
          <a:solidFill>
            <a:srgbClr val="92202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7" name="Text 14"/>
          <p:cNvSpPr/>
          <p:nvPr/>
        </p:nvSpPr>
        <p:spPr>
          <a:xfrm>
            <a:off x="1126093" y="4973479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Kontrola</a:t>
            </a:r>
            <a:endParaRPr lang="en-US" sz="2150" dirty="0"/>
          </a:p>
        </p:txBody>
      </p:sp>
      <p:sp>
        <p:nvSpPr>
          <p:cNvPr id="18" name="Text 15"/>
          <p:cNvSpPr/>
          <p:nvPr/>
        </p:nvSpPr>
        <p:spPr>
          <a:xfrm>
            <a:off x="1126093" y="5464493"/>
            <a:ext cx="557188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Následoval po uvolnění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okamžitý protiúder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nebo vytvoření bezpečné vzdálenosti?</a:t>
            </a:r>
            <a:endParaRPr lang="en-US" sz="1900" dirty="0"/>
          </a:p>
        </p:txBody>
      </p:sp>
      <p:sp>
        <p:nvSpPr>
          <p:cNvPr id="19" name="Shape 16"/>
          <p:cNvSpPr/>
          <p:nvPr/>
        </p:nvSpPr>
        <p:spPr>
          <a:xfrm>
            <a:off x="7315200" y="4726662"/>
            <a:ext cx="6435923" cy="1774746"/>
          </a:xfrm>
          <a:prstGeom prst="rect">
            <a:avLst/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0" name="Shape 17"/>
          <p:cNvSpPr/>
          <p:nvPr/>
        </p:nvSpPr>
        <p:spPr>
          <a:xfrm>
            <a:off x="7315200" y="4726662"/>
            <a:ext cx="30480" cy="1774746"/>
          </a:xfrm>
          <a:prstGeom prst="roundRect">
            <a:avLst>
              <a:gd name="adj" fmla="val 340200"/>
            </a:avLst>
          </a:prstGeom>
          <a:solidFill>
            <a:srgbClr val="92202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1" name="Shape 18"/>
          <p:cNvSpPr/>
          <p:nvPr/>
        </p:nvSpPr>
        <p:spPr>
          <a:xfrm>
            <a:off x="7315200" y="4726662"/>
            <a:ext cx="6435923" cy="30480"/>
          </a:xfrm>
          <a:prstGeom prst="roundRect">
            <a:avLst>
              <a:gd name="adj" fmla="val 340200"/>
            </a:avLst>
          </a:prstGeom>
          <a:solidFill>
            <a:srgbClr val="92202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2" name="Text 19"/>
          <p:cNvSpPr/>
          <p:nvPr/>
        </p:nvSpPr>
        <p:spPr>
          <a:xfrm>
            <a:off x="7932420" y="4973479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Bezpečnost</a:t>
            </a:r>
            <a:endParaRPr lang="en-US" sz="2150" dirty="0"/>
          </a:p>
        </p:txBody>
      </p:sp>
      <p:sp>
        <p:nvSpPr>
          <p:cNvPr id="23" name="Text 20"/>
          <p:cNvSpPr/>
          <p:nvPr/>
        </p:nvSpPr>
        <p:spPr>
          <a:xfrm>
            <a:off x="7932420" y="5464493"/>
            <a:ext cx="557188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Byly techniky provedeny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bezpečně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vůči prstům a zápěstí spolucvičence?</a:t>
            </a:r>
            <a:endParaRPr lang="en-US" sz="1900" dirty="0"/>
          </a:p>
        </p:txBody>
      </p:sp>
      <p:sp>
        <p:nvSpPr>
          <p:cNvPr id="24" name="Shape 21"/>
          <p:cNvSpPr/>
          <p:nvPr/>
        </p:nvSpPr>
        <p:spPr>
          <a:xfrm>
            <a:off x="7006590" y="5305425"/>
            <a:ext cx="617220" cy="617220"/>
          </a:xfrm>
          <a:prstGeom prst="roundRect">
            <a:avLst>
              <a:gd name="adj" fmla="val 16800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pic>
        <p:nvPicPr>
          <p:cNvPr id="25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60895" y="5459730"/>
            <a:ext cx="308610" cy="30861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4037" y="1095613"/>
            <a:ext cx="2072045" cy="479346"/>
          </a:xfrm>
          <a:prstGeom prst="roundRect">
            <a:avLst>
              <a:gd name="adj" fmla="val 17306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19770" y="1177290"/>
            <a:ext cx="1760577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SHRNUTÍ A DISKUSE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864037" y="1673662"/>
            <a:ext cx="5486400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Závěr modulu</a:t>
            </a:r>
            <a:endParaRPr lang="en-US" sz="4300" dirty="0"/>
          </a:p>
        </p:txBody>
      </p:sp>
      <p:sp>
        <p:nvSpPr>
          <p:cNvPr id="5" name="Text 3"/>
          <p:cNvSpPr/>
          <p:nvPr/>
        </p:nvSpPr>
        <p:spPr>
          <a:xfrm>
            <a:off x="1234321" y="3007400"/>
            <a:ext cx="12532043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Sebeobrana proti úchopům vyžaduje pochopení </a:t>
            </a:r>
            <a:r>
              <a:rPr lang="en-US" sz="190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nejslabších článků lidské anatomie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a schopnost jednat agresivně, explozivně a bez váhání.</a:t>
            </a:r>
            <a:endParaRPr lang="en-US" sz="1900" dirty="0"/>
          </a:p>
        </p:txBody>
      </p:sp>
      <p:sp>
        <p:nvSpPr>
          <p:cNvPr id="6" name="Shape 4"/>
          <p:cNvSpPr/>
          <p:nvPr/>
        </p:nvSpPr>
        <p:spPr>
          <a:xfrm>
            <a:off x="864037" y="2729746"/>
            <a:ext cx="30480" cy="1345406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864037" y="4445437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Otázky k diskusi</a:t>
            </a:r>
            <a:endParaRPr lang="en-US" sz="215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6548" y="5170825"/>
            <a:ext cx="370284" cy="37028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666280" y="5158621"/>
            <a:ext cx="3292793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Otázka 1: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Proč je při držení za obě zápěstí (2.1.4) důležité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nejdříve snížit těžiště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a teprve poté provést trhnutí?</a:t>
            </a:r>
            <a:endParaRPr lang="en-US" sz="190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60194" y="5170825"/>
            <a:ext cx="370284" cy="37028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6069925" y="5158621"/>
            <a:ext cx="3292793" cy="1975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Otázka 2: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Jak upravíte techniku 2.1.3, pokud útočník místo úderu zkusí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hlavou „nabrat"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? Co se změní v prioritách?</a:t>
            </a:r>
            <a:endParaRPr lang="en-US" sz="19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63839" y="5170825"/>
            <a:ext cx="370284" cy="37028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0473571" y="5158621"/>
            <a:ext cx="3292793" cy="1975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Otázka 3: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Jaká je role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zpětného rázu (reakce)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po úspěšném trhnutí rukama — jak ji vědomě využít k protiútoku?</a:t>
            </a:r>
            <a:endParaRPr lang="en-US" sz="1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DA68E-4647-05C2-7110-6813F27F4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3E33CE01-B174-DE88-5703-AC22D200BDFC}"/>
              </a:ext>
            </a:extLst>
          </p:cNvPr>
          <p:cNvSpPr/>
          <p:nvPr/>
        </p:nvSpPr>
        <p:spPr>
          <a:xfrm>
            <a:off x="806198" y="1041385"/>
            <a:ext cx="12333333" cy="614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 err="1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Seznam</a:t>
            </a:r>
            <a:r>
              <a:rPr lang="en-US" sz="31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 </a:t>
            </a:r>
            <a:r>
              <a:rPr lang="en-US" sz="3100" dirty="0" err="1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literatury</a:t>
            </a:r>
            <a:endParaRPr lang="en-US" sz="3100" dirty="0">
              <a:solidFill>
                <a:srgbClr val="FFFFFF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algn="l">
              <a:lnSpc>
                <a:spcPts val="3900"/>
              </a:lnSpc>
            </a:pPr>
            <a:endParaRPr lang="en-US" sz="3100" dirty="0">
              <a:solidFill>
                <a:schemeClr val="bg1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marL="457200" indent="-457200" algn="l">
              <a:lnSpc>
                <a:spcPts val="3900"/>
              </a:lnSpc>
              <a:buFont typeface="Arial" panose="020B0604020202020204" pitchFamily="34" charset="0"/>
              <a:buChar char="•"/>
            </a:pPr>
            <a:endParaRPr lang="en-US" sz="3100" dirty="0">
              <a:solidFill>
                <a:schemeClr val="bg1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FFFFFF"/>
                </a:solidFill>
                <a:latin typeface="Barlow Medium" pitchFamily="34" charset="0"/>
              </a:rPr>
              <a:t>VÁGNER, Michal. K teorii boje zblízka. Praha: Karolinum, 2008. ISBN 978-80-2461-476-2.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dirty="0">
              <a:solidFill>
                <a:srgbClr val="FFFFFF"/>
              </a:solidFill>
              <a:latin typeface="Barlow Medium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FFFFFF"/>
                </a:solidFill>
                <a:latin typeface="Barlow Medium" pitchFamily="34" charset="0"/>
              </a:rPr>
              <a:t>VÁGNER, Michal. 1. stupeň boje zblízka. Praha: 2008.</a:t>
            </a:r>
          </a:p>
          <a:p>
            <a:pPr marL="0" indent="0" algn="l">
              <a:lnSpc>
                <a:spcPts val="3900"/>
              </a:lnSpc>
              <a:buNone/>
            </a:pPr>
            <a:endParaRPr lang="en-US" sz="3100" dirty="0">
              <a:solidFill>
                <a:schemeClr val="bg1"/>
              </a:solidFill>
              <a:latin typeface="Barlow Medium" pitchFamily="34" charset="0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FA3454BE-E814-65A9-CCC3-27C0C9128120}"/>
              </a:ext>
            </a:extLst>
          </p:cNvPr>
          <p:cNvSpPr/>
          <p:nvPr/>
        </p:nvSpPr>
        <p:spPr>
          <a:xfrm>
            <a:off x="7591544" y="2259568"/>
            <a:ext cx="1990963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Otázky k diskusi</a:t>
            </a:r>
            <a:endParaRPr lang="en-US" sz="155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A4AB16F8-3345-25BF-313C-F46F54F2CC96}"/>
              </a:ext>
            </a:extLst>
          </p:cNvPr>
          <p:cNvSpPr/>
          <p:nvPr/>
        </p:nvSpPr>
        <p:spPr>
          <a:xfrm>
            <a:off x="7673697" y="2706886"/>
            <a:ext cx="238839" cy="298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endParaRPr lang="en-US" sz="1850" dirty="0"/>
          </a:p>
        </p:txBody>
      </p:sp>
    </p:spTree>
    <p:extLst>
      <p:ext uri="{BB962C8B-B14F-4D97-AF65-F5344CB8AC3E}">
        <p14:creationId xmlns:p14="http://schemas.microsoft.com/office/powerpoint/2010/main" val="3745178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786</Words>
  <Application>Microsoft Macintosh PowerPoint</Application>
  <PresentationFormat>Vlastní</PresentationFormat>
  <Paragraphs>107</Paragraphs>
  <Slides>11</Slides>
  <Notes>11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6" baseType="lpstr">
      <vt:lpstr>Barlow Light</vt:lpstr>
      <vt:lpstr>Barlow</vt:lpstr>
      <vt:lpstr>Arial</vt:lpstr>
      <vt:lpstr>Barlow Medium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Vladan Oláh</cp:lastModifiedBy>
  <cp:revision>3</cp:revision>
  <dcterms:created xsi:type="dcterms:W3CDTF">2026-03-02T07:25:23Z</dcterms:created>
  <dcterms:modified xsi:type="dcterms:W3CDTF">2026-03-02T07:34:49Z</dcterms:modified>
</cp:coreProperties>
</file>