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68" r:id="rId3"/>
    <p:sldId id="269" r:id="rId4"/>
    <p:sldId id="281" r:id="rId5"/>
    <p:sldId id="283" r:id="rId6"/>
    <p:sldId id="292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320" r:id="rId16"/>
    <p:sldId id="295" r:id="rId17"/>
    <p:sldId id="296" r:id="rId18"/>
    <p:sldId id="297" r:id="rId19"/>
    <p:sldId id="298" r:id="rId20"/>
    <p:sldId id="300" r:id="rId21"/>
    <p:sldId id="301" r:id="rId22"/>
    <p:sldId id="302" r:id="rId23"/>
    <p:sldId id="277" r:id="rId24"/>
    <p:sldId id="322" r:id="rId25"/>
    <p:sldId id="267" r:id="rId26"/>
    <p:sldId id="318" r:id="rId27"/>
    <p:sldId id="305" r:id="rId28"/>
    <p:sldId id="306" r:id="rId29"/>
    <p:sldId id="308" r:id="rId30"/>
    <p:sldId id="312" r:id="rId31"/>
    <p:sldId id="317" r:id="rId32"/>
    <p:sldId id="319" r:id="rId33"/>
    <p:sldId id="314" r:id="rId34"/>
    <p:sldId id="315" r:id="rId35"/>
    <p:sldId id="316" r:id="rId36"/>
    <p:sldId id="323" r:id="rId37"/>
    <p:sldId id="276" r:id="rId38"/>
    <p:sldId id="324" r:id="rId3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DCADE3-0546-4F26-A4F3-18A2064BAAF4}" v="50" dt="2024-04-02T20:37:39.4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804" autoAdjust="0"/>
  </p:normalViewPr>
  <p:slideViewPr>
    <p:cSldViewPr>
      <p:cViewPr varScale="1">
        <p:scale>
          <a:sx n="74" d="100"/>
          <a:sy n="74" d="100"/>
        </p:scale>
        <p:origin x="99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D99BC-CFFF-4009-B267-12DFCCF84942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931D0-2239-48C8-B311-958955D446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3734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931D0-2239-48C8-B311-958955D4468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8385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6529-2FF5-4463-B53E-C10C1418EC58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AFF6-4B51-4CBF-9162-6E929DE65A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5588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6529-2FF5-4463-B53E-C10C1418EC58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AFF6-4B51-4CBF-9162-6E929DE65A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430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6529-2FF5-4463-B53E-C10C1418EC58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AFF6-4B51-4CBF-9162-6E929DE65A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9662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6529-2FF5-4463-B53E-C10C1418EC58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AFF6-4B51-4CBF-9162-6E929DE65A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8990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6529-2FF5-4463-B53E-C10C1418EC58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AFF6-4B51-4CBF-9162-6E929DE65A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9477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6529-2FF5-4463-B53E-C10C1418EC58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AFF6-4B51-4CBF-9162-6E929DE65A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4937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6529-2FF5-4463-B53E-C10C1418EC58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AFF6-4B51-4CBF-9162-6E929DE65A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820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6529-2FF5-4463-B53E-C10C1418EC58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AFF6-4B51-4CBF-9162-6E929DE65A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2660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6529-2FF5-4463-B53E-C10C1418EC58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AFF6-4B51-4CBF-9162-6E929DE65A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7252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6529-2FF5-4463-B53E-C10C1418EC58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AFF6-4B51-4CBF-9162-6E929DE65A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6011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6529-2FF5-4463-B53E-C10C1418EC58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AFF6-4B51-4CBF-9162-6E929DE65A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529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B6529-2FF5-4463-B53E-C10C1418EC58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1AFF6-4B51-4CBF-9162-6E929DE65A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237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Mobilizace etnických identit a etnorevitalizace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Politiky identit</a:t>
            </a:r>
          </a:p>
          <a:p>
            <a:r>
              <a:rPr lang="cs-CZ" b="1" dirty="0">
                <a:solidFill>
                  <a:schemeClr val="tx1"/>
                </a:solidFill>
              </a:rPr>
              <a:t>Markéta Zandlová</a:t>
            </a:r>
          </a:p>
          <a:p>
            <a:r>
              <a:rPr lang="cs-CZ" b="1" dirty="0">
                <a:solidFill>
                  <a:schemeClr val="tx1"/>
                </a:solidFill>
              </a:rPr>
              <a:t>LS 2023/2024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8254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lipboard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3775075" cy="584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lipboard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33375"/>
            <a:ext cx="3459162" cy="578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247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lipboard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60350"/>
            <a:ext cx="3584575" cy="567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lipboard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60350"/>
            <a:ext cx="3252788" cy="561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11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8251" y="68263"/>
            <a:ext cx="5007498" cy="67214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019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" r="9944" b="-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399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7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577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65E1BAC-1118-A075-C729-F4461AD02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4981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100" b="1" kern="1200" dirty="0">
                <a:latin typeface="+mj-lt"/>
                <a:ea typeface="+mj-ea"/>
                <a:cs typeface="+mj-cs"/>
              </a:rPr>
              <a:t>Materializace paměti</a:t>
            </a:r>
            <a:br>
              <a:rPr lang="cs-CZ" sz="2800" kern="1200" dirty="0">
                <a:latin typeface="+mj-lt"/>
                <a:ea typeface="+mj-ea"/>
                <a:cs typeface="+mj-cs"/>
              </a:rPr>
            </a:br>
            <a:r>
              <a:rPr lang="cs-CZ" sz="2800" kern="1200" dirty="0">
                <a:latin typeface="+mj-lt"/>
                <a:ea typeface="+mj-ea"/>
                <a:cs typeface="+mj-cs"/>
              </a:rPr>
              <a:t>Putovní výstava </a:t>
            </a:r>
            <a:r>
              <a:rPr lang="cs-CZ" sz="2800" kern="1200" dirty="0" err="1">
                <a:latin typeface="+mj-lt"/>
                <a:ea typeface="+mj-ea"/>
                <a:cs typeface="+mj-cs"/>
              </a:rPr>
              <a:t>Aromuni</a:t>
            </a:r>
            <a:r>
              <a:rPr lang="cs-CZ" sz="2800" kern="1200" dirty="0">
                <a:latin typeface="+mj-lt"/>
                <a:ea typeface="+mj-ea"/>
                <a:cs typeface="+mj-cs"/>
              </a:rPr>
              <a:t> v Bulharsku (2006 – 2007)</a:t>
            </a:r>
            <a:br>
              <a:rPr lang="cs-CZ" sz="2800" kern="1200" dirty="0">
                <a:latin typeface="+mj-lt"/>
                <a:ea typeface="+mj-ea"/>
                <a:cs typeface="+mj-cs"/>
              </a:rPr>
            </a:br>
            <a:endParaRPr lang="cs-CZ" sz="28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BE3CD8A-479F-B4D0-091B-4402DC585B3E}"/>
              </a:ext>
            </a:extLst>
          </p:cNvPr>
          <p:cNvSpPr txBox="1"/>
          <p:nvPr/>
        </p:nvSpPr>
        <p:spPr>
          <a:xfrm>
            <a:off x="469033" y="1772816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400" dirty="0"/>
              <a:t>minulost je </a:t>
            </a:r>
            <a:r>
              <a:rPr lang="cs-CZ" sz="2400" b="1" dirty="0"/>
              <a:t>re/konstruována</a:t>
            </a:r>
            <a:r>
              <a:rPr lang="cs-CZ" sz="2400" dirty="0"/>
              <a:t> v podobě objektů, aranžovaných výjevů a textů</a:t>
            </a:r>
          </a:p>
          <a:p>
            <a:pPr marL="342900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400" b="1" dirty="0"/>
              <a:t>etnicky bezpříznakové předměty jsou </a:t>
            </a:r>
            <a:r>
              <a:rPr lang="cs-CZ" sz="2400" b="1" dirty="0" err="1"/>
              <a:t>etnizovány</a:t>
            </a:r>
            <a:r>
              <a:rPr lang="cs-CZ" sz="2400" b="1" dirty="0"/>
              <a:t> </a:t>
            </a:r>
            <a:r>
              <a:rPr lang="cs-CZ" sz="2400" dirty="0"/>
              <a:t>(tj. propojeny s „</a:t>
            </a:r>
            <a:r>
              <a:rPr lang="cs-CZ" sz="2400" dirty="0" err="1"/>
              <a:t>aromunstvím</a:t>
            </a:r>
            <a:r>
              <a:rPr lang="cs-CZ" sz="2400" dirty="0"/>
              <a:t>“) – to lze hlavně díky jejich </a:t>
            </a:r>
            <a:r>
              <a:rPr lang="cs-CZ" sz="2400" dirty="0" err="1"/>
              <a:t>dekontextualizaci</a:t>
            </a:r>
            <a:r>
              <a:rPr lang="cs-CZ" sz="2400" dirty="0"/>
              <a:t> a </a:t>
            </a:r>
            <a:r>
              <a:rPr lang="cs-CZ" sz="2400" dirty="0" err="1"/>
              <a:t>rekontextualizaci</a:t>
            </a:r>
            <a:endParaRPr lang="cs-CZ" sz="2400" dirty="0"/>
          </a:p>
        </p:txBody>
      </p:sp>
      <p:pic>
        <p:nvPicPr>
          <p:cNvPr id="2" name="Picture 3" descr="Otevření výstavy-Chepino_Velingrad (16)">
            <a:extLst>
              <a:ext uri="{FF2B5EF4-FFF2-40B4-BE49-F238E27FC236}">
                <a16:creationId xmlns:a16="http://schemas.microsoft.com/office/drawing/2014/main" id="{E48F2039-7B36-9639-1A18-C83D6E3A2AD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9" r="22280" b="3"/>
          <a:stretch/>
        </p:blipFill>
        <p:spPr>
          <a:xfrm>
            <a:off x="4648200" y="1916832"/>
            <a:ext cx="4038600" cy="4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750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Otevření výstavy-Chepino_Velingrad (16)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16632"/>
            <a:ext cx="8784976" cy="658873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827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Otevření výstavy-Chepino_Velingrad (18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699916" cy="652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097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Otevření výstavy-Chepino_Velingrad (2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8753029" cy="656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304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Otevření výstavy-Chepino_Velingrad (25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" y="-8807"/>
            <a:ext cx="9111113" cy="683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570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Konkrétní formy etnorevitalizace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0722" y="1600200"/>
            <a:ext cx="8427741" cy="4525963"/>
          </a:xfrm>
        </p:spPr>
        <p:txBody>
          <a:bodyPr>
            <a:normAutofit/>
          </a:bodyPr>
          <a:lstStyle/>
          <a:p>
            <a:pPr lvl="0"/>
            <a:r>
              <a:rPr lang="cs-CZ" sz="2200" dirty="0"/>
              <a:t>zachování </a:t>
            </a:r>
            <a:r>
              <a:rPr lang="cs-CZ" sz="2200" b="1" dirty="0">
                <a:solidFill>
                  <a:srgbClr val="FF0000"/>
                </a:solidFill>
              </a:rPr>
              <a:t>jazyka</a:t>
            </a:r>
          </a:p>
          <a:p>
            <a:pPr lvl="0"/>
            <a:r>
              <a:rPr lang="cs-CZ" sz="2200" dirty="0"/>
              <a:t>identifikace a předávání </a:t>
            </a:r>
            <a:r>
              <a:rPr lang="cs-CZ" sz="2200" b="1" dirty="0"/>
              <a:t>„</a:t>
            </a:r>
            <a:r>
              <a:rPr lang="cs-CZ" sz="2200" b="1" dirty="0">
                <a:solidFill>
                  <a:srgbClr val="FF0000"/>
                </a:solidFill>
              </a:rPr>
              <a:t>tradice</a:t>
            </a:r>
            <a:r>
              <a:rPr lang="cs-CZ" sz="2200" b="1" dirty="0"/>
              <a:t>“</a:t>
            </a:r>
          </a:p>
          <a:p>
            <a:pPr lvl="0"/>
            <a:r>
              <a:rPr lang="cs-CZ" sz="2200" b="1" dirty="0">
                <a:solidFill>
                  <a:srgbClr val="FF0000"/>
                </a:solidFill>
              </a:rPr>
              <a:t>vzdělávání</a:t>
            </a:r>
            <a:r>
              <a:rPr lang="cs-CZ" sz="2200" dirty="0"/>
              <a:t>, šíření informací o skupině (dovnitř i ven)</a:t>
            </a:r>
          </a:p>
          <a:p>
            <a:pPr lvl="0"/>
            <a:r>
              <a:rPr lang="cs-CZ" sz="2200" b="1" dirty="0">
                <a:solidFill>
                  <a:srgbClr val="FF0000"/>
                </a:solidFill>
              </a:rPr>
              <a:t>institucionalizace</a:t>
            </a:r>
            <a:r>
              <a:rPr lang="cs-CZ" sz="2200" dirty="0">
                <a:solidFill>
                  <a:srgbClr val="FF0000"/>
                </a:solidFill>
              </a:rPr>
              <a:t> </a:t>
            </a:r>
            <a:r>
              <a:rPr lang="cs-CZ" sz="2200" dirty="0"/>
              <a:t>revitalizace </a:t>
            </a:r>
          </a:p>
          <a:p>
            <a:pPr lvl="0"/>
            <a:r>
              <a:rPr lang="cs-CZ" sz="2200" dirty="0"/>
              <a:t>zapojení do ekonomických transakcí = </a:t>
            </a:r>
            <a:r>
              <a:rPr lang="cs-CZ" sz="2200" b="1" dirty="0" err="1">
                <a:solidFill>
                  <a:srgbClr val="FF0000"/>
                </a:solidFill>
              </a:rPr>
              <a:t>komodifikace</a:t>
            </a:r>
            <a:r>
              <a:rPr lang="cs-CZ" sz="2200" dirty="0">
                <a:solidFill>
                  <a:srgbClr val="FF0000"/>
                </a:solidFill>
              </a:rPr>
              <a:t> </a:t>
            </a:r>
            <a:r>
              <a:rPr lang="cs-CZ" sz="2200" dirty="0"/>
              <a:t>kulturního dědictví skupiny, resp. etnicity - „</a:t>
            </a:r>
            <a:r>
              <a:rPr lang="cs-CZ" sz="2200" b="1" dirty="0"/>
              <a:t>identity </a:t>
            </a:r>
            <a:r>
              <a:rPr lang="cs-CZ" sz="2200" b="1" dirty="0" err="1"/>
              <a:t>industry</a:t>
            </a:r>
            <a:r>
              <a:rPr lang="cs-CZ" sz="2200" b="1" dirty="0"/>
              <a:t>“ </a:t>
            </a:r>
            <a:r>
              <a:rPr lang="cs-CZ" sz="2200" dirty="0"/>
              <a:t>(srov. </a:t>
            </a:r>
            <a:r>
              <a:rPr lang="cs-CZ" sz="2200" dirty="0" err="1"/>
              <a:t>Comaroff</a:t>
            </a:r>
            <a:r>
              <a:rPr lang="cs-CZ" sz="2200" dirty="0"/>
              <a:t>, J. L, </a:t>
            </a:r>
            <a:r>
              <a:rPr lang="cs-CZ" sz="2200" dirty="0" err="1"/>
              <a:t>Comaroff</a:t>
            </a:r>
            <a:r>
              <a:rPr lang="cs-CZ" sz="2200" dirty="0"/>
              <a:t> J.  2009. </a:t>
            </a:r>
            <a:r>
              <a:rPr lang="cs-CZ" sz="2200" dirty="0" err="1"/>
              <a:t>Ethnicity</a:t>
            </a:r>
            <a:r>
              <a:rPr lang="cs-CZ" sz="2200" dirty="0"/>
              <a:t>, </a:t>
            </a:r>
            <a:r>
              <a:rPr lang="cs-CZ" sz="2200" dirty="0" err="1"/>
              <a:t>lNC</a:t>
            </a:r>
            <a:r>
              <a:rPr lang="cs-CZ" sz="2200" dirty="0"/>
              <a:t>. Chicago, London: University </a:t>
            </a:r>
            <a:r>
              <a:rPr lang="cs-CZ" sz="2200" dirty="0" err="1"/>
              <a:t>of</a:t>
            </a:r>
            <a:r>
              <a:rPr lang="cs-CZ" sz="2200" dirty="0"/>
              <a:t> Chicago </a:t>
            </a:r>
            <a:r>
              <a:rPr lang="cs-CZ" sz="2200" dirty="0" err="1"/>
              <a:t>Press</a:t>
            </a:r>
            <a:r>
              <a:rPr lang="cs-CZ" sz="2200" dirty="0"/>
              <a:t>) </a:t>
            </a:r>
          </a:p>
          <a:p>
            <a:r>
              <a:rPr lang="cs-CZ" sz="2200" b="1" dirty="0">
                <a:solidFill>
                  <a:srgbClr val="FF0000"/>
                </a:solidFill>
              </a:rPr>
              <a:t>práce s minulostí skupiny </a:t>
            </a:r>
            <a:r>
              <a:rPr lang="cs-CZ" sz="2200" dirty="0"/>
              <a:t>= „</a:t>
            </a:r>
            <a:r>
              <a:rPr lang="cs-CZ" sz="2200" b="1" dirty="0">
                <a:solidFill>
                  <a:srgbClr val="FF0000"/>
                </a:solidFill>
              </a:rPr>
              <a:t>politiky paměti</a:t>
            </a:r>
            <a:r>
              <a:rPr lang="cs-CZ" sz="2200" b="1" dirty="0"/>
              <a:t>“ </a:t>
            </a:r>
            <a:r>
              <a:rPr lang="cs-CZ" sz="2200" dirty="0"/>
              <a:t>(z</a:t>
            </a:r>
            <a:r>
              <a:rPr lang="cs-CZ" sz="2000" dirty="0"/>
              <a:t>působ, jak je minulost zpřítomňována a zvýznamňována v současnosti´)</a:t>
            </a:r>
          </a:p>
          <a:p>
            <a:pPr lvl="0"/>
            <a:endParaRPr lang="cs-CZ" sz="22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5494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Otevření výstavy-Chepino_Velingrad (35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686658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FC4A23-5C0B-E966-A33E-E6B8B7652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45" y="238794"/>
            <a:ext cx="6691109" cy="493421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000" b="1" dirty="0"/>
              <a:t>Místo paměti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AF9E93-EF0B-E509-8389-57249A7EE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517232"/>
            <a:ext cx="8229600" cy="131982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cs-CZ" sz="3200" dirty="0"/>
              <a:t>Text: „Na paměť </a:t>
            </a:r>
            <a:r>
              <a:rPr lang="cs-CZ" sz="3200" dirty="0" err="1"/>
              <a:t>Aromunů</a:t>
            </a:r>
            <a:r>
              <a:rPr lang="cs-CZ" sz="3200" dirty="0"/>
              <a:t>/Vlachů, kteří žili zde v </a:t>
            </a:r>
            <a:r>
              <a:rPr lang="cs-CZ" sz="3200" dirty="0" err="1"/>
              <a:t>Bakici</a:t>
            </a:r>
            <a:r>
              <a:rPr lang="cs-CZ" sz="3200" dirty="0"/>
              <a:t> do roku 1935, daruje Spolek </a:t>
            </a:r>
            <a:r>
              <a:rPr lang="cs-CZ" sz="3200" dirty="0" err="1"/>
              <a:t>Aromunů</a:t>
            </a:r>
            <a:r>
              <a:rPr lang="cs-CZ" sz="3200" dirty="0"/>
              <a:t> ve </a:t>
            </a:r>
            <a:r>
              <a:rPr lang="cs-CZ" sz="3200" dirty="0" err="1"/>
              <a:t>Velingradu</a:t>
            </a:r>
            <a:r>
              <a:rPr lang="cs-CZ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167625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cs-CZ" b="1" dirty="0"/>
              <a:t>Aktérské verze minulosti 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2850" y="1600200"/>
            <a:ext cx="2698171" cy="359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943" y="1600200"/>
            <a:ext cx="2699432" cy="359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115616" y="5412616"/>
            <a:ext cx="3634580" cy="53001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722376">
              <a:spcAft>
                <a:spcPts val="600"/>
              </a:spcAft>
            </a:pPr>
            <a:r>
              <a:rPr lang="cs-CZ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Kniha „</a:t>
            </a:r>
            <a:r>
              <a:rPr lang="cs-CZ" sz="1422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Aromuni</a:t>
            </a:r>
            <a:r>
              <a:rPr lang="cs-CZ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Nepočetné starobylé etnikum“ od Georgi </a:t>
            </a:r>
            <a:r>
              <a:rPr lang="cs-CZ" sz="1422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Štereva</a:t>
            </a:r>
            <a:r>
              <a:rPr lang="cs-CZ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422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Choljanova</a:t>
            </a:r>
            <a:r>
              <a:rPr lang="cs-CZ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4932040" y="5392148"/>
            <a:ext cx="3634580" cy="748859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722376">
              <a:spcAft>
                <a:spcPts val="600"/>
              </a:spcAft>
            </a:pPr>
            <a:r>
              <a:rPr lang="cs-CZ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Časopis „Armani“, vydávaný Sofijským </a:t>
            </a:r>
            <a:r>
              <a:rPr lang="cs-CZ" sz="1422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aromunským</a:t>
            </a:r>
            <a:r>
              <a:rPr lang="cs-CZ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spolkem. Články o historii </a:t>
            </a:r>
            <a:r>
              <a:rPr lang="cs-CZ" sz="1422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Aromunů</a:t>
            </a:r>
            <a:r>
              <a:rPr lang="cs-CZ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jsou v téměř každém čísle.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2973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31765B95-ABA9-6850-EC35-FDA9FA3680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9850"/>
          </a:xfrm>
        </p:spPr>
        <p:txBody>
          <a:bodyPr>
            <a:normAutofit fontScale="90000"/>
          </a:bodyPr>
          <a:lstStyle/>
          <a:p>
            <a:endParaRPr lang="cs-CZ" altLang="cs-CZ" sz="4000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1D1DDB3E-923D-A827-AC55-EA0EC3D298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8FE87B40-92E5-DFE9-15A2-F1604B841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0350"/>
            <a:ext cx="7888287" cy="591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venku, boty, oblečení, osoba&#10;&#10;Popis byl vytvořen automaticky">
            <a:extLst>
              <a:ext uri="{FF2B5EF4-FFF2-40B4-BE49-F238E27FC236}">
                <a16:creationId xmlns:a16="http://schemas.microsoft.com/office/drawing/2014/main" id="{86449392-70E2-CB51-7341-01581BCA1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882" y="0"/>
            <a:ext cx="9143980" cy="6857990"/>
          </a:xfrm>
          <a:noFill/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F620081-27A1-2DF4-2BA8-E1383574B25E}"/>
              </a:ext>
            </a:extLst>
          </p:cNvPr>
          <p:cNvSpPr txBox="1"/>
          <p:nvPr/>
        </p:nvSpPr>
        <p:spPr>
          <a:xfrm>
            <a:off x="4355976" y="5805264"/>
            <a:ext cx="46560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https://www.reddit.com/r/Aromanian/comments/t68dd6/i_have_seen_this_flag_used_at_vlacharomanian/</a:t>
            </a:r>
          </a:p>
        </p:txBody>
      </p:sp>
    </p:spTree>
    <p:extLst>
      <p:ext uri="{BB962C8B-B14F-4D97-AF65-F5344CB8AC3E}">
        <p14:creationId xmlns:p14="http://schemas.microsoft.com/office/powerpoint/2010/main" val="3753415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84F04285-4378-5190-2669-56D403BBA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939706"/>
            <a:ext cx="2395724" cy="2395724"/>
          </a:xfrm>
          <a:prstGeom prst="rect">
            <a:avLst/>
          </a:prstGeom>
        </p:spPr>
      </p:pic>
      <p:pic>
        <p:nvPicPr>
          <p:cNvPr id="10" name="Zástupný obsah 9" descr="Obsah obrázku Grafika, červená, grafický design, logo&#10;&#10;Popis byl vytvořen automaticky">
            <a:extLst>
              <a:ext uri="{FF2B5EF4-FFF2-40B4-BE49-F238E27FC236}">
                <a16:creationId xmlns:a16="http://schemas.microsoft.com/office/drawing/2014/main" id="{C760ECAE-A029-FBF8-6575-BC3D2977DA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060" y="902671"/>
            <a:ext cx="5165726" cy="2582863"/>
          </a:xfr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B17B285-B8B2-AB0C-270F-17D31307185B}"/>
              </a:ext>
            </a:extLst>
          </p:cNvPr>
          <p:cNvSpPr txBox="1"/>
          <p:nvPr/>
        </p:nvSpPr>
        <p:spPr>
          <a:xfrm>
            <a:off x="4600640" y="443569"/>
            <a:ext cx="46113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Makedonská vlajka 1992 - 1995</a:t>
            </a:r>
            <a:endParaRPr lang="cs-CZ" sz="2000" b="1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C0A4C07-0BDB-1B0A-A85D-9F87D9F20464}"/>
              </a:ext>
            </a:extLst>
          </p:cNvPr>
          <p:cNvSpPr txBox="1"/>
          <p:nvPr/>
        </p:nvSpPr>
        <p:spPr>
          <a:xfrm>
            <a:off x="1187624" y="533339"/>
            <a:ext cx="18367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chemeClr val="tx1"/>
                </a:solidFill>
              </a:rPr>
              <a:t>Slunce z </a:t>
            </a:r>
            <a:r>
              <a:rPr lang="cs-CZ" sz="1800" b="1" dirty="0" err="1">
                <a:solidFill>
                  <a:schemeClr val="tx1"/>
                </a:solidFill>
              </a:rPr>
              <a:t>Verginy</a:t>
            </a:r>
            <a:endParaRPr lang="cs-CZ" b="1" dirty="0"/>
          </a:p>
        </p:txBody>
      </p:sp>
      <p:pic>
        <p:nvPicPr>
          <p:cNvPr id="16" name="Obrázek 15" descr="Obsah obrázku žlutá, Barevnost, Symetrie, kruh&#10;&#10;Popis byl vytvořen automaticky">
            <a:extLst>
              <a:ext uri="{FF2B5EF4-FFF2-40B4-BE49-F238E27FC236}">
                <a16:creationId xmlns:a16="http://schemas.microsoft.com/office/drawing/2014/main" id="{5A503A22-BFDF-667B-B530-FAFD0A1500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996" y="4149080"/>
            <a:ext cx="5165726" cy="2582863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75002006-3A2F-5343-24A3-BE6BA7A6076E}"/>
              </a:ext>
            </a:extLst>
          </p:cNvPr>
          <p:cNvSpPr txBox="1"/>
          <p:nvPr/>
        </p:nvSpPr>
        <p:spPr>
          <a:xfrm>
            <a:off x="2411760" y="3629644"/>
            <a:ext cx="5038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chemeClr val="tx1"/>
                </a:solidFill>
              </a:rPr>
              <a:t>Současná vlajka Republiky Severní Makedonie</a:t>
            </a: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4016734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700" b="1" dirty="0"/>
              <a:t>Folklorismus </a:t>
            </a:r>
            <a:br>
              <a:rPr lang="cs-CZ" sz="3700" b="1" dirty="0"/>
            </a:br>
            <a:r>
              <a:rPr lang="cs-CZ" sz="3700" b="1" dirty="0"/>
              <a:t>Paměť aktivizovaná skrze tělesnost</a:t>
            </a:r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07A51FC-7F2E-417F-1B90-04D0F3164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1A457-09C3-97D0-C2B7-7C0DB44EE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416824" cy="507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087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45058"/>
            <a:ext cx="3008313" cy="1427758"/>
          </a:xfrm>
        </p:spPr>
        <p:txBody>
          <a:bodyPr anchor="b">
            <a:normAutofit fontScale="90000"/>
          </a:bodyPr>
          <a:lstStyle/>
          <a:p>
            <a:r>
              <a:rPr lang="cs-CZ" sz="2800" dirty="0"/>
              <a:t>Setkání </a:t>
            </a:r>
            <a:r>
              <a:rPr lang="cs-CZ" sz="2800" dirty="0" err="1"/>
              <a:t>Aromunů</a:t>
            </a:r>
            <a:r>
              <a:rPr lang="cs-CZ" sz="2800" dirty="0"/>
              <a:t> </a:t>
            </a:r>
            <a:br>
              <a:rPr lang="cs-CZ" sz="2800" dirty="0"/>
            </a:br>
            <a:r>
              <a:rPr lang="cs-CZ" sz="2800" dirty="0" err="1"/>
              <a:t>Dupnitsa</a:t>
            </a:r>
            <a:r>
              <a:rPr lang="cs-CZ" sz="2800" dirty="0"/>
              <a:t>, Bulharsko, </a:t>
            </a:r>
            <a:br>
              <a:rPr lang="cs-CZ" sz="2800" dirty="0"/>
            </a:br>
            <a:r>
              <a:rPr lang="cs-CZ" sz="2800" dirty="0"/>
              <a:t>2007</a:t>
            </a:r>
          </a:p>
        </p:txBody>
      </p:sp>
      <p:pic>
        <p:nvPicPr>
          <p:cNvPr id="18436" name="Picture 4" descr="Dupnica 2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2" r="-1" b="2610"/>
          <a:stretch/>
        </p:blipFill>
        <p:spPr bwMode="auto">
          <a:xfrm>
            <a:off x="3575050" y="273050"/>
            <a:ext cx="5111750" cy="585311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020550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Dupnica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Dupnica 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3375"/>
            <a:ext cx="4289425" cy="571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140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r="2" b="2"/>
          <a:stretch/>
        </p:blipFill>
        <p:spPr bwMode="auto">
          <a:xfrm>
            <a:off x="90488" y="68263"/>
            <a:ext cx="8963025" cy="67214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806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b="1" dirty="0"/>
              <a:t>Politiky paměti v </a:t>
            </a:r>
            <a:r>
              <a:rPr lang="cs-CZ" sz="3200" b="1" dirty="0" err="1"/>
              <a:t>etnomobilizačních</a:t>
            </a:r>
            <a:r>
              <a:rPr lang="cs-CZ" sz="3200" b="1" dirty="0"/>
              <a:t> procesech</a:t>
            </a:r>
            <a:br>
              <a:rPr lang="cs-CZ" sz="3200" dirty="0"/>
            </a:br>
            <a:r>
              <a:rPr lang="cs-CZ" sz="3200" b="1" dirty="0"/>
              <a:t>Př. Aromunů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sz="2200" b="1" i="1" dirty="0">
                <a:solidFill>
                  <a:srgbClr val="FF0000"/>
                </a:solidFill>
              </a:rPr>
              <a:t>materializace paměti</a:t>
            </a:r>
            <a:r>
              <a:rPr lang="cs-CZ" sz="2200" b="1" dirty="0">
                <a:solidFill>
                  <a:srgbClr val="FF0000"/>
                </a:solidFill>
              </a:rPr>
              <a:t> a minulosti</a:t>
            </a:r>
            <a:r>
              <a:rPr lang="cs-CZ" sz="2200" b="1" i="1" dirty="0">
                <a:solidFill>
                  <a:srgbClr val="FF0000"/>
                </a:solidFill>
              </a:rPr>
              <a:t> </a:t>
            </a:r>
            <a:r>
              <a:rPr lang="cs-CZ" sz="2200" dirty="0"/>
              <a:t>v podobě objektů materiální kultury, které „</a:t>
            </a:r>
            <a:r>
              <a:rPr lang="cs-CZ" sz="2200" i="1" dirty="0"/>
              <a:t>efektivně koncentrují čas v prostoru a poskytují řadě lidí pocit společné identity, bez ohledu na jejich rozdílnost</a:t>
            </a:r>
            <a:r>
              <a:rPr lang="cs-CZ" sz="2200" dirty="0"/>
              <a:t>“ (</a:t>
            </a:r>
            <a:r>
              <a:rPr lang="cs-CZ" sz="2200" dirty="0" err="1"/>
              <a:t>Gillis</a:t>
            </a:r>
            <a:r>
              <a:rPr lang="cs-CZ" sz="2200" dirty="0"/>
              <a:t> 1996: 14); „</a:t>
            </a:r>
            <a:r>
              <a:rPr lang="cs-CZ" sz="2200" b="1" dirty="0"/>
              <a:t>místa paměti</a:t>
            </a:r>
            <a:r>
              <a:rPr lang="cs-CZ" sz="2200" dirty="0"/>
              <a:t>“ (P. Nora) – pomníky, sochy, památná místa, muzea, knihy, medaile, vlajky… </a:t>
            </a:r>
          </a:p>
          <a:p>
            <a:pPr lvl="0"/>
            <a:endParaRPr lang="cs-CZ" sz="2200" dirty="0"/>
          </a:p>
          <a:p>
            <a:pPr lvl="0"/>
            <a:r>
              <a:rPr lang="cs-CZ" sz="2200" b="1" i="1" dirty="0">
                <a:solidFill>
                  <a:srgbClr val="FF0000"/>
                </a:solidFill>
              </a:rPr>
              <a:t>aktérské verze minulosti skupiny</a:t>
            </a:r>
            <a:endParaRPr lang="cs-CZ" sz="2200" dirty="0">
              <a:solidFill>
                <a:srgbClr val="FF0000"/>
              </a:solidFill>
            </a:endParaRPr>
          </a:p>
          <a:p>
            <a:pPr lvl="0"/>
            <a:endParaRPr lang="cs-CZ" sz="2200" b="1" i="1" dirty="0">
              <a:solidFill>
                <a:srgbClr val="FF0000"/>
              </a:solidFill>
            </a:endParaRPr>
          </a:p>
          <a:p>
            <a:pPr lvl="0"/>
            <a:r>
              <a:rPr lang="cs-CZ" sz="2200" b="1" i="1" dirty="0">
                <a:solidFill>
                  <a:srgbClr val="FF0000"/>
                </a:solidFill>
              </a:rPr>
              <a:t>folklorismus</a:t>
            </a:r>
            <a:r>
              <a:rPr lang="cs-CZ" sz="2200" dirty="0">
                <a:solidFill>
                  <a:srgbClr val="FF0000"/>
                </a:solidFill>
              </a:rPr>
              <a:t> </a:t>
            </a:r>
            <a:r>
              <a:rPr lang="cs-CZ" sz="2200" dirty="0"/>
              <a:t>(tj. performance folklóru v nových kontextech) - lze interpretovat skrze </a:t>
            </a:r>
            <a:r>
              <a:rPr lang="cs-CZ" sz="2200" b="1" i="1" dirty="0"/>
              <a:t>habituální paměť</a:t>
            </a:r>
            <a:r>
              <a:rPr lang="cs-CZ" sz="2200" dirty="0"/>
              <a:t> („</a:t>
            </a:r>
            <a:r>
              <a:rPr lang="cs-CZ" sz="2200" i="1" dirty="0"/>
              <a:t>habit-</a:t>
            </a:r>
            <a:r>
              <a:rPr lang="cs-CZ" sz="2200" i="1" dirty="0" err="1"/>
              <a:t>memory</a:t>
            </a:r>
            <a:r>
              <a:rPr lang="cs-CZ" sz="2200" dirty="0"/>
              <a:t>“) Paula </a:t>
            </a:r>
            <a:r>
              <a:rPr lang="cs-CZ" sz="2200" dirty="0" err="1"/>
              <a:t>Connertona</a:t>
            </a:r>
            <a:r>
              <a:rPr lang="cs-CZ" sz="2200" dirty="0"/>
              <a:t> (1989): paměť sedimentovaná v tělesných pozicích, aktivitách, technikách a gestech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4344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447" y="68263"/>
            <a:ext cx="5041107" cy="67214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9541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400"/>
              <a:t>Setkání Aromunů, </a:t>
            </a:r>
            <a:r>
              <a:rPr lang="cs-CZ" sz="3400" err="1"/>
              <a:t>Dupnica</a:t>
            </a:r>
            <a:r>
              <a:rPr lang="cs-CZ" sz="3400"/>
              <a:t>, Bulharsko, 2007</a:t>
            </a:r>
            <a:br>
              <a:rPr lang="cs-CZ" sz="3400"/>
            </a:br>
            <a:r>
              <a:rPr lang="cs-CZ" sz="3400" err="1"/>
              <a:t>Perfomace</a:t>
            </a:r>
            <a:r>
              <a:rPr lang="cs-CZ" sz="3400"/>
              <a:t> části svatebního rituálu</a:t>
            </a:r>
          </a:p>
        </p:txBody>
      </p:sp>
      <p:pic>
        <p:nvPicPr>
          <p:cNvPr id="10" name="Zástupný obsah 9" descr="Obsah obrázku oblečení, osoba, venku, muž&#10;&#10;Popis byl vytvořen automaticky">
            <a:extLst>
              <a:ext uri="{FF2B5EF4-FFF2-40B4-BE49-F238E27FC236}">
                <a16:creationId xmlns:a16="http://schemas.microsoft.com/office/drawing/2014/main" id="{859E3FED-A20B-089A-4FFA-AD2FC7080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153" y="1600678"/>
            <a:ext cx="6039693" cy="4525006"/>
          </a:xfrm>
        </p:spPr>
      </p:pic>
    </p:spTree>
    <p:extLst>
      <p:ext uri="{BB962C8B-B14F-4D97-AF65-F5344CB8AC3E}">
        <p14:creationId xmlns:p14="http://schemas.microsoft.com/office/powerpoint/2010/main" val="42782382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7F3B737-0B05-E138-BE63-09458784C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cs-CZ" sz="2400" dirty="0"/>
              <a:t>(Archivní snímek, bez data, poskytla Maria </a:t>
            </a:r>
            <a:r>
              <a:rPr lang="cs-CZ" sz="2400" dirty="0" err="1"/>
              <a:t>Duzova</a:t>
            </a:r>
            <a:r>
              <a:rPr lang="cs-CZ" sz="2400" dirty="0"/>
              <a:t>)</a:t>
            </a:r>
            <a:endParaRPr lang="en-US" sz="2400" dirty="0"/>
          </a:p>
        </p:txBody>
      </p:sp>
      <p:pic>
        <p:nvPicPr>
          <p:cNvPr id="2" name="Zástupný obsah 4" descr="Obsah obrázku text, země, exteriér, staré&#10;&#10;Popis byl vytvořen automaticky">
            <a:extLst>
              <a:ext uri="{FF2B5EF4-FFF2-40B4-BE49-F238E27FC236}">
                <a16:creationId xmlns:a16="http://schemas.microsoft.com/office/drawing/2014/main" id="{65CE4C39-E815-44A6-9160-EF8BE0875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34"/>
          <a:stretch/>
        </p:blipFill>
        <p:spPr>
          <a:xfrm>
            <a:off x="457200" y="1600200"/>
            <a:ext cx="8229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84613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100"/>
              <a:t>Setkání Aromunů, Konstanta, Rumunsko, 2008</a:t>
            </a:r>
            <a:br>
              <a:rPr lang="cs-CZ" sz="3100"/>
            </a:br>
            <a:endParaRPr lang="cs-CZ" sz="310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4" b="17958"/>
          <a:stretch/>
        </p:blipFill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82027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4"/>
          <a:stretch/>
        </p:blipFill>
        <p:spPr bwMode="auto">
          <a:xfrm>
            <a:off x="90488" y="68263"/>
            <a:ext cx="8963025" cy="67214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1645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4"/>
          <a:stretch/>
        </p:blipFill>
        <p:spPr bwMode="auto">
          <a:xfrm>
            <a:off x="90488" y="68263"/>
            <a:ext cx="8963025" cy="67214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5239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160C83-C2F3-8F3C-CB86-4D44E675A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 fontScale="90000"/>
          </a:bodyPr>
          <a:lstStyle/>
          <a:p>
            <a:r>
              <a:rPr lang="cs-CZ" b="1" dirty="0"/>
              <a:t>Institucionalizace: </a:t>
            </a:r>
            <a:br>
              <a:rPr lang="cs-CZ" b="1" dirty="0"/>
            </a:br>
            <a:r>
              <a:rPr lang="cs-CZ" b="1" dirty="0" err="1"/>
              <a:t>Consillu</a:t>
            </a:r>
            <a:r>
              <a:rPr lang="cs-CZ" b="1" dirty="0"/>
              <a:t> </a:t>
            </a:r>
            <a:r>
              <a:rPr lang="cs-CZ" b="1" dirty="0" err="1"/>
              <a:t>Armânjloru</a:t>
            </a:r>
            <a:endParaRPr lang="cs-CZ" b="1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A3F65592-EB6B-D578-AC4B-A8CE1F4D28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5" b="2997"/>
          <a:stretch/>
        </p:blipFill>
        <p:spPr bwMode="auto">
          <a:xfrm>
            <a:off x="971600" y="1595068"/>
            <a:ext cx="7715200" cy="42430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4B821F6-79E8-CFF1-FA60-33C79C7676CC}"/>
              </a:ext>
            </a:extLst>
          </p:cNvPr>
          <p:cNvSpPr txBox="1"/>
          <p:nvPr/>
        </p:nvSpPr>
        <p:spPr>
          <a:xfrm>
            <a:off x="1547664" y="6093296"/>
            <a:ext cx="6624736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Disentis</a:t>
            </a:r>
            <a:r>
              <a:rPr lang="cs-CZ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Švýcarsko, 2007</a:t>
            </a:r>
            <a:endParaRPr lang="cs-CZ" sz="2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1239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>
            <a:extLst>
              <a:ext uri="{FF2B5EF4-FFF2-40B4-BE49-F238E27FC236}">
                <a16:creationId xmlns:a16="http://schemas.microsoft.com/office/drawing/2014/main" id="{43CBDFA3-5534-7F8A-131B-478AF7DD7C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384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cs-CZ" altLang="cs-CZ" sz="3600" b="1" dirty="0"/>
              <a:t>Aromuni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52945"/>
            <a:ext cx="8363272" cy="6105055"/>
          </a:xfrm>
        </p:spPr>
        <p:txBody>
          <a:bodyPr>
            <a:normAutofit fontScale="40000" lnSpcReduction="20000"/>
          </a:bodyPr>
          <a:lstStyle/>
          <a:p>
            <a:pPr algn="ctr">
              <a:lnSpc>
                <a:spcPct val="80000"/>
              </a:lnSpc>
              <a:buFontTx/>
              <a:buNone/>
            </a:pPr>
            <a:endParaRPr lang="cs-CZ" altLang="cs-CZ" b="1" i="1" dirty="0"/>
          </a:p>
          <a:p>
            <a:pPr>
              <a:lnSpc>
                <a:spcPct val="120000"/>
              </a:lnSpc>
            </a:pPr>
            <a:r>
              <a:rPr lang="cs-CZ" altLang="cs-CZ" sz="4800" b="1" i="1" dirty="0"/>
              <a:t>Autochtonní </a:t>
            </a:r>
            <a:r>
              <a:rPr lang="cs-CZ" altLang="cs-CZ" sz="4800" i="1" dirty="0"/>
              <a:t>skupina</a:t>
            </a:r>
            <a:r>
              <a:rPr lang="cs-CZ" altLang="cs-CZ" sz="4800" dirty="0"/>
              <a:t> Balkánského poloostrova, s jádrovým územím původu na dnešní hranici Řecko – Albánie (</a:t>
            </a:r>
            <a:r>
              <a:rPr lang="cs-CZ" altLang="cs-CZ" sz="4800" dirty="0" err="1"/>
              <a:t>Epirus</a:t>
            </a:r>
            <a:r>
              <a:rPr lang="cs-CZ" altLang="cs-CZ" sz="4800" dirty="0"/>
              <a:t>, Thesálie)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altLang="cs-CZ" sz="4800" dirty="0"/>
              <a:t>Svou historii datují od </a:t>
            </a:r>
            <a:r>
              <a:rPr lang="cs-CZ" sz="4800" b="1" dirty="0"/>
              <a:t>římské kolonizace Balkánu</a:t>
            </a:r>
            <a:r>
              <a:rPr lang="cs-CZ" altLang="cs-CZ" sz="4800" dirty="0"/>
              <a:t>, tj. zhruba od počátků prvního tisíciletí n.l., a považují se za potomky římských kolonizátorů, resp. potomky místního romanizovaného obyvatelstva </a:t>
            </a:r>
          </a:p>
          <a:p>
            <a:pPr>
              <a:lnSpc>
                <a:spcPct val="120000"/>
              </a:lnSpc>
            </a:pPr>
            <a:r>
              <a:rPr lang="cs-CZ" altLang="cs-CZ" sz="4800" dirty="0"/>
              <a:t>V současné době žijí v Albánii, Makedonii, Řecku, Bulharsku, Srbsku a Rumunsku; sekundárně v Itálii, USA, Kanadě, </a:t>
            </a:r>
            <a:r>
              <a:rPr lang="cs-CZ" altLang="cs-CZ" sz="4800" dirty="0" err="1"/>
              <a:t>Austráli</a:t>
            </a:r>
            <a:r>
              <a:rPr lang="cs-CZ" altLang="cs-CZ" sz="4800" dirty="0"/>
              <a:t> aj.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altLang="cs-CZ" sz="4800" i="1" dirty="0" err="1"/>
              <a:t>Aromunský</a:t>
            </a:r>
            <a:r>
              <a:rPr lang="cs-CZ" altLang="cs-CZ" sz="4800" i="1" dirty="0"/>
              <a:t> jazyk </a:t>
            </a:r>
            <a:r>
              <a:rPr lang="cs-CZ" altLang="cs-CZ" sz="4800" dirty="0"/>
              <a:t>je součástí románské jazykové skupiny, nejblíže je rumunštině; dnes jím hovoří především nejstarší generace, konkrétně v Bulharsku jej jen zřídka aktivně ovládají lidé pod 50 let</a:t>
            </a:r>
          </a:p>
          <a:p>
            <a:pPr>
              <a:lnSpc>
                <a:spcPct val="120000"/>
              </a:lnSpc>
            </a:pPr>
            <a:r>
              <a:rPr lang="cs-CZ" altLang="cs-CZ" sz="4800" i="1" dirty="0"/>
              <a:t>Tradičním způsobem života </a:t>
            </a:r>
            <a:r>
              <a:rPr lang="cs-CZ" altLang="cs-CZ" sz="4800" dirty="0"/>
              <a:t>Aromunů bylo polonomádské pastevectví, a to do první poloviny 20.st., kdy se (nuceně) usazují; část se tradičně věnovala obchodu a řemeslům.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altLang="cs-CZ" sz="4800" dirty="0"/>
              <a:t>Celkový </a:t>
            </a:r>
            <a:r>
              <a:rPr lang="cs-CZ" altLang="cs-CZ" sz="4800" i="1" dirty="0"/>
              <a:t>počet Aromunů </a:t>
            </a:r>
            <a:r>
              <a:rPr lang="cs-CZ" altLang="cs-CZ" sz="4800" dirty="0"/>
              <a:t>se odhaduje na 250 000 – několik milionů (tj. odhady počtu jsou naprosto odlišné dle toho, zda vycházejí z oficiálních dat jednotlivých států, kde Aromuni žijí – nebo z dat aromunských spolků; v Bulharsku se dá uvažovat o cca 2500 osobách, které sebe sama považují za Aromuny, tj. hlásí se k této identitě)</a:t>
            </a:r>
          </a:p>
        </p:txBody>
      </p:sp>
    </p:spTree>
    <p:extLst>
      <p:ext uri="{BB962C8B-B14F-4D97-AF65-F5344CB8AC3E}">
        <p14:creationId xmlns:p14="http://schemas.microsoft.com/office/powerpoint/2010/main" val="1389701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/>
              <a:t>Epirus</a:t>
            </a:r>
            <a:r>
              <a:rPr lang="cs-CZ" sz="3600" dirty="0"/>
              <a:t> a Thesálie – jádrové osídlení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7" y="2492896"/>
            <a:ext cx="3795489" cy="38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92896"/>
            <a:ext cx="3795489" cy="38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787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>
            <a:normAutofit/>
          </a:bodyPr>
          <a:lstStyle/>
          <a:p>
            <a:r>
              <a:rPr lang="cs-CZ" b="1" dirty="0"/>
              <a:t>Historické snímky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cs-CZ" sz="27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2700" b="1" dirty="0" err="1">
                <a:solidFill>
                  <a:schemeClr val="tx1"/>
                </a:solidFill>
              </a:rPr>
              <a:t>Aromunům</a:t>
            </a:r>
            <a:r>
              <a:rPr lang="cs-CZ" sz="2700" b="1" dirty="0">
                <a:solidFill>
                  <a:schemeClr val="tx1"/>
                </a:solidFill>
              </a:rPr>
              <a:t> dokladují jejich minulost – hlavně detaily krojů a způsob života, které považují za „tradiční“</a:t>
            </a:r>
          </a:p>
        </p:txBody>
      </p:sp>
    </p:spTree>
    <p:extLst>
      <p:ext uri="{BB962C8B-B14F-4D97-AF65-F5344CB8AC3E}">
        <p14:creationId xmlns:p14="http://schemas.microsoft.com/office/powerpoint/2010/main" val="3324130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lipboard029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237" y="692696"/>
            <a:ext cx="9016521" cy="561662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310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lipboard030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37" y="548680"/>
            <a:ext cx="8980552" cy="590465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8756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8" y="404664"/>
            <a:ext cx="9018189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01423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3058</TotalTime>
  <Words>662</Words>
  <Application>Microsoft Office PowerPoint</Application>
  <PresentationFormat>Předvádění na obrazovce (4:3)</PresentationFormat>
  <Paragraphs>50</Paragraphs>
  <Slides>38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3" baseType="lpstr">
      <vt:lpstr>Aptos</vt:lpstr>
      <vt:lpstr>Arial</vt:lpstr>
      <vt:lpstr>Calibri</vt:lpstr>
      <vt:lpstr>Wingdings</vt:lpstr>
      <vt:lpstr>Motiv systému Office</vt:lpstr>
      <vt:lpstr>Mobilizace etnických identit a etnorevitalizace </vt:lpstr>
      <vt:lpstr>Konkrétní formy etnorevitalizace</vt:lpstr>
      <vt:lpstr>Politiky paměti v etnomobilizačních procesech Př. Aromunů</vt:lpstr>
      <vt:lpstr>Aromuni</vt:lpstr>
      <vt:lpstr>Epirus a Thesálie – jádrové osídlení</vt:lpstr>
      <vt:lpstr>Historické snímky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Materializace paměti Putovní výstava Aromuni v Bulharsku (2006 – 2007)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Místo paměti</vt:lpstr>
      <vt:lpstr>Aktérské verze minulosti </vt:lpstr>
      <vt:lpstr>Prezentace aplikace PowerPoint</vt:lpstr>
      <vt:lpstr>Prezentace aplikace PowerPoint</vt:lpstr>
      <vt:lpstr>Prezentace aplikace PowerPoint</vt:lpstr>
      <vt:lpstr>Folklorismus  Paměť aktivizovaná skrze tělesnost</vt:lpstr>
      <vt:lpstr>Setkání Aromunů  Dupnitsa, Bulharsko,  2007</vt:lpstr>
      <vt:lpstr>Prezentace aplikace PowerPoint</vt:lpstr>
      <vt:lpstr>Prezentace aplikace PowerPoint</vt:lpstr>
      <vt:lpstr>Prezentace aplikace PowerPoint</vt:lpstr>
      <vt:lpstr>Setkání Aromunů, Dupnica, Bulharsko, 2007 Perfomace části svatebního rituálu</vt:lpstr>
      <vt:lpstr>(Archivní snímek, bez data, poskytla Maria Duzova)</vt:lpstr>
      <vt:lpstr>Setkání Aromunů, Konstanta, Rumunsko, 2008 </vt:lpstr>
      <vt:lpstr>Prezentace aplikace PowerPoint</vt:lpstr>
      <vt:lpstr>Prezentace aplikace PowerPoint</vt:lpstr>
      <vt:lpstr>Institucionalizace:  Consillu Armânjloru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Mobilizace etnických identit a politiky paměti</dc:title>
  <dc:creator>zandlova@live.com</dc:creator>
  <cp:lastModifiedBy>Markéta Zandlová</cp:lastModifiedBy>
  <cp:revision>68</cp:revision>
  <dcterms:created xsi:type="dcterms:W3CDTF">2016-10-30T17:00:21Z</dcterms:created>
  <dcterms:modified xsi:type="dcterms:W3CDTF">2024-04-02T20:46:36Z</dcterms:modified>
</cp:coreProperties>
</file>