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9" r:id="rId3"/>
    <p:sldId id="276" r:id="rId4"/>
    <p:sldId id="257" r:id="rId5"/>
    <p:sldId id="258" r:id="rId6"/>
    <p:sldId id="277" r:id="rId7"/>
    <p:sldId id="261" r:id="rId8"/>
    <p:sldId id="260" r:id="rId9"/>
    <p:sldId id="262" r:id="rId10"/>
    <p:sldId id="263" r:id="rId11"/>
    <p:sldId id="265" r:id="rId12"/>
    <p:sldId id="279" r:id="rId13"/>
    <p:sldId id="264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73" r:id="rId22"/>
    <p:sldId id="280" r:id="rId23"/>
    <p:sldId id="278" r:id="rId24"/>
    <p:sldId id="27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04" autoAdjust="0"/>
  </p:normalViewPr>
  <p:slideViewPr>
    <p:cSldViewPr snapToGrid="0">
      <p:cViewPr varScale="1">
        <p:scale>
          <a:sx n="105" d="100"/>
          <a:sy n="105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zhlas.cz/zpravy-domov/pruzkum-ceska-republika-cvvm-kultura-kriminalita-pristehovalectvi-korupce_1904081813_do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volby.sme.sk/parlamentne-volby/i/volebne-program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sv.cuni.cz/studium/studenti-se-specialnimi-potrebam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PhDr. Marie Jelínková, Ph.D.</a:t>
            </a:r>
          </a:p>
          <a:p>
            <a:r>
              <a:rPr lang="cs-CZ" dirty="0" smtClean="0"/>
              <a:t>Katedra veřejné a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23.11</a:t>
            </a:r>
            <a:r>
              <a:rPr lang="cs-CZ" dirty="0"/>
              <a:t>. </a:t>
            </a:r>
            <a:r>
              <a:rPr lang="en-GB" dirty="0"/>
              <a:t>Mid-semester break </a:t>
            </a:r>
            <a:r>
              <a:rPr lang="cs-CZ" dirty="0"/>
              <a:t>(nemáme učebnu)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30.11</a:t>
            </a:r>
            <a:r>
              <a:rPr lang="cs-CZ" dirty="0"/>
              <a:t>.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Zločinnost jako SP a trest jako řešení? Host Jakub Drápal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7.12. </a:t>
            </a:r>
            <a:r>
              <a:rPr lang="cs-CZ" dirty="0"/>
              <a:t>Bezdomovectví jako SP? Diskuze s hostem Filipem Pospíšilem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15.12. 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Řešení sociálních problémů "zdola": je to cesta? Host podnikatel a filantrop Vojtěch Sedláček </a:t>
            </a: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22.11. vypracováváte mini-recenzi - úkol na další hodinu, respektive na den poté)</a:t>
            </a:r>
            <a:endParaRPr lang="cs-CZ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21.12. </a:t>
            </a:r>
            <a:r>
              <a:rPr lang="cs-CZ" dirty="0"/>
              <a:t>Závislosti v digitálním světě jako objevující se sociální problém? NAHRANÁ PŘEDNÁŠKA, LZE SI PUSTIT KDYKOLI, ale před zkouškou (půjčujeme místnost) </a:t>
            </a:r>
            <a:r>
              <a:rPr lang="cs-CZ" dirty="0">
                <a:solidFill>
                  <a:srgbClr val="FF0000"/>
                </a:solidFill>
              </a:rPr>
              <a:t>OFF-LINE HODINA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85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k formalitám</a:t>
            </a:r>
          </a:p>
        </p:txBody>
      </p:sp>
    </p:spTree>
    <p:extLst>
      <p:ext uri="{BB962C8B-B14F-4D97-AF65-F5344CB8AC3E}">
        <p14:creationId xmlns:p14="http://schemas.microsoft.com/office/powerpoint/2010/main" val="347416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sociální problém?</a:t>
            </a:r>
          </a:p>
        </p:txBody>
      </p:sp>
    </p:spTree>
    <p:extLst>
      <p:ext uri="{BB962C8B-B14F-4D97-AF65-F5344CB8AC3E}">
        <p14:creationId xmlns:p14="http://schemas.microsoft.com/office/powerpoint/2010/main" val="257968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Problém…ale sociální?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0" lvl="8" indent="0" algn="just">
              <a:buNone/>
            </a:pPr>
            <a:r>
              <a:rPr lang="cs-CZ" dirty="0"/>
              <a:t>                                                                   </a:t>
            </a:r>
            <a:r>
              <a:rPr lang="cs-CZ" i="1" dirty="0"/>
              <a:t>Problémy se neobjevují přes noc. A ani přes noc nemizí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Problém – rozpor mezi tím, co je a co by mělo být</a:t>
            </a:r>
          </a:p>
          <a:p>
            <a:pPr algn="just"/>
            <a:r>
              <a:rPr lang="cs-CZ" dirty="0"/>
              <a:t>Sociální problémy (nerovnost, kriminalita…) jsou ve středu prvopočátků sociologického zájmu</a:t>
            </a:r>
          </a:p>
          <a:p>
            <a:pPr algn="just"/>
            <a:r>
              <a:rPr lang="cs-CZ" dirty="0"/>
              <a:t>Prvotní smysl sociologie – pomáhat společnosti zbavit se tíživých problémů</a:t>
            </a:r>
          </a:p>
          <a:p>
            <a:pPr algn="just"/>
            <a:r>
              <a:rPr lang="cs-CZ" dirty="0"/>
              <a:t>Reakce dalších společenských věd</a:t>
            </a:r>
          </a:p>
          <a:p>
            <a:pPr>
              <a:defRPr/>
            </a:pPr>
            <a:r>
              <a:rPr lang="cs-CZ" sz="2900" dirty="0"/>
              <a:t>Vývoj – </a:t>
            </a:r>
            <a:r>
              <a:rPr lang="cs-CZ" sz="2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systémový přístup </a:t>
            </a:r>
            <a:r>
              <a:rPr lang="cs-CZ" sz="2900" dirty="0"/>
              <a:t>(metodologický perfekcionismus, rozvoj teorie, nezáleží na tom, jaký jev je zkoumán) x </a:t>
            </a:r>
            <a:r>
              <a:rPr lang="cs-CZ" sz="29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problémový přístup </a:t>
            </a:r>
            <a:r>
              <a:rPr lang="cs-CZ" sz="2900" dirty="0"/>
              <a:t>(sociologie má ovlivňovat, zasahovat, pomáhat, důležitost výzkumu má přednost před jeho perfektním provedením)/ kombinace přístupů.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Sociálním problémem je jakýkoli stav nebo chování, které má negativní důsledky pro velký počet lidí a které je obecně považováno za stav nebo chování, které je třeba řešit. </a:t>
            </a:r>
          </a:p>
          <a:p>
            <a:pPr marL="0" indent="0" algn="just">
              <a:buNone/>
            </a:pPr>
            <a:r>
              <a:rPr lang="cs-CZ" i="1" dirty="0"/>
              <a:t>Tato definice má jak objektivní složku, tak subjektivní složku.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875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Je stáří SP? Je rozšíření tetování SP? Je alkoholismus mladistvých SP? Je zabitý novorozenec SP? Je rasová segregace SP?</a:t>
            </a:r>
          </a:p>
          <a:p>
            <a:endParaRPr lang="cs-CZ" i="1" dirty="0"/>
          </a:p>
          <a:p>
            <a:r>
              <a:rPr lang="cs-CZ" i="1" dirty="0"/>
              <a:t>Znáte nějaké vyřešené SP?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Objektivní složka SP</a:t>
            </a:r>
            <a:r>
              <a:rPr lang="cs-CZ" dirty="0"/>
              <a:t>: aby mohla být jakákoli skutečnost nebo chování považováno za sociální problém, musí to mít negativní důsledky pro velký počet lidí                                                                  </a:t>
            </a:r>
            <a:r>
              <a:rPr lang="cs-CZ" sz="1400" i="1" dirty="0"/>
              <a:t>Co jsou to důsledky? Klima?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Subjektivní složka SP</a:t>
            </a:r>
            <a:r>
              <a:rPr lang="cs-CZ" dirty="0"/>
              <a:t>: postoj, že chování nebo skutečnost je třeba řešit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01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a objektivní složka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Objektivní složka – něco skutečně existuje (= objektivistický pohled)</a:t>
            </a:r>
          </a:p>
          <a:p>
            <a:endParaRPr lang="cs-CZ" dirty="0"/>
          </a:p>
          <a:p>
            <a:r>
              <a:rPr lang="cs-CZ" dirty="0"/>
              <a:t>Subjektivní složka – něco za problém považuji (= konstruktivistický pohled – blízko interpretativní sociologii)</a:t>
            </a:r>
          </a:p>
        </p:txBody>
      </p:sp>
    </p:spTree>
    <p:extLst>
      <p:ext uri="{BB962C8B-B14F-4D97-AF65-F5344CB8AC3E}">
        <p14:creationId xmlns:p14="http://schemas.microsoft.com/office/powerpoint/2010/main" val="1932759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→ Dva základní teoretické proudy </a:t>
            </a:r>
            <a:r>
              <a:rPr lang="cs-CZ" dirty="0" smtClean="0"/>
              <a:t>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Kdy je sociální problém sociálním problémem?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Je to tehdy, když reálně (empiricky podloženě) existuje? </a:t>
            </a:r>
          </a:p>
          <a:p>
            <a:pPr marL="0" indent="0">
              <a:buNone/>
            </a:pPr>
            <a:r>
              <a:rPr lang="cs-CZ" dirty="0"/>
              <a:t>                              (objektivistický proud, sociální realita existuje vně individuí)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Nebo je to tehdy, kdy je za problém považován?</a:t>
            </a:r>
          </a:p>
          <a:p>
            <a:pPr marL="0" indent="0">
              <a:buNone/>
            </a:pPr>
            <a:r>
              <a:rPr lang="cs-CZ" dirty="0"/>
              <a:t>                              (konstruktivistický/</a:t>
            </a:r>
            <a:r>
              <a:rPr lang="cs-CZ" dirty="0" err="1"/>
              <a:t>interpretativní</a:t>
            </a:r>
            <a:r>
              <a:rPr lang="cs-CZ" dirty="0"/>
              <a:t> proud, sociální realita je konstrukt v myslích lidí)</a:t>
            </a:r>
          </a:p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 Diskuze: domácí násilí  (existence x vnímání)  či inteligence a malý mozek žen</a:t>
            </a:r>
          </a:p>
        </p:txBody>
      </p:sp>
    </p:spTree>
    <p:extLst>
      <p:ext uri="{BB962C8B-B14F-4D97-AF65-F5344CB8AC3E}">
        <p14:creationId xmlns:p14="http://schemas.microsoft.com/office/powerpoint/2010/main" val="152017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Konstruktivistický pohled </a:t>
            </a:r>
            <a:r>
              <a:rPr lang="cs-CZ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(má blízko k Interpretativní sociologii)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Kdy je sociální problém sociálním problémem?</a:t>
            </a:r>
          </a:p>
          <a:p>
            <a:pPr marL="0" indent="0">
              <a:buNone/>
            </a:pPr>
            <a:r>
              <a:rPr lang="cs-CZ" dirty="0"/>
              <a:t>                   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Když je tak vnímán! Na vnímání záleží přinejmenším stejně jako na realitě, někdy dokonce více. </a:t>
            </a:r>
          </a:p>
          <a:p>
            <a:r>
              <a:rPr lang="cs-CZ" dirty="0"/>
              <a:t>Sociální realita je neustále opětovně konstruována v procesu sociální interakce a komunikace.</a:t>
            </a:r>
          </a:p>
          <a:p>
            <a:r>
              <a:rPr lang="cs-CZ" dirty="0"/>
              <a:t>Jedinec se při volbě řídí nejen principem racionální explanace, ale při rozhodování je rovněž ovlivněn společenským prostředím, v němž se nachází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/>
              <a:t>Občané, zájmové skupiny, tvůrci politik a další strany často soutěží o ovlivnění populárního vnímání mnoha typů podmínek a chování. Snaží se ovlivnit zpravodajství v médiích a populární pohledy na povahu a rozsah jakýchkoli negativních důsledků, které se mohou vyskytnout, důvody, které jsou základem daného stavu nebo chování, a možná řešení problému.</a:t>
            </a:r>
          </a:p>
          <a:p>
            <a:r>
              <a:rPr lang="cs-CZ" dirty="0"/>
              <a:t> Implikace – „vytváření“ sociálních problémů i když pro to máme málo nebo žádný základ? Pokud to tak vnímáme, tak to tak je. </a:t>
            </a:r>
            <a:r>
              <a:rPr lang="cs-CZ" sz="1500" dirty="0"/>
              <a:t>(Např. pohled na studium žen na VŠ v 19. století – víra, že studium naruší menstruační cyklus)</a:t>
            </a:r>
          </a:p>
        </p:txBody>
      </p:sp>
    </p:spTree>
    <p:extLst>
      <p:ext uri="{BB962C8B-B14F-4D97-AF65-F5344CB8AC3E}">
        <p14:creationId xmlns:p14="http://schemas.microsoft.com/office/powerpoint/2010/main" val="531050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Objektivistický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Kdy je sociální problém sociálním problémem?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Když prokáži, že existuje a kdy je považován významným množstvím lidí za nežádoucí. </a:t>
            </a:r>
          </a:p>
          <a:p>
            <a:r>
              <a:rPr lang="cs-CZ" dirty="0"/>
              <a:t>SP reálně existuje, objektivní podmínky, podložené fakty</a:t>
            </a:r>
          </a:p>
          <a:p>
            <a:r>
              <a:rPr lang="cs-CZ" dirty="0"/>
              <a:t>sociální realita je objektivní skutečnost existující vně individuí</a:t>
            </a:r>
          </a:p>
          <a:p>
            <a:r>
              <a:rPr lang="cs-CZ" dirty="0"/>
              <a:t>SP pociťuje významné množství lidí jako nežádoucí, škodlivé (~normy)</a:t>
            </a:r>
          </a:p>
          <a:p>
            <a:r>
              <a:rPr lang="cs-CZ" dirty="0"/>
              <a:t>SP jsou napravitelné, usiluje o výsledky jsou výsledky, které jsou přesné, objektivní a nezávislé na posuzovateli</a:t>
            </a:r>
          </a:p>
          <a:p>
            <a:r>
              <a:rPr lang="cs-CZ" dirty="0"/>
              <a:t>Objektivisté zkoumají sociální fakta a relativně stabilní sociální struktury (jazyk, normy, instituce)</a:t>
            </a:r>
          </a:p>
          <a:p>
            <a:r>
              <a:rPr lang="cs-CZ" dirty="0"/>
              <a:t>SP - objektivní realita, jasně poznatelná a měřitelná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93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jaký je váš názor?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Jsou sociální problémy „jen“ otázkou naší interpretace?</a:t>
            </a:r>
          </a:p>
          <a:p>
            <a:pPr marL="0" indent="0">
              <a:buNone/>
            </a:pPr>
            <a:endParaRPr lang="cs-CZ" i="1" dirty="0"/>
          </a:p>
          <a:p>
            <a:endParaRPr lang="cs-CZ" i="1" dirty="0"/>
          </a:p>
          <a:p>
            <a:r>
              <a:rPr lang="cs-CZ" i="1" dirty="0"/>
              <a:t>Je pravda, že špatná sociální situace/stav nebo chování nejsou sociálním problémem, pokud to jako sociální problém nevnímáme?  </a:t>
            </a:r>
            <a:r>
              <a:rPr lang="cs-CZ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Proč ano nebo proč ne?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86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/>
          <a:lstStyle/>
          <a:p>
            <a:r>
              <a:rPr lang="cs-CZ" b="1" dirty="0"/>
              <a:t>Informace o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5954"/>
            <a:ext cx="10515600" cy="480100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Velmi pravděpodobně kurz poběží do konce semestru prezenčně</a:t>
            </a:r>
          </a:p>
          <a:p>
            <a:r>
              <a:rPr lang="cs-CZ" dirty="0"/>
              <a:t>Konzultace: čtvrtek od 8:30 h, předem domluvené, či přes zoom v jiný čas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Všechny informace (prezentace /nikoli zoom záznamy/, literatura atp.) jsou/budou na Moodle stránce</a:t>
            </a:r>
            <a:r>
              <a:rPr lang="cs-CZ" dirty="0"/>
              <a:t>, viz: dl1.cuni.cz, kurz: </a:t>
            </a:r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Sociální problémy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/>
              <a:t>heslo: </a:t>
            </a:r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kriminalita</a:t>
            </a:r>
            <a:r>
              <a:rPr lang="cs-CZ" dirty="0"/>
              <a:t>. Kdo se do Moodle ještě nepřihlásil, nechť tak učiní.</a:t>
            </a:r>
          </a:p>
          <a:p>
            <a:r>
              <a:rPr lang="cs-CZ" dirty="0"/>
              <a:t>Moodle stránku prosím pečlivě sledujte, můžete tam psát i dotazy, než napíšete dotaz, podívejte se do sylabu a </a:t>
            </a:r>
            <a:r>
              <a:rPr lang="cs-CZ" dirty="0" smtClean="0"/>
              <a:t>harmonogramu.</a:t>
            </a:r>
            <a:endParaRPr lang="cs-CZ" dirty="0"/>
          </a:p>
          <a:p>
            <a:r>
              <a:rPr lang="cs-CZ" dirty="0"/>
              <a:t>Na Moodle nahráváte rovněž všechny práce a skrze Moodle budete i psát závěrečný test (pozor na správnou adresu, Moodle občas propisuje 2. adresu ze SIS)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81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teorií dle dvou proudů pojetí SP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KONSTRUKCONISTICKÝ PROUD: TEORIE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altLang="sk-SK" dirty="0"/>
          </a:p>
          <a:p>
            <a:r>
              <a:rPr lang="cs-CZ" altLang="sk-SK" dirty="0"/>
              <a:t>Teorie nálepkování</a:t>
            </a:r>
          </a:p>
          <a:p>
            <a:r>
              <a:rPr lang="cs-CZ" altLang="sk-SK" dirty="0"/>
              <a:t>Arénový model vývoje SP</a:t>
            </a:r>
          </a:p>
          <a:p>
            <a:r>
              <a:rPr lang="cs-CZ" altLang="sk-SK" dirty="0"/>
              <a:t>Management sociálních problémů</a:t>
            </a:r>
          </a:p>
          <a:p>
            <a:r>
              <a:rPr lang="cs-CZ" altLang="sk-SK" dirty="0"/>
              <a:t>Quasi-teorie sociálních problémů</a:t>
            </a:r>
          </a:p>
          <a:p>
            <a:r>
              <a:rPr lang="cs-CZ" altLang="sk-SK" dirty="0"/>
              <a:t>Konspirační teorie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OBJEKTIVISTICKÝ PROUD: TEORIE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Teorie sociální patologie</a:t>
            </a:r>
          </a:p>
          <a:p>
            <a:pPr>
              <a:defRPr/>
            </a:pPr>
            <a:r>
              <a:rPr lang="cs-CZ" dirty="0"/>
              <a:t>Teorie sociální  dezorganizace</a:t>
            </a:r>
          </a:p>
          <a:p>
            <a:pPr>
              <a:defRPr/>
            </a:pPr>
            <a:r>
              <a:rPr lang="cs-CZ" dirty="0"/>
              <a:t>Teorie sociální deviace</a:t>
            </a:r>
          </a:p>
          <a:p>
            <a:pPr>
              <a:defRPr/>
            </a:pPr>
            <a:r>
              <a:rPr lang="cs-CZ" dirty="0"/>
              <a:t>Teorie konfliktu hodnot</a:t>
            </a:r>
          </a:p>
        </p:txBody>
      </p:sp>
    </p:spTree>
    <p:extLst>
      <p:ext uri="{BB962C8B-B14F-4D97-AF65-F5344CB8AC3E}">
        <p14:creationId xmlns:p14="http://schemas.microsoft.com/office/powerpoint/2010/main" val="1176955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Sociologická imaginace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~ kritická reakce na vývoj sociologie </a:t>
            </a:r>
            <a:r>
              <a:rPr lang="cs-CZ" sz="1200" dirty="0"/>
              <a:t>(kritická sociologie, neusiluje o nehodnotící vědu, zájem o společenskou změnu)</a:t>
            </a:r>
          </a:p>
          <a:p>
            <a:pPr marL="0" indent="0">
              <a:buNone/>
            </a:pPr>
            <a:r>
              <a:rPr lang="cs-CZ" dirty="0"/>
              <a:t>= uvědomění si vztahu mezi osobní zkušeností a širším společenským kontextem </a:t>
            </a:r>
            <a:r>
              <a:rPr lang="cs-CZ" sz="1400" dirty="0"/>
              <a:t>(př. nezaměstnanost)</a:t>
            </a:r>
          </a:p>
          <a:p>
            <a:pPr marL="0" indent="0">
              <a:buNone/>
            </a:pPr>
            <a:r>
              <a:rPr lang="cs-CZ" dirty="0"/>
              <a:t>…schopnost oproštění se od reality každodenního života a nahlédnutí na daný sociologický problém v širším celospolečenském kontextu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200" dirty="0"/>
              <a:t>                                                                                                                                                                             </a:t>
            </a:r>
            <a:r>
              <a:rPr lang="cs-CZ" sz="1200" i="1" dirty="0"/>
              <a:t>      Co je to konzumace marihuany?  Kdo může za nezaměstnanost?</a:t>
            </a:r>
            <a:r>
              <a:rPr lang="cs-CZ" sz="1200" dirty="0"/>
              <a:t>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„Život jednotlivce ani dějiny společnosti nelze pochopit, nepochopíme-li obojí současně.“ (</a:t>
            </a:r>
            <a:r>
              <a:rPr lang="cs-CZ" dirty="0" err="1"/>
              <a:t>Mills</a:t>
            </a:r>
            <a:r>
              <a:rPr lang="cs-CZ" dirty="0"/>
              <a:t>, 2002, s.7)</a:t>
            </a:r>
          </a:p>
        </p:txBody>
      </p:sp>
    </p:spTree>
    <p:extLst>
      <p:ext uri="{BB962C8B-B14F-4D97-AF65-F5344CB8AC3E}">
        <p14:creationId xmlns:p14="http://schemas.microsoft.com/office/powerpoint/2010/main" val="696802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dle vás největší sociální problémy ČR?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dirty="0"/>
              <a:t>Další slide: CVVM 2019, dostupné </a:t>
            </a:r>
            <a:r>
              <a:rPr lang="cs-CZ" sz="1400" dirty="0">
                <a:hlinkClick r:id="rId2"/>
              </a:rPr>
              <a:t>zde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71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73" y="83883"/>
            <a:ext cx="10123054" cy="709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23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Nezapomeňte na úkol: </a:t>
            </a:r>
            <a:r>
              <a:rPr lang="cs-CZ" b="0" i="0" dirty="0">
                <a:effectLst/>
                <a:latin typeface="-apple-system"/>
              </a:rPr>
              <a:t>Přečtete si volební programy alespoň dvou slovenských stran (dostupné např. na: </a:t>
            </a:r>
            <a:r>
              <a:rPr lang="cs-CZ" b="0" i="0" u="none" strike="noStrike" dirty="0"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https://volby.sme.sk/</a:t>
            </a:r>
            <a:r>
              <a:rPr lang="cs-CZ" b="0" i="0" u="none" strike="noStrike" dirty="0" err="1"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parlamentne</a:t>
            </a:r>
            <a:r>
              <a:rPr lang="cs-CZ" b="0" i="0" u="none" strike="noStrike" dirty="0"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-volby/i/</a:t>
            </a:r>
            <a:r>
              <a:rPr lang="cs-CZ" b="0" i="0" u="none" strike="noStrike" dirty="0" err="1"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volebne</a:t>
            </a:r>
            <a:r>
              <a:rPr lang="cs-CZ" b="0" i="0" u="none" strike="noStrike" dirty="0">
                <a:effectLst/>
                <a:latin typeface="-apple-syste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-programy</a:t>
            </a:r>
            <a:r>
              <a:rPr lang="cs-CZ" b="0" i="0" dirty="0">
                <a:effectLst/>
                <a:latin typeface="-apple-system"/>
              </a:rPr>
              <a:t>). Co považují za klíčové sociální problémy Slovenska? Jaká navrhují řešení? C čem se liší?</a:t>
            </a:r>
          </a:p>
          <a:p>
            <a:r>
              <a:rPr lang="en-GB" b="0" i="0" dirty="0">
                <a:solidFill>
                  <a:srgbClr val="1D2125"/>
                </a:solidFill>
                <a:effectLst/>
                <a:latin typeface="-apple-system"/>
              </a:rPr>
              <a:t> </a:t>
            </a:r>
            <a:r>
              <a:rPr lang="cs-CZ" dirty="0"/>
              <a:t>Půjčte/kupte si Slepé skvrny od D. Prokopa a začněte tuto knihu číst.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Děkuji za pozornost a čtete </a:t>
            </a:r>
            <a:r>
              <a:rPr lang="cs-CZ" dirty="0" err="1"/>
              <a:t>Millse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sz="3100" dirty="0">
                <a:sym typeface="Wingdings" panose="05000000000000000000" pitchFamily="2" charset="2"/>
              </a:rPr>
              <a:t>Minimálně to, co máte naskenované v Moodle, ale raději celého!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429332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info k přednáškám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čtvrtek začínáme 9:30 h choďte včas.</a:t>
            </a:r>
          </a:p>
          <a:p>
            <a:r>
              <a:rPr lang="cs-CZ" dirty="0"/>
              <a:t>Přednáška je většinou dostupná na Moodle </a:t>
            </a:r>
            <a:r>
              <a:rPr lang="cs-CZ" dirty="0" smtClean="0"/>
              <a:t>kurzu </a:t>
            </a:r>
            <a:r>
              <a:rPr lang="cs-CZ" dirty="0"/>
              <a:t>těsně před začátkem hodiny.</a:t>
            </a:r>
          </a:p>
          <a:p>
            <a:r>
              <a:rPr lang="cs-CZ" dirty="0"/>
              <a:t>Začínáme dotazy, probíráním látky, drobnými úkoly (většinou povinnými).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01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4614170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/>
              <a:t>Hlavním cílem kurzu je naučit studenty </a:t>
            </a:r>
            <a:r>
              <a:rPr lang="cs-CZ" sz="2600" dirty="0" smtClean="0"/>
              <a:t>společenskovědně </a:t>
            </a:r>
            <a:r>
              <a:rPr lang="cs-CZ" sz="2600" dirty="0"/>
              <a:t>analyzovat aktuální sociální problémy a kriticky o nich uvažovat.</a:t>
            </a:r>
          </a:p>
          <a:p>
            <a:r>
              <a:rPr lang="cs-CZ" sz="2600" dirty="0"/>
              <a:t>Kurz: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seznamuje se základními teoretickými přístupy ke zkoumání sociálních problémů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dává odpovědi na zásadní otázky týkající se příčin vzniku a přetrvávání sociálních problémů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se zabývá se zkoumáním škodlivosti a prospěšnosti sociálních problémů v moderní </a:t>
            </a:r>
            <a:r>
              <a:rPr lang="cs-CZ" sz="2600" dirty="0" smtClean="0"/>
              <a:t>společnosti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/>
              <a:t>učí </a:t>
            </a:r>
            <a:r>
              <a:rPr lang="cs-CZ" sz="2600" dirty="0"/>
              <a:t>využívat jednotlivé teorie při analýze aktuálních sociálních problémů (nejen) v České republice.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i="1" dirty="0"/>
              <a:t>Důraz je tedy kladen na vaši schopnost aplikovat teoretické poznatky a přístupy při zkoumání konkrétních sociálních problémů a na základě výsledků této analýzy diskutovat jejich adekvátní řešení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44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kurzu…..plňte včas!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Ke zkoušce může jít ten, kdo: </a:t>
            </a:r>
            <a:endParaRPr lang="cs-CZ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vyplní a nahraje tabulku </a:t>
            </a:r>
            <a:r>
              <a:rPr lang="cs-CZ" sz="2800" dirty="0"/>
              <a:t>k teoriím (do 19.10.)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nahraje recenzi </a:t>
            </a:r>
            <a:r>
              <a:rPr lang="cs-CZ" sz="2800" dirty="0"/>
              <a:t>na knihu Daniela Prokopa Slepé skvrny (do 23.11.)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Odevzdá esej DO 14.12. - tento termín je třeba dodržet </a:t>
            </a:r>
            <a:r>
              <a:rPr lang="cs-CZ" sz="2800" dirty="0"/>
              <a:t>(pozdní odevzdání – každý den 5 bodů dolu)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/>
              <a:t> sleduje hodiny, čte!, učí se </a:t>
            </a:r>
            <a:r>
              <a:rPr lang="cs-CZ" sz="2800" dirty="0">
                <a:sym typeface="Segoe UI Emoji" panose="020B0502040204020203" pitchFamily="34" charset="0"/>
              </a:rPr>
              <a:t>😊</a:t>
            </a:r>
            <a:endParaRPr lang="cs-CZ" sz="2800" dirty="0"/>
          </a:p>
          <a:p>
            <a:pPr marL="0" indent="0">
              <a:buNone/>
            </a:pPr>
            <a:r>
              <a:rPr lang="cs-CZ" b="1" dirty="0"/>
              <a:t>Hodnocení: </a:t>
            </a:r>
            <a:r>
              <a:rPr lang="cs-CZ" dirty="0"/>
              <a:t>splněné povinnosti + </a:t>
            </a:r>
          </a:p>
          <a:p>
            <a:pPr marL="0" indent="0">
              <a:buNone/>
            </a:pPr>
            <a:r>
              <a:rPr lang="cs-CZ" dirty="0"/>
              <a:t>40 % (bodů) esej</a:t>
            </a:r>
          </a:p>
          <a:p>
            <a:pPr marL="0" indent="0">
              <a:buNone/>
            </a:pPr>
            <a:r>
              <a:rPr lang="cs-CZ" dirty="0"/>
              <a:t>60 % (bodů) závěrečný test (či nově přečtená literatura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22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Alternativa zkoušky </a:t>
            </a:r>
            <a:r>
              <a:rPr lang="cs-CZ" dirty="0"/>
              <a:t>(60 %)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192"/>
            <a:ext cx="10515600" cy="500377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dirty="0"/>
              <a:t>V roce </a:t>
            </a:r>
            <a:r>
              <a:rPr lang="cs-CZ" sz="3400" dirty="0" smtClean="0"/>
              <a:t>2023 </a:t>
            </a:r>
            <a:r>
              <a:rPr lang="cs-CZ" sz="3400" dirty="0"/>
              <a:t>je </a:t>
            </a:r>
            <a:r>
              <a:rPr lang="cs-CZ" sz="3400" dirty="0" smtClean="0"/>
              <a:t>studentům </a:t>
            </a:r>
            <a:r>
              <a:rPr lang="cs-CZ" sz="3400" dirty="0"/>
              <a:t>umožněno namísto zkoušky přečíst 5 ze </a:t>
            </a:r>
            <a:r>
              <a:rPr lang="cs-CZ" sz="3400" dirty="0" smtClean="0"/>
              <a:t>9 </a:t>
            </a:r>
            <a:r>
              <a:rPr lang="cs-CZ" sz="3400" dirty="0"/>
              <a:t>níže uvedených knih. </a:t>
            </a:r>
          </a:p>
          <a:p>
            <a:pPr marL="0" indent="0">
              <a:buNone/>
            </a:pPr>
            <a:r>
              <a:rPr lang="cs-CZ" sz="3400" dirty="0"/>
              <a:t>Volbu, že student/</a:t>
            </a:r>
            <a:r>
              <a:rPr lang="cs-CZ" sz="3400" dirty="0" err="1"/>
              <a:t>ka</a:t>
            </a:r>
            <a:r>
              <a:rPr lang="cs-CZ" sz="3400" dirty="0"/>
              <a:t> nejde ke zkoušce, ale čte knihy, je třeba učinit do </a:t>
            </a:r>
            <a:r>
              <a:rPr lang="cs-CZ" sz="3400" dirty="0" smtClean="0"/>
              <a:t>31.10.2023 </a:t>
            </a:r>
            <a:r>
              <a:rPr lang="cs-CZ" sz="3400" dirty="0"/>
              <a:t>VČETNĚ, a to zapsáním se do seznamu na Moodle stránkách kurzu. Přečtenou knihu je třeba ihned po dočtení zapsat do tohoto seznamu. </a:t>
            </a:r>
          </a:p>
          <a:p>
            <a:pPr marL="0" indent="0">
              <a:buNone/>
            </a:pPr>
            <a:r>
              <a:rPr lang="cs-CZ" sz="3400" dirty="0"/>
              <a:t>Čtyři knihy z pěti je třeba mít přečteno a zapsáno v seznamu do </a:t>
            </a:r>
            <a:r>
              <a:rPr lang="cs-CZ" sz="3400" dirty="0" smtClean="0"/>
              <a:t>21.12.2023 </a:t>
            </a:r>
            <a:r>
              <a:rPr lang="cs-CZ" sz="3400" dirty="0"/>
              <a:t>včetně. </a:t>
            </a:r>
          </a:p>
          <a:p>
            <a:pPr marL="0" indent="0">
              <a:buNone/>
            </a:pPr>
            <a:r>
              <a:rPr lang="cs-CZ" sz="3400" dirty="0"/>
              <a:t>Studenti, kteří dodrží průběžnou četbu, se v době konání zkoušky (termíny budou vypsány v SIS) dostaví na krátký pohovor o přečtených knihách.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BAUMAN, Zykmund, 2022.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Tekutý strach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Pulchra. ISBN 978-80-7564-073-4.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HAN, </a:t>
            </a:r>
            <a:r>
              <a:rPr lang="cs-CZ" sz="3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Byung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-Chul, 2016.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Vyhořelá společnost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Rybka Publishers. ISBN 978-80-87950-05-0.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KOHÁK, Erazim V., 2002.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P.S. psové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ISV. ISBN 978-80-86642-01-7.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LAUDER, Silvie, 2023.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pasti pohlaví: O politice, péči, sexu, násilí a postavení žen v Česku.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Host. ISBN:  978-80-275-1590-5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NEDBÁLKOVÁ, Kateřina, 2021.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Tichá dřina: dělnictví a třída v továrně Bat̕a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Display. ISBN 978-80-907883-1-2.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POSPĚCH, Pavel, 2021.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Neznámá společnost: pohledy na současné Česko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Brno: Host. ISBN 978-80-275-0826-6.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SAINI, Angela, 2018.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přírody podřadné: jak se věda mýlila v ženách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Academia : Sociologický ústav AV ČR. ISBN 978-80-200-2902-7.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SOKOL, Jan, 2016. </a:t>
            </a:r>
            <a:r>
              <a:rPr lang="cs-CZ" sz="3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Člověk jako osoba: filosofická antropologie</a:t>
            </a: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Vyšehrad. ISBN 978-80-7429-682-6.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UHLOVÁ, Saša, 2018. Hrdinové kapitalistické práce. Cosmopolis. ISBN: 978-80-271-0714-8 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6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kurzu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113946"/>
              </p:ext>
            </p:extLst>
          </p:nvPr>
        </p:nvGraphicFramePr>
        <p:xfrm>
          <a:off x="1238595" y="1690687"/>
          <a:ext cx="9377153" cy="4326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0342">
                  <a:extLst>
                    <a:ext uri="{9D8B030D-6E8A-4147-A177-3AD203B41FA5}">
                      <a16:colId xmlns:a16="http://schemas.microsoft.com/office/drawing/2014/main" val="1815266869"/>
                    </a:ext>
                  </a:extLst>
                </a:gridCol>
                <a:gridCol w="5836811">
                  <a:extLst>
                    <a:ext uri="{9D8B030D-6E8A-4147-A177-3AD203B41FA5}">
                      <a16:colId xmlns:a16="http://schemas.microsoft.com/office/drawing/2014/main" val="330597122"/>
                    </a:ext>
                  </a:extLst>
                </a:gridCol>
              </a:tblGrid>
              <a:tr h="543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8875432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91 – 100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 – výtečně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Vynikající výkon pouze s drobnými chybami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4626241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– 90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 – velmi dobře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Nadprůměrný výkon, avšak s určitými chybami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2115566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71 – 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 – dobře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Celkově dobrý výkon s řadou výrazných chyb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4334959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61 – 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 – uspokojivě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Přijatelný výkon, ale se značnými nedostatky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415802"/>
                  </a:ext>
                </a:extLst>
              </a:tr>
              <a:tr h="6285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51 – 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dostatečně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Výkon splňuje minimální požadavky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142699"/>
                  </a:ext>
                </a:extLst>
              </a:tr>
              <a:tr h="640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 – 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 – nedostatečně, neprospěl/a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 zapotřebí značné množství další práce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166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7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Politiky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Pokud se něco děje, dejte to vědět. Komunikujte! (I já vám budu dávat vědět.)</a:t>
            </a:r>
          </a:p>
          <a:p>
            <a:r>
              <a:rPr lang="cs-CZ" dirty="0"/>
              <a:t>Při pozdním odevzdání eseje (ne jiných výstupů) ztrácíte body (5 bodů za každý den). Na náhlá onemocnění („chtěla jsem to napsat o víkendu, ale měla jsem zánět středního ucha…“) či překvapivě často opakující se katastrofy („už už jsem to odesílal, ale shořel mi v tu chvílí disk a zálohu nemám“) nebude brán zřetel. Vážné důvody („uvízla jsem na tropickém ostrově“) lze zvážit.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Nicméně pokud máte </a:t>
            </a:r>
            <a:r>
              <a:rPr lang="cs-CZ" dirty="0"/>
              <a:t>(budete mít) dlouhodobé a/či vážné zdravotní a jiné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problémy</a:t>
            </a:r>
            <a:r>
              <a:rPr lang="cs-CZ" dirty="0"/>
              <a:t> (vč. depresí, nemožnost připojení se k internetu…)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dejte o nich vědět, co nejdříve</a:t>
            </a:r>
            <a:r>
              <a:rPr lang="cs-CZ" dirty="0"/>
              <a:t>.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 předem odůvodněných případech je možné domluvit jiný harmonogram.</a:t>
            </a:r>
            <a:endParaRPr lang="cs-CZ" dirty="0"/>
          </a:p>
          <a:p>
            <a:r>
              <a:rPr lang="cs-CZ" dirty="0"/>
              <a:t>Evidovaní studenti/</a:t>
            </a:r>
            <a:r>
              <a:rPr lang="cs-CZ" dirty="0" err="1"/>
              <a:t>ky</a:t>
            </a:r>
            <a:r>
              <a:rPr lang="cs-CZ" dirty="0"/>
              <a:t> se </a:t>
            </a:r>
            <a:r>
              <a:rPr lang="cs-CZ" u="sng" dirty="0">
                <a:hlinkClick r:id="rId2" tooltip="Klikněte pro otevření v novém okně nebo záložce&#10;https://fsv.cuni.cz/studium/studenti-se-specialnimi-potrebami"/>
              </a:rPr>
              <a:t>speciálními potřebami</a:t>
            </a:r>
            <a:r>
              <a:rPr lang="cs-CZ" b="1" dirty="0"/>
              <a:t> </a:t>
            </a:r>
            <a:r>
              <a:rPr lang="cs-CZ" dirty="0"/>
              <a:t>vyžadující v předmětu specifická (podpůrná) opatření, nechť se osobně či emailem obrátí na garantku kurzu před první hodinou.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Vyučující je připravena hledat vhodná řešení odpovídající funkční diagnostice studenta/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ky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10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 I. </a:t>
            </a:r>
            <a:r>
              <a:rPr lang="cs-CZ" sz="1200" dirty="0"/>
              <a:t>drobné změny vyhrazeny </a:t>
            </a:r>
            <a:r>
              <a:rPr lang="cs-CZ" sz="1200" dirty="0">
                <a:sym typeface="Wingdings" panose="05000000000000000000" pitchFamily="2" charset="2"/>
              </a:rPr>
              <a:t></a:t>
            </a: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5.10. </a:t>
            </a:r>
            <a:r>
              <a:rPr lang="cs-CZ" dirty="0"/>
              <a:t>Úvodní hodina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12.10. </a:t>
            </a:r>
            <a:r>
              <a:rPr lang="cs-CZ" dirty="0"/>
              <a:t> 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Sociální problémy a jejich teoretické ukotvení </a:t>
            </a: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18.10. vyplňujete a odevzdáváte tabulku – úkol na další hodinu)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19.10. </a:t>
            </a:r>
            <a:r>
              <a:rPr lang="cs-CZ" dirty="0"/>
              <a:t>Domácí násilí jako </a:t>
            </a:r>
            <a:r>
              <a:rPr lang="cs-CZ" dirty="0" smtClean="0"/>
              <a:t>sociální</a:t>
            </a:r>
            <a:r>
              <a:rPr lang="cs-CZ" dirty="0" smtClean="0"/>
              <a:t> problém (SP)?</a:t>
            </a:r>
            <a:endParaRPr lang="cs-CZ" dirty="0"/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26.10. 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Jak definovat sociální problém? 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2.11. </a:t>
            </a:r>
            <a:r>
              <a:rPr lang="cs-CZ" dirty="0"/>
              <a:t>Zkoumání SP a společenská zodpovědnost v sociálních vědách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9.11. </a:t>
            </a:r>
            <a:r>
              <a:rPr lang="cs-CZ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Migrace jako sociální problém? </a:t>
            </a:r>
            <a:r>
              <a:rPr lang="cs-CZ" sz="1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(do 15.11. vypracováváte mini-recenzi - úkol na další hodinu)</a:t>
            </a:r>
          </a:p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16.11. </a:t>
            </a:r>
            <a:r>
              <a:rPr lang="cs-CZ" dirty="0"/>
              <a:t>Diskuze nad knihou Slepé skvrny, diskuze ohledně témat esejů</a:t>
            </a:r>
          </a:p>
        </p:txBody>
      </p:sp>
    </p:spTree>
    <p:extLst>
      <p:ext uri="{BB962C8B-B14F-4D97-AF65-F5344CB8AC3E}">
        <p14:creationId xmlns:p14="http://schemas.microsoft.com/office/powerpoint/2010/main" val="284912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1291</Words>
  <Application>Microsoft Office PowerPoint</Application>
  <PresentationFormat>Širokoúhlá obrazovka</PresentationFormat>
  <Paragraphs>178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-apple-system</vt:lpstr>
      <vt:lpstr>Arial</vt:lpstr>
      <vt:lpstr>Calibri</vt:lpstr>
      <vt:lpstr>Calibri Light</vt:lpstr>
      <vt:lpstr>Segoe UI Emoji</vt:lpstr>
      <vt:lpstr>Symbol</vt:lpstr>
      <vt:lpstr>Times New Roman</vt:lpstr>
      <vt:lpstr>Wingdings</vt:lpstr>
      <vt:lpstr>Office Theme</vt:lpstr>
      <vt:lpstr>SOCIÁLNÍ PROBLÉMY </vt:lpstr>
      <vt:lpstr>Informace o kurzu</vt:lpstr>
      <vt:lpstr>Praktické info k přednáškám</vt:lpstr>
      <vt:lpstr>Cíle kurzu</vt:lpstr>
      <vt:lpstr>Povinnosti kurzu…..plňte včas!</vt:lpstr>
      <vt:lpstr>Alternativa zkoušky (60 %)</vt:lpstr>
      <vt:lpstr>Hodnocení kurzu</vt:lpstr>
      <vt:lpstr>Politiky kurzu</vt:lpstr>
      <vt:lpstr>Harmonogram kurzu I. drobné změny vyhrazeny </vt:lpstr>
      <vt:lpstr>Harmonogram kurzu II.</vt:lpstr>
      <vt:lpstr>Dotazy k formalitám</vt:lpstr>
      <vt:lpstr>Co je to sociální problém?</vt:lpstr>
      <vt:lpstr>Problém…ale sociální?</vt:lpstr>
      <vt:lpstr>Sociální problém</vt:lpstr>
      <vt:lpstr>Subjektivní a objektivní složka SP</vt:lpstr>
      <vt:lpstr>→ Dva základní teoretické proudy SP</vt:lpstr>
      <vt:lpstr>Konstruktivistický pohled (má blízko k Interpretativní sociologii)</vt:lpstr>
      <vt:lpstr>Objektivistický pohled</vt:lpstr>
      <vt:lpstr>A jaký je váš názor? </vt:lpstr>
      <vt:lpstr>Příklady teorií dle dvou proudů pojetí SP</vt:lpstr>
      <vt:lpstr>Sociologická imaginace</vt:lpstr>
      <vt:lpstr>Co jsou dle vás největší sociální problémy ČR?</vt:lpstr>
      <vt:lpstr>Prezentace aplikace PowerPoint</vt:lpstr>
      <vt:lpstr>Děkuji za pozornost a čtete Millse  Minimálně to, co máte naskenované v Moodle, ale raději celého!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autor</cp:lastModifiedBy>
  <cp:revision>43</cp:revision>
  <dcterms:created xsi:type="dcterms:W3CDTF">2020-10-05T18:12:30Z</dcterms:created>
  <dcterms:modified xsi:type="dcterms:W3CDTF">2023-10-04T19:51:15Z</dcterms:modified>
</cp:coreProperties>
</file>