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Instrument Sans" panose="020B0604020202020204" charset="0"/>
      <p:regular r:id="rId12"/>
    </p:embeddedFont>
    <p:embeddedFont>
      <p:font typeface="Instrument Sans Semi Bold" panose="020B0604020202020204" charset="0"/>
      <p:regular r:id="rId1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modSld">
      <pc:chgData name="Jáchym Šimsa" userId="234d49cd-7956-41f2-b106-89e93a0cb03c" providerId="ADAL" clId="{AC1BB9EA-0C2E-48C1-B11C-D042B08AF17E}" dt="2026-03-30T13:31:58.497" v="199" actId="208"/>
      <pc:docMkLst>
        <pc:docMk/>
      </pc:docMkLst>
      <pc:sldChg chg="modSp mod">
        <pc:chgData name="Jáchym Šimsa" userId="234d49cd-7956-41f2-b106-89e93a0cb03c" providerId="ADAL" clId="{AC1BB9EA-0C2E-48C1-B11C-D042B08AF17E}" dt="2026-03-30T11:29:24.384" v="28" actId="20577"/>
        <pc:sldMkLst>
          <pc:docMk/>
          <pc:sldMk cId="0" sldId="258"/>
        </pc:sldMkLst>
        <pc:spChg chg="mod">
          <ac:chgData name="Jáchym Šimsa" userId="234d49cd-7956-41f2-b106-89e93a0cb03c" providerId="ADAL" clId="{AC1BB9EA-0C2E-48C1-B11C-D042B08AF17E}" dt="2026-03-30T11:29:24.384" v="28" actId="20577"/>
          <ac:spMkLst>
            <pc:docMk/>
            <pc:sldMk cId="0" sldId="258"/>
            <ac:spMk id="23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1:30:06.011" v="29" actId="14100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1:30:06.011" v="29" actId="14100"/>
          <ac:spMkLst>
            <pc:docMk/>
            <pc:sldMk cId="0" sldId="259"/>
            <ac:spMk id="11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1:32:34.036" v="109" actId="20577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1:30:39.765" v="42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1:31:59.352" v="89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1:32:02.580" v="91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1:32:17.150" v="98" actId="113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1:32:34.036" v="109" actId="20577"/>
          <ac:spMkLst>
            <pc:docMk/>
            <pc:sldMk cId="0" sldId="260"/>
            <ac:spMk id="17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1:34:00.968" v="172" actId="20577"/>
        <pc:sldMkLst>
          <pc:docMk/>
          <pc:sldMk cId="0" sldId="261"/>
        </pc:sldMkLst>
        <pc:spChg chg="mod">
          <ac:chgData name="Jáchym Šimsa" userId="234d49cd-7956-41f2-b106-89e93a0cb03c" providerId="ADAL" clId="{AC1BB9EA-0C2E-48C1-B11C-D042B08AF17E}" dt="2026-03-30T11:34:00.968" v="172" actId="20577"/>
          <ac:spMkLst>
            <pc:docMk/>
            <pc:sldMk cId="0" sldId="261"/>
            <ac:spMk id="11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1:35:58.648" v="190" actId="20577"/>
        <pc:sldMkLst>
          <pc:docMk/>
          <pc:sldMk cId="0" sldId="263"/>
        </pc:sldMkLst>
        <pc:spChg chg="mod">
          <ac:chgData name="Jáchym Šimsa" userId="234d49cd-7956-41f2-b106-89e93a0cb03c" providerId="ADAL" clId="{AC1BB9EA-0C2E-48C1-B11C-D042B08AF17E}" dt="2026-03-30T11:35:58.648" v="190" actId="20577"/>
          <ac:spMkLst>
            <pc:docMk/>
            <pc:sldMk cId="0" sldId="263"/>
            <ac:spMk id="13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31:58.497" v="199" actId="208"/>
        <pc:sldMkLst>
          <pc:docMk/>
          <pc:sldMk cId="0" sldId="264"/>
        </pc:sldMkLst>
        <pc:spChg chg="mod">
          <ac:chgData name="Jáchym Šimsa" userId="234d49cd-7956-41f2-b106-89e93a0cb03c" providerId="ADAL" clId="{AC1BB9EA-0C2E-48C1-B11C-D042B08AF17E}" dt="2026-03-30T13:31:22.947" v="194" actId="255"/>
          <ac:spMkLst>
            <pc:docMk/>
            <pc:sldMk cId="0" sldId="264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02.605" v="191" actId="2711"/>
          <ac:spMkLst>
            <pc:docMk/>
            <pc:sldMk cId="0" sldId="264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0.393" v="192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02.605" v="191" actId="2711"/>
          <ac:spMkLst>
            <pc:docMk/>
            <pc:sldMk cId="0" sldId="264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58.497" v="199" actId="208"/>
          <ac:spMkLst>
            <pc:docMk/>
            <pc:sldMk cId="0" sldId="264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0.393" v="192" actId="255"/>
          <ac:spMkLst>
            <pc:docMk/>
            <pc:sldMk cId="0" sldId="264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02.605" v="191" actId="2711"/>
          <ac:spMkLst>
            <pc:docMk/>
            <pc:sldMk cId="0" sldId="264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0.393" v="192" actId="255"/>
          <ac:spMkLst>
            <pc:docMk/>
            <pc:sldMk cId="0" sldId="264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02.605" v="191" actId="2711"/>
          <ac:spMkLst>
            <pc:docMk/>
            <pc:sldMk cId="0" sldId="264"/>
            <ac:spMk id="2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2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0.393" v="192" actId="255"/>
          <ac:spMkLst>
            <pc:docMk/>
            <pc:sldMk cId="0" sldId="264"/>
            <ac:spMk id="2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02.605" v="191" actId="2711"/>
          <ac:spMkLst>
            <pc:docMk/>
            <pc:sldMk cId="0" sldId="264"/>
            <ac:spMk id="2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58.497" v="199" actId="208"/>
          <ac:spMkLst>
            <pc:docMk/>
            <pc:sldMk cId="0" sldId="264"/>
            <ac:spMk id="2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2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0.393" v="192" actId="255"/>
          <ac:spMkLst>
            <pc:docMk/>
            <pc:sldMk cId="0" sldId="264"/>
            <ac:spMk id="2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02.605" v="191" actId="2711"/>
          <ac:spMkLst>
            <pc:docMk/>
            <pc:sldMk cId="0" sldId="264"/>
            <ac:spMk id="3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8.285" v="193" actId="255"/>
          <ac:spMkLst>
            <pc:docMk/>
            <pc:sldMk cId="0" sldId="264"/>
            <ac:spMk id="3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10.393" v="192" actId="255"/>
          <ac:spMkLst>
            <pc:docMk/>
            <pc:sldMk cId="0" sldId="264"/>
            <ac:spMk id="3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1:35.471" v="197" actId="255"/>
          <ac:spMkLst>
            <pc:docMk/>
            <pc:sldMk cId="0" sldId="264"/>
            <ac:spMk id="3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677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83876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2091690"/>
            <a:ext cx="7556421" cy="372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SLAŇOVÁNÍ A VÝSTUP PO LANĚ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6280190" y="611052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Zásady výstupů po laně, slaňování s oporou a slaňování do volného prostoru ve vojenském lezení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56298"/>
            <a:ext cx="1952149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955119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912852"/>
            <a:ext cx="1499830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ZÁKLADY TECHNIKY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276231"/>
            <a:ext cx="808303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ÚVOD DO VERTIKÁLNÍCH PŘESUNŮ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133957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Vertikální přesuny jsou klíčovou součástí pohybu v neschůdném terénu. Každý voják musí ovládat jak techniku slaňování, tak výstupu po laně, aby byl schopen reagovat na taktické požadavky v terénu.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93790" y="3125272"/>
            <a:ext cx="6291382" cy="1786652"/>
          </a:xfrm>
          <a:prstGeom prst="roundRect">
            <a:avLst>
              <a:gd name="adj" fmla="val 15830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005126" y="3336608"/>
            <a:ext cx="235684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🔽</a:t>
            </a: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Slaňování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05126" y="3817977"/>
            <a:ext cx="5868710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Plynulý pohyb lezce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dolů po laně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který se používá k sestupu v neschůdném terénu, kde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nelze sestoupit pěšky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Umožňuje rychlý a kontrolovaný sestup po svislých nebo šikmých překážkách.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93790" y="5090993"/>
            <a:ext cx="6291382" cy="2080855"/>
          </a:xfrm>
          <a:prstGeom prst="roundRect">
            <a:avLst>
              <a:gd name="adj" fmla="val 13592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1005126" y="5302329"/>
            <a:ext cx="235684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🔼</a:t>
            </a: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Výstup po laně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05126" y="5783699"/>
            <a:ext cx="5868710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pohybu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vzhůru po jednom ukotveném prameni lana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Využívá se tam, kde je to z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taktického hlediska výhodnější nebo přímo nutné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například při zdolávání strmých stěn, protisvahů nebo při záchranných akcích.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416998" y="2923818"/>
            <a:ext cx="6563082" cy="4449485"/>
          </a:xfrm>
          <a:prstGeom prst="roundRect">
            <a:avLst>
              <a:gd name="adj" fmla="val 1017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7605474" y="3102888"/>
            <a:ext cx="3449955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⭐ Taktická volba metody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7605474" y="3584258"/>
            <a:ext cx="6186130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Výběr mezi slaňováním a výstupem po laně závisí na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aktuální taktické situaci, terénu a dostupném vybavení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Obě techniky jsou vzájemně doplňující a voják musí zvládat přechod mezi nimi.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605474" y="4628078"/>
            <a:ext cx="6186130" cy="100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Slaňování – rychlý sestup, překonání skalních stěn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– průnik do výšin, taktický manévr, záchrana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Kombinace obou – zdolávání převisů a sebezáchrana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647224"/>
            <a:ext cx="1997631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993" y="730210"/>
            <a:ext cx="134898" cy="1348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97280" y="697825"/>
            <a:ext cx="1592937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BEZPEČNOSTNÍ ZÁSADY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793790" y="1005483"/>
            <a:ext cx="7556421" cy="1054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HLAVNÍ ZÁSADY BEZPEČNÉHO SLAŇOVÁNÍ</a:t>
            </a:r>
            <a:endParaRPr lang="en-US" sz="3300" dirty="0"/>
          </a:p>
        </p:txBody>
      </p:sp>
      <p:sp>
        <p:nvSpPr>
          <p:cNvPr id="7" name="Text 3"/>
          <p:cNvSpPr/>
          <p:nvPr/>
        </p:nvSpPr>
        <p:spPr>
          <a:xfrm>
            <a:off x="793790" y="2274689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Nedodržení níže uvedených zásad může vést ke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kritickému selhání jistícího systému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smrtelným následkům. Každý voják musí mít tyto pravidla zakořeněna jako automatické reflexy.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793790" y="2935248"/>
            <a:ext cx="3706535" cy="2251829"/>
          </a:xfrm>
          <a:prstGeom prst="roundRect">
            <a:avLst>
              <a:gd name="adj" fmla="val 487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5"/>
          <p:cNvSpPr/>
          <p:nvPr/>
        </p:nvSpPr>
        <p:spPr>
          <a:xfrm>
            <a:off x="770930" y="2935248"/>
            <a:ext cx="91440" cy="2251829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6"/>
          <p:cNvSpPr/>
          <p:nvPr/>
        </p:nvSpPr>
        <p:spPr>
          <a:xfrm>
            <a:off x="1053822" y="3126700"/>
            <a:ext cx="3255050" cy="534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Povel „Lano!" před shozením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1053822" y="3747254"/>
            <a:ext cx="3255050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 shozením lana je nutné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zvolat povel „Lano!"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počkat přibližně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 vteřin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až poté lano shodit. Tím se upozorní osoby pod místem slaňování na hrozící nebezpečí.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643676" y="2935248"/>
            <a:ext cx="3706535" cy="2251829"/>
          </a:xfrm>
          <a:prstGeom prst="roundRect">
            <a:avLst>
              <a:gd name="adj" fmla="val 4873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4620816" y="2935248"/>
            <a:ext cx="91440" cy="2251829"/>
          </a:xfrm>
          <a:prstGeom prst="roundRect">
            <a:avLst>
              <a:gd name="adj" fmla="val 276744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0"/>
          <p:cNvSpPr/>
          <p:nvPr/>
        </p:nvSpPr>
        <p:spPr>
          <a:xfrm>
            <a:off x="4903708" y="3126700"/>
            <a:ext cx="3174325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🔒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Zabezpečení konců lana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4903708" y="3483769"/>
            <a:ext cx="3255050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Konce lana musí být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bezpodmínečně zabezpečeny uzlem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proti nechtěnému proslanění – tedy projetí konce lana slaňovací pomůckou. Nezabezpečené lano může způsobit nekontrolovaný pád.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793790" y="5330428"/>
            <a:ext cx="3706535" cy="2251829"/>
          </a:xfrm>
          <a:prstGeom prst="roundRect">
            <a:avLst>
              <a:gd name="adj" fmla="val 4873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770930" y="5330428"/>
            <a:ext cx="91440" cy="2251829"/>
          </a:xfrm>
          <a:prstGeom prst="roundRect">
            <a:avLst>
              <a:gd name="adj" fmla="val 276744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1053822" y="5521881"/>
            <a:ext cx="3255050" cy="534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🐢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Pomalý a kontrolovaný pohyb</a:t>
            </a:r>
            <a:endParaRPr lang="en-US" sz="1650" dirty="0"/>
          </a:p>
        </p:txBody>
      </p:sp>
      <p:sp>
        <p:nvSpPr>
          <p:cNvPr id="19" name="Text 15"/>
          <p:cNvSpPr/>
          <p:nvPr/>
        </p:nvSpPr>
        <p:spPr>
          <a:xfrm>
            <a:off x="1053822" y="6142434"/>
            <a:ext cx="3255050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Slaňuje se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pomalu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aby se zamezilo nadměrnému tření a nebezpečnému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zahřátí slaňovací pomůcky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Přehřátá pomůcka může poškodit lano nebo ztratit třecí vlastnosti.</a:t>
            </a:r>
            <a:endParaRPr lang="en-US" sz="1300" dirty="0"/>
          </a:p>
        </p:txBody>
      </p:sp>
      <p:sp>
        <p:nvSpPr>
          <p:cNvPr id="20" name="Shape 16"/>
          <p:cNvSpPr/>
          <p:nvPr/>
        </p:nvSpPr>
        <p:spPr>
          <a:xfrm>
            <a:off x="4643676" y="5330428"/>
            <a:ext cx="3706535" cy="2251829"/>
          </a:xfrm>
          <a:prstGeom prst="roundRect">
            <a:avLst>
              <a:gd name="adj" fmla="val 487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7"/>
          <p:cNvSpPr/>
          <p:nvPr/>
        </p:nvSpPr>
        <p:spPr>
          <a:xfrm>
            <a:off x="4620816" y="5330428"/>
            <a:ext cx="91440" cy="2251829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8"/>
          <p:cNvSpPr/>
          <p:nvPr/>
        </p:nvSpPr>
        <p:spPr>
          <a:xfrm>
            <a:off x="4903708" y="5521881"/>
            <a:ext cx="3255050" cy="534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✋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Kontrolní ruka pod pomůckou</a:t>
            </a:r>
            <a:endParaRPr lang="en-US" sz="1650" dirty="0"/>
          </a:p>
        </p:txBody>
      </p:sp>
      <p:sp>
        <p:nvSpPr>
          <p:cNvPr id="23" name="Text 19"/>
          <p:cNvSpPr/>
          <p:nvPr/>
        </p:nvSpPr>
        <p:spPr>
          <a:xfrm>
            <a:off x="4903708" y="6142434"/>
            <a:ext cx="3255050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je nutné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neustále </a:t>
            </a:r>
            <a:r>
              <a:rPr lang="en-US" sz="13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držet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ideálně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oběma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ruk</a:t>
            </a:r>
            <a:r>
              <a:rPr lang="cs-CZ" sz="13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ama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pod slaňovací pomůckou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Sevřením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ru</a:t>
            </a:r>
            <a:r>
              <a:rPr lang="cs-CZ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 pohyb dolů okamžitě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zastavuje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</a:t>
            </a:r>
            <a:r>
              <a:rPr lang="cs-CZ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</a:t>
            </a:r>
            <a:r>
              <a:rPr lang="cs-CZ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primárním brzdným mechanismem.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60440"/>
            <a:ext cx="1953458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743426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11041"/>
            <a:ext cx="1548765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POSTOJ PŘI SLAŇOVÁNÍ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1018699"/>
            <a:ext cx="13042821" cy="1054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POSTOJ PŘI SLAŇOVÁNÍ S OPOROU VS. DO VOLNÉHO PROSTORU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3790" y="2287905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Správný postoj při slaňování zásadně ovlivňuje bezpečnost, kontrolu pohybu a fyzickou námahu. Technika se liší podle charakteru terénu – přítomnosti či absence opory pro nohy.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93790" y="3109674"/>
            <a:ext cx="6315670" cy="2574727"/>
          </a:xfrm>
          <a:prstGeom prst="roundRect">
            <a:avLst>
              <a:gd name="adj" fmla="val 9828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985242" y="3301127"/>
            <a:ext cx="2655451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🧗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Slaňování s oporou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985242" y="3715583"/>
            <a:ext cx="5932765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Klasická technika pro slaňování po skalní stěně nebo jiné svislé překážce: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85242" y="4094202"/>
            <a:ext cx="5932765" cy="1398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Nohy se o skálu opírají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rozkročmo, mírně do stran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kolmo k překážce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Toto rozkročení zajišťuje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lepší stabilitu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brání nežádoucím výkyvům do stran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Tělo je mírně zakloněno, váha spočívá v úvazku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Pohyb je plynulý, nohy se pohybují koordinovaně s dávkováním lana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528560" y="3109674"/>
            <a:ext cx="6315670" cy="2574727"/>
          </a:xfrm>
          <a:prstGeom prst="roundRect">
            <a:avLst>
              <a:gd name="adj" fmla="val 8960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7720013" y="3301127"/>
            <a:ext cx="4159210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🪂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Slaňování do volného prostoru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7720013" y="3715583"/>
            <a:ext cx="5932765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pro situace, kdy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chybí opora nohou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převisy, šachty, hluboké srázy: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720013" y="4094202"/>
            <a:ext cx="5932765" cy="1648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Obvykle se používají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speciální slaňovací pomůcky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zajišťující plynulý sestup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 improvizovaných způsobů se používá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křížový sed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(se dvěma prameny lana)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Dülferův sed se k tomuto způsobu slaňování používá jen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zcela výjimečně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Vyšší nároky na fyzickou sílu a soustředění lezce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93790" y="6256496"/>
            <a:ext cx="13042821" cy="1312545"/>
          </a:xfrm>
          <a:prstGeom prst="roundRect">
            <a:avLst>
              <a:gd name="adj" fmla="val 19280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82" y="6463189"/>
            <a:ext cx="263485" cy="2108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394460" y="6441996"/>
            <a:ext cx="210871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Kritický rozdíl</a:t>
            </a:r>
            <a:endParaRPr lang="en-US" sz="1650" dirty="0"/>
          </a:p>
        </p:txBody>
      </p:sp>
      <p:sp>
        <p:nvSpPr>
          <p:cNvPr id="18" name="Text 14"/>
          <p:cNvSpPr/>
          <p:nvPr/>
        </p:nvSpPr>
        <p:spPr>
          <a:xfrm>
            <a:off x="1394460" y="6856452"/>
            <a:ext cx="1227355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slaňování do volného prostoru je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ovládání pohybu zcela závislé na slaňovací pomůcce a kontrolní ruce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Absence opory nohou výrazně zvyšuje nároky na techniku a správnou volbu pomůcky.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858322"/>
            <a:ext cx="2240399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1393" y="941308"/>
            <a:ext cx="134898" cy="1348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83680" y="908923"/>
            <a:ext cx="1835706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POMŮCKY A SEBEZAJIŠTĚNÍ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6280190" y="1216581"/>
            <a:ext cx="7556421" cy="1054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SLAŇOVÁNÍ S POMŮCKAMI A SEBEZAJIŠTĚNÍ</a:t>
            </a:r>
            <a:endParaRPr lang="en-US" sz="3300" dirty="0"/>
          </a:p>
        </p:txBody>
      </p:sp>
      <p:sp>
        <p:nvSpPr>
          <p:cNvPr id="7" name="Text 3"/>
          <p:cNvSpPr/>
          <p:nvPr/>
        </p:nvSpPr>
        <p:spPr>
          <a:xfrm>
            <a:off x="6280190" y="2485787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Správná volba slaňovací pomůcky a povinné sebezajištění jsou základními předpoklady bezpečného slaňování v podmínkách AČR.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6280190" y="3146346"/>
            <a:ext cx="3706535" cy="2251829"/>
          </a:xfrm>
          <a:prstGeom prst="roundRect">
            <a:avLst>
              <a:gd name="adj" fmla="val 11238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6471642" y="3337798"/>
            <a:ext cx="2191941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🔵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cs-CZ" sz="1650" dirty="0" err="1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Reverso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6471642" y="3694867"/>
            <a:ext cx="3323630" cy="1498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Nejčastěji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používaná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pomůcka k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plynulému slanění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Lano je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vedeno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přes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tvar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osmičky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který zajišťuje rovnoměrné tření a snadné ovládání rychlosti sestupu.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Vhodná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slaňování s oporou i do volného prostoru.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10130076" y="3146346"/>
            <a:ext cx="3706535" cy="2251829"/>
          </a:xfrm>
          <a:prstGeom prst="roundRect">
            <a:avLst>
              <a:gd name="adj" fmla="val 11238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10321528" y="3285054"/>
            <a:ext cx="3323630" cy="534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🔴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Karabina typu HMS s půllodním uzlem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10321528" y="3958352"/>
            <a:ext cx="3323630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Alternativní pomůcka využívající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půllodní uzel (HMS)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karabině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typu H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Umožňuje plynulé dávkování lana a je využitelná i pro jištění. Vyžaduje správnou orientaci karabiny a uzlu.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280190" y="5559385"/>
            <a:ext cx="7556421" cy="1811893"/>
          </a:xfrm>
          <a:prstGeom prst="roundRect">
            <a:avLst>
              <a:gd name="adj" fmla="val 1396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782" y="5766078"/>
            <a:ext cx="263485" cy="2108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880860" y="5744885"/>
            <a:ext cx="4409242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Povinné sebezajištění – rozkaz AČR</a:t>
            </a:r>
            <a:endParaRPr lang="en-US" sz="1650" dirty="0"/>
          </a:p>
        </p:txBody>
      </p:sp>
      <p:sp>
        <p:nvSpPr>
          <p:cNvPr id="17" name="Text 12"/>
          <p:cNvSpPr/>
          <p:nvPr/>
        </p:nvSpPr>
        <p:spPr>
          <a:xfrm>
            <a:off x="6880860" y="6159341"/>
            <a:ext cx="6787158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AČR je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povinností </a:t>
            </a:r>
            <a:r>
              <a:rPr lang="en-US" sz="1300" b="1" dirty="0" err="1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použít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300" b="1" dirty="0" err="1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smosvorný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</a:t>
            </a:r>
            <a:r>
              <a:rPr lang="en-US" sz="1300" b="1" dirty="0" err="1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Prusíkův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b="1" dirty="0" err="1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uzel</a:t>
            </a:r>
            <a:r>
              <a:rPr lang="cs-CZ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)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uvázaný pod slaňovací pomůckou. Tento uzel se při uvolnění rukou z lana okamžitě zablokuje a zastaví sjezd – například při náhlé nevolnosti vojáka nebo při zásahu padajícím kamenem. Sebezajištění není volitelné – je to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absolutní požadavek bezpečnosti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560189"/>
            <a:ext cx="2367439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659011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616744"/>
            <a:ext cx="1915120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METODY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980123"/>
            <a:ext cx="9004102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IMPROVIZOVANÉ ZPŮSOBY SLAŇOVÁNÍ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1837849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metody slaňování se aplikují v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lehčím terénu nebo při absenci standardního vybavení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Voják musí ovládat tyto techniky jako záložní řešení v situaci nouze.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93790" y="2627709"/>
            <a:ext cx="4228148" cy="3288863"/>
          </a:xfrm>
          <a:prstGeom prst="roundRect">
            <a:avLst>
              <a:gd name="adj" fmla="val 859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982266" y="2816185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7761" y="2971681"/>
            <a:ext cx="254437" cy="25443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82266" y="3560802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DÜLFERŮV SED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982266" y="3962876"/>
            <a:ext cx="3851196" cy="14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Slaňování na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jednom prameni lana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při němž lano prochází přes stehno, záda a rameno. Využitelný např. u hasičské hadice. </a:t>
            </a:r>
            <a:r>
              <a:rPr lang="en-US" sz="14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Způsobuje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značné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4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tření</a:t>
            </a:r>
            <a:r>
              <a:rPr lang="cs-CZ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lze však použít 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 </a:t>
            </a:r>
            <a:r>
              <a:rPr lang="en-US" sz="14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volný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4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prostor</a:t>
            </a:r>
            <a:r>
              <a:rPr lang="cs-CZ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5201007" y="2627709"/>
            <a:ext cx="4228267" cy="3288863"/>
          </a:xfrm>
          <a:prstGeom prst="roundRect">
            <a:avLst>
              <a:gd name="adj" fmla="val 859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5389483" y="2816185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4979" y="2971681"/>
            <a:ext cx="254437" cy="25443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89483" y="3560802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SLANĚNÍ BOKEM</a:t>
            </a:r>
            <a:endParaRPr lang="en-US" sz="1850" dirty="0"/>
          </a:p>
        </p:txBody>
      </p:sp>
      <p:sp>
        <p:nvSpPr>
          <p:cNvPr id="16" name="Text 11"/>
          <p:cNvSpPr/>
          <p:nvPr/>
        </p:nvSpPr>
        <p:spPr>
          <a:xfrm>
            <a:off x="5389483" y="3962876"/>
            <a:ext cx="3851315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vhodná ve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snadném terénu nebo na lyžích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Lano vede přes ruce a záda slaňujícího se. Nižší zátěž na tělo, ale omezená kontrola rychlosti sestupu.</a:t>
            </a:r>
            <a:endParaRPr lang="en-US" sz="1450" dirty="0"/>
          </a:p>
        </p:txBody>
      </p:sp>
      <p:sp>
        <p:nvSpPr>
          <p:cNvPr id="17" name="Shape 12"/>
          <p:cNvSpPr/>
          <p:nvPr/>
        </p:nvSpPr>
        <p:spPr>
          <a:xfrm>
            <a:off x="9608344" y="2627709"/>
            <a:ext cx="4228148" cy="3288863"/>
          </a:xfrm>
          <a:prstGeom prst="roundRect">
            <a:avLst>
              <a:gd name="adj" fmla="val 859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9796820" y="2816185"/>
            <a:ext cx="565547" cy="565547"/>
          </a:xfrm>
          <a:prstGeom prst="roundRect">
            <a:avLst>
              <a:gd name="adj" fmla="val 16166801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52315" y="2971681"/>
            <a:ext cx="254437" cy="254437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796820" y="3560802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KŘÍŽOVÝ SED</a:t>
            </a:r>
            <a:endParaRPr lang="en-US" sz="1850" dirty="0"/>
          </a:p>
        </p:txBody>
      </p:sp>
      <p:sp>
        <p:nvSpPr>
          <p:cNvPr id="21" name="Text 15"/>
          <p:cNvSpPr/>
          <p:nvPr/>
        </p:nvSpPr>
        <p:spPr>
          <a:xfrm>
            <a:off x="9796820" y="3962876"/>
            <a:ext cx="3851196" cy="1765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Komfortnější varianta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improvizovaného slaňování se dvěma prameny lana. Lano se vede z obou stran přes sedací partii a umožňuje stabilnější a rovnoměrnější rozložení zátěže. Preferovaná metoda pro volný prostor.</a:t>
            </a:r>
            <a:endParaRPr lang="en-US" sz="1450" dirty="0"/>
          </a:p>
        </p:txBody>
      </p:sp>
      <p:sp>
        <p:nvSpPr>
          <p:cNvPr id="22" name="Shape 16"/>
          <p:cNvSpPr/>
          <p:nvPr/>
        </p:nvSpPr>
        <p:spPr>
          <a:xfrm>
            <a:off x="793790" y="6118027"/>
            <a:ext cx="13042821" cy="1551265"/>
          </a:xfrm>
          <a:prstGeom prst="roundRect">
            <a:avLst>
              <a:gd name="adj" fmla="val 18232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266" y="6366510"/>
            <a:ext cx="294561" cy="23562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65302" y="6344126"/>
            <a:ext cx="4836795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Omezení improvizovaných technik</a:t>
            </a:r>
            <a:endParaRPr lang="en-US" sz="1850" dirty="0"/>
          </a:p>
        </p:txBody>
      </p:sp>
      <p:sp>
        <p:nvSpPr>
          <p:cNvPr id="25" name="Text 18"/>
          <p:cNvSpPr/>
          <p:nvPr/>
        </p:nvSpPr>
        <p:spPr>
          <a:xfrm>
            <a:off x="1465302" y="6825496"/>
            <a:ext cx="1218283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způsoby slaňování </a:t>
            </a:r>
            <a:r>
              <a:rPr lang="en-US" sz="14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nejsou náhradou za standardní pomůcky</a:t>
            </a: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Používají se výhradně v situacích nouze nebo v lehčím terénu. Při nejbližší možné příležitosti je třeba přejít na certifikované vybavení.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47832"/>
            <a:ext cx="1727716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846653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804386"/>
            <a:ext cx="1275398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PO LANĚ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167765"/>
            <a:ext cx="997279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ZÁSADY VÝSTUPU PO LANĚ (PRUSÍKOVÁNÍ)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025491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po laně pomocí samosvorných uzlů je základní technikou pohybu vzhůru po ukotveném laně. Zvládnutí této techniky je podmínkou bezpečného pohybu v náročném terénu a záchranných operací.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93790" y="2994422"/>
            <a:ext cx="3941326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TECHNIKA SAMOSVORNÝCH UZLŮ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793790" y="3490555"/>
            <a:ext cx="6291382" cy="3536513"/>
          </a:xfrm>
          <a:prstGeom prst="roundRect">
            <a:avLst>
              <a:gd name="adj" fmla="val 310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3490555"/>
            <a:ext cx="91440" cy="3536513"/>
          </a:xfrm>
          <a:prstGeom prst="roundRect">
            <a:avLst>
              <a:gd name="adj" fmla="val 309302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73706" y="3701891"/>
            <a:ext cx="299620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PRUSÍKŮV UZEL – PRINCIP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073706" y="4175641"/>
            <a:ext cx="5800130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Pohyb po laně se provádí pomocí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samosvorných uzlů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vyhotovených z tenčí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6mm kulaté smyčky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omotané kolem nosného lana. Klíčová vlastnost: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073706" y="5219462"/>
            <a:ext cx="5800130" cy="1596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zátěží tělem se uzel zablokuje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drží lezce na místě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odlehčení (zdvihnutím kolen) se uzel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volně posunuje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nahoru po laně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Průměr smyčky musí být výrazně menší než průměr nosného lana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416998" y="2815352"/>
            <a:ext cx="6563082" cy="4666297"/>
          </a:xfrm>
          <a:prstGeom prst="roundRect">
            <a:avLst>
              <a:gd name="adj" fmla="val 9698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7605474" y="2994422"/>
            <a:ext cx="3612594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⭐ Pravidlo 2 pevných bodů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7605474" y="3475792"/>
            <a:ext cx="6186130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musí být k lanu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ukotven minimálně 2 pevnými body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nikdy nesmí být připojen pouze jedním uzlem.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605474" y="4225409"/>
            <a:ext cx="6186130" cy="1302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Horní uzel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pro smyčku navázanou k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sedacímu úvazku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(nosný bod)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Spodní uzel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pro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stoupací smyčku na nohu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(pohybový bod)</a:t>
            </a:r>
            <a:endParaRPr lang="en-US" sz="145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Střídavým zatěžováním a odlehčováním se lezec plynule pohybuje vzhůru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7605474" y="5728930"/>
            <a:ext cx="6186130" cy="1551265"/>
          </a:xfrm>
          <a:prstGeom prst="roundRect">
            <a:avLst>
              <a:gd name="adj" fmla="val 18232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950" y="5977414"/>
            <a:ext cx="294561" cy="235625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8276987" y="5955030"/>
            <a:ext cx="4457938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Zásadní bezpečnostní pravidlo</a:t>
            </a:r>
            <a:endParaRPr lang="en-US" sz="1850" dirty="0"/>
          </a:p>
        </p:txBody>
      </p:sp>
      <p:sp>
        <p:nvSpPr>
          <p:cNvPr id="20" name="Text 16"/>
          <p:cNvSpPr/>
          <p:nvPr/>
        </p:nvSpPr>
        <p:spPr>
          <a:xfrm>
            <a:off x="8276987" y="6436400"/>
            <a:ext cx="532614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přesouvání uzlu musí být </a:t>
            </a:r>
            <a:r>
              <a:rPr lang="en-US" sz="14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druhý uzel zatížen a zajištěn</a:t>
            </a: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Nikdy nepřesouvat oba uzly současně.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7241" y="563166"/>
            <a:ext cx="2420183" cy="368856"/>
          </a:xfrm>
          <a:prstGeom prst="roundRect">
            <a:avLst>
              <a:gd name="adj" fmla="val 64036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232" y="668893"/>
            <a:ext cx="157401" cy="1574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1333" y="622102"/>
            <a:ext cx="1948101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MECHANICKÉ BLOKANTY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87241" y="1010007"/>
            <a:ext cx="6920032" cy="615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VÝSTUP POMOCÍ BLOKANTŮ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787241" y="1917859"/>
            <a:ext cx="13055918" cy="626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Mechanické blokanty představují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efektivnější a rychlejší metodu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výstupu po laně oproti samosvorným uzlům. Vyžadují správné použití a pravidelnou údržbu.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87241" y="2959537"/>
            <a:ext cx="4165997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TYPY BLOKANTŮ A JEJICH FUNKCE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787241" y="3486626"/>
            <a:ext cx="6964680" cy="1882497"/>
          </a:xfrm>
          <a:prstGeom prst="roundRect">
            <a:avLst>
              <a:gd name="adj" fmla="val 1568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006912" y="3706297"/>
            <a:ext cx="4988481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🔼</a:t>
            </a:r>
            <a:r>
              <a:rPr lang="en-US" sz="19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Horní (ruční) blokant – typ jümar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06912" y="4208978"/>
            <a:ext cx="6525339" cy="940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Tvoří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1. kotevní bod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Na horním blokantu je upevněna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stoupací smyčka pro nohu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Lezec jej drží v ruce a posouvá nahoru při odlehčení. Umožňuje efektivní pohyb vpřed.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87241" y="5564267"/>
            <a:ext cx="6964680" cy="1882497"/>
          </a:xfrm>
          <a:prstGeom prst="roundRect">
            <a:avLst>
              <a:gd name="adj" fmla="val 15684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1006912" y="5783937"/>
            <a:ext cx="3495913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🔽</a:t>
            </a:r>
            <a:r>
              <a:rPr lang="en-US" sz="19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Spodní (prsní) blokant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006912" y="6286619"/>
            <a:ext cx="6525339" cy="940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Tvoří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2. kotevní bod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Je </a:t>
            </a:r>
            <a:r>
              <a:rPr lang="en-US" sz="15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upevněn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centrálním bodu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Zajišťuje lezce při přesouvání horního blokantu a funguje jako automatická pojistka při uvolnění rukou.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239601" y="2983944"/>
            <a:ext cx="5611058" cy="4075509"/>
          </a:xfrm>
          <a:prstGeom prst="roundRect">
            <a:avLst>
              <a:gd name="adj" fmla="val 269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8216741" y="2983944"/>
            <a:ext cx="91440" cy="4075509"/>
          </a:xfrm>
          <a:prstGeom prst="roundRect">
            <a:avLst>
              <a:gd name="adj" fmla="val 32289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8527852" y="3203615"/>
            <a:ext cx="4717256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</a:t>
            </a:r>
            <a:r>
              <a:rPr lang="en-US" sz="19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Bezpečnostní riziko – nečistoty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8527852" y="3706297"/>
            <a:ext cx="5103138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Nečistoty v mechanismech blokantů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zejména led, bahno nebo písek – mohou způsobit jejich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prokluz a selhání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Blokant, který nefunguje spolehlivě, může způsobit nekontrolovaný pád lezce.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527852" y="5135880"/>
            <a:ext cx="5103138" cy="1703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Pravidelná kontrola a čištění mechanismů před použitím</a:t>
            </a:r>
            <a:endParaRPr lang="en-US" sz="1500" dirty="0"/>
          </a:p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podmínkách mrazu a bahna zvláštní pozornost funkčnosti</a:t>
            </a:r>
            <a:endParaRPr lang="en-US" sz="1500" dirty="0"/>
          </a:p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Záloha ve formě Prusíkových uzlů při pochybnostech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94143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2361" y="2281476"/>
            <a:ext cx="1952982" cy="233839"/>
          </a:xfrm>
          <a:prstGeom prst="roundRect">
            <a:avLst>
              <a:gd name="adj" fmla="val 71165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467" y="2342912"/>
            <a:ext cx="110847" cy="11084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41678" y="2323028"/>
            <a:ext cx="1620560" cy="150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PŘECHODY MEZI TECHNIKAMI</a:t>
            </a:r>
            <a:endParaRPr lang="en-US" sz="850" dirty="0"/>
          </a:p>
        </p:txBody>
      </p:sp>
      <p:sp>
        <p:nvSpPr>
          <p:cNvPr id="6" name="Text 2"/>
          <p:cNvSpPr/>
          <p:nvPr/>
        </p:nvSpPr>
        <p:spPr>
          <a:xfrm>
            <a:off x="792361" y="2554010"/>
            <a:ext cx="7011233" cy="433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PŘECHODY MEZI SLANĚNÍM A VÝSTUPEM</a:t>
            </a:r>
            <a:endParaRPr lang="en-US" sz="2700" dirty="0"/>
          </a:p>
        </p:txBody>
      </p:sp>
      <p:sp>
        <p:nvSpPr>
          <p:cNvPr id="7" name="Text 3"/>
          <p:cNvSpPr/>
          <p:nvPr/>
        </p:nvSpPr>
        <p:spPr>
          <a:xfrm>
            <a:off x="792361" y="3132653"/>
            <a:ext cx="1304567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Přechody se využívají při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zdolávání převisů, při sebezáchraně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nebo při jiných komplikacích v terénu. Zvládnutí těchto technik může zachránit život.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92361" y="3526869"/>
            <a:ext cx="2289810" cy="2243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🔽</a:t>
            </a:r>
            <a:r>
              <a:rPr lang="en-US" sz="14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Z výstupu do slanění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792361" y="3860125"/>
            <a:ext cx="13858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050" dirty="0">
              <a:latin typeface="Instrument Sans" panose="020B060402020202020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792361" y="4080391"/>
            <a:ext cx="6353770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792361" y="4180165"/>
            <a:ext cx="2827615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NAVÁZÁNÍ SLAŇOVACÍ POMŮCKY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92361" y="4493657"/>
            <a:ext cx="6353770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Navázání slaňovací pomůcky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horní smyčkou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(blokant nebo prusík zůstává jako zajištění).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92361" y="4882872"/>
            <a:ext cx="13858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050" dirty="0">
              <a:latin typeface="Instrument Sans" panose="020B060402020202020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792361" y="5103138"/>
            <a:ext cx="6353770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792361" y="5202912"/>
            <a:ext cx="2335054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VYTVOŘENÍ SEBEZAJIŠTĚNÍ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792361" y="5516404"/>
            <a:ext cx="6353770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Vytvoření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Prusíkova sebezajištění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pod slaňovací pomůckou před přenesením váhy.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792361" y="5905619"/>
            <a:ext cx="13858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050" dirty="0">
              <a:latin typeface="Instrument Sans" panose="020B060402020202020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792361" y="6125885"/>
            <a:ext cx="6353770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5"/>
          <p:cNvSpPr/>
          <p:nvPr/>
        </p:nvSpPr>
        <p:spPr>
          <a:xfrm>
            <a:off x="792361" y="6225659"/>
            <a:ext cx="2527221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ODSEDNUTÍ DO SLAŇOVÁTKA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792361" y="6539151"/>
            <a:ext cx="6353770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Přenesení váhy do slaňovací pomůcky a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zrušení horního blokantu / prusíku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Zahájení slanění.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7491889" y="3526869"/>
            <a:ext cx="2398871" cy="2243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🔼</a:t>
            </a:r>
            <a:r>
              <a:rPr lang="en-US" sz="14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Ze slanění do výstupu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7491889" y="3860125"/>
            <a:ext cx="13858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050" dirty="0">
              <a:latin typeface="Instrument Sans" panose="020B0604020202020204" charset="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7491889" y="4080391"/>
            <a:ext cx="6353770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0"/>
          <p:cNvSpPr/>
          <p:nvPr/>
        </p:nvSpPr>
        <p:spPr>
          <a:xfrm>
            <a:off x="7491889" y="4180165"/>
            <a:ext cx="2424708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ZASTAVENÍ V SEBEZAJIŠTĚNÍ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7491889" y="4493657"/>
            <a:ext cx="6353770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Zastavení pohybu a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zajištění polohy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pomocí sebezajišťovacího Prusíkova uzlu.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7491889" y="4882872"/>
            <a:ext cx="13858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050" dirty="0">
              <a:latin typeface="Instrument Sans" panose="020B0604020202020204" charset="0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7491889" y="5103138"/>
            <a:ext cx="6353770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28" name="Text 24"/>
          <p:cNvSpPr/>
          <p:nvPr/>
        </p:nvSpPr>
        <p:spPr>
          <a:xfrm>
            <a:off x="7491889" y="5202912"/>
            <a:ext cx="2423279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VYTVOŘENÍ PEVNÝCH BODŮ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7491889" y="5516404"/>
            <a:ext cx="6353770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Vytvoření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nových pevných bodů (prusíků nebo blokantů)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nad slaňovacím prostředkem.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7491889" y="5905619"/>
            <a:ext cx="138589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050" dirty="0">
              <a:latin typeface="Instrument Sans" panose="020B0604020202020204" charset="0"/>
            </a:endParaRPr>
          </a:p>
        </p:txBody>
      </p:sp>
      <p:sp>
        <p:nvSpPr>
          <p:cNvPr id="31" name="Shape 27"/>
          <p:cNvSpPr/>
          <p:nvPr/>
        </p:nvSpPr>
        <p:spPr>
          <a:xfrm>
            <a:off x="7491889" y="6125885"/>
            <a:ext cx="6353770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2" name="Text 28"/>
          <p:cNvSpPr/>
          <p:nvPr/>
        </p:nvSpPr>
        <p:spPr>
          <a:xfrm>
            <a:off x="7491889" y="6225659"/>
            <a:ext cx="3765471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PŘENESENÍ VÁHY A ODEBRÁNÍ SLAŇOVÁTKA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7491889" y="6539151"/>
            <a:ext cx="6353770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Přenesení váhy do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stoupacích smyček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odebrání slaňovací pomůcky z lana.</a:t>
            </a:r>
            <a:endParaRPr lang="en-US" sz="1200" dirty="0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61" y="7049453"/>
            <a:ext cx="13045678" cy="632103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930950" y="7188041"/>
            <a:ext cx="12768501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 slaňování a výstup po laně zachraňují životy.</a:t>
            </a:r>
            <a:r>
              <a:rPr lang="en-US" sz="12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Zvládnutí přechodů mezi technikami je podmínkou bojové připravenosti a schopnosti sebezáchrany každého vojáka AČR.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1399</Words>
  <Application>Microsoft Office PowerPoint</Application>
  <PresentationFormat>Custom</PresentationFormat>
  <Paragraphs>125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2026-03-30T11:27:37Z</dcterms:created>
  <dcterms:modified xsi:type="dcterms:W3CDTF">2026-03-30T13:32:01Z</dcterms:modified>
</cp:coreProperties>
</file>