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74" r:id="rId4"/>
    <p:sldId id="275" r:id="rId5"/>
    <p:sldId id="278" r:id="rId6"/>
    <p:sldId id="260" r:id="rId7"/>
    <p:sldId id="279" r:id="rId8"/>
    <p:sldId id="280" r:id="rId9"/>
    <p:sldId id="281" r:id="rId10"/>
    <p:sldId id="261" r:id="rId11"/>
    <p:sldId id="262" r:id="rId12"/>
    <p:sldId id="264" r:id="rId13"/>
    <p:sldId id="265" r:id="rId14"/>
    <p:sldId id="266" r:id="rId15"/>
    <p:sldId id="267" r:id="rId16"/>
    <p:sldId id="268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9" d="100"/>
          <a:sy n="99" d="100"/>
        </p:scale>
        <p:origin x="10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7993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BD721-3463-0C89-142B-BF874ECF5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B928C7-51CB-544F-16CB-F392FDD712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BDB4EF-1560-B0E9-8FCF-F4DF5D4D55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28A271-2421-009E-AD4C-ED6907564B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0324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908D7-AA70-1060-0EB9-B7E187391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D0F36B-326B-4395-F36B-6BDCB0D72E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C83AF8-E9A2-9A77-F11C-1F4D07CB19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368C7-DEA5-A083-7D7D-B9EF504465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8497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1FAE2-0CB0-7126-E2F3-2DEBDDCCD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9AF1C3-7CDF-41B7-8DDE-DC127FE45D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A68B82-1D43-A873-3AB9-5AF15B22A1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416F17-EE3F-1551-1939-9BF61D6264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9088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0"/>
            <a:ext cx="8229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VÝCVIK BOJE ZBLÍZKA</a:t>
            </a:r>
            <a:endParaRPr lang="en-US" sz="5200" dirty="0"/>
          </a:p>
        </p:txBody>
      </p:sp>
      <p:sp>
        <p:nvSpPr>
          <p:cNvPr id="3" name="Text 1"/>
          <p:cNvSpPr/>
          <p:nvPr/>
        </p:nvSpPr>
        <p:spPr>
          <a:xfrm>
            <a:off x="457200" y="2834640"/>
            <a:ext cx="8229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dirty="0">
                <a:solidFill>
                  <a:srgbClr val="F9731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 resortu Ministerstva obrany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457200" y="3840480"/>
            <a:ext cx="2743200" cy="73152"/>
          </a:xfrm>
          <a:prstGeom prst="rect">
            <a:avLst/>
          </a:prstGeom>
          <a:solidFill>
            <a:srgbClr val="F97316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457200" y="5029200"/>
            <a:ext cx="9144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 err="1">
                <a:solidFill>
                  <a:srgbClr val="CBD5E1"/>
                </a:solidFill>
              </a:rPr>
              <a:t>plk</a:t>
            </a:r>
            <a:r>
              <a:rPr lang="en-US" sz="2400" dirty="0">
                <a:solidFill>
                  <a:srgbClr val="CBD5E1"/>
                </a:solidFill>
              </a:rPr>
              <a:t>. doc. PhDr. Michal Vágner, Ph.D.</a:t>
            </a:r>
            <a:endParaRPr lang="en-US" sz="2400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37A95A38-0888-584D-4725-2777E2856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4775" y="3741847"/>
            <a:ext cx="3798743" cy="207449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0058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3800" dirty="0">
                <a:solidFill>
                  <a:srgbClr val="F9731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Průběh první části hodiny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10972800" cy="18288"/>
          </a:xfrm>
          <a:prstGeom prst="rect">
            <a:avLst/>
          </a:prstGeom>
          <a:solidFill>
            <a:srgbClr val="33415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731520" y="1645920"/>
            <a:ext cx="10058400" cy="4572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</a:rPr>
              <a:t>Cíl: vysvětlení proměnlivosti výcviku boje zblízka.</a:t>
            </a: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</a:rPr>
              <a:t>Průběh: instituce zabývající se výcvikem BZ.</a:t>
            </a: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</a:rPr>
              <a:t>Prověření: způsoby </a:t>
            </a:r>
            <a:r>
              <a:rPr lang="en-US" sz="3200" dirty="0" err="1">
                <a:solidFill>
                  <a:srgbClr val="FFFFFF"/>
                </a:solidFill>
              </a:rPr>
              <a:t>výcviku</a:t>
            </a:r>
            <a:r>
              <a:rPr lang="en-US" sz="3200" dirty="0">
                <a:solidFill>
                  <a:srgbClr val="FFFFFF"/>
                </a:solidFill>
              </a:rPr>
              <a:t> BZ.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18646"/>
            <a:ext cx="10058400" cy="677108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3800" dirty="0">
                <a:solidFill>
                  <a:srgbClr val="F9731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POČÁTKY A TRADICE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10972800" cy="18288"/>
          </a:xfrm>
          <a:prstGeom prst="rect">
            <a:avLst/>
          </a:prstGeom>
          <a:solidFill>
            <a:srgbClr val="33415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731520" y="1645920"/>
            <a:ext cx="10058400" cy="2062103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buNone/>
            </a:pPr>
            <a:r>
              <a:rPr lang="cs-CZ" sz="2000" b="1" dirty="0">
                <a:solidFill>
                  <a:srgbClr val="F97316"/>
                </a:solidFill>
              </a:rPr>
              <a:t>1905</a:t>
            </a:r>
            <a:r>
              <a:rPr lang="cs-CZ" sz="2000" dirty="0">
                <a:solidFill>
                  <a:srgbClr val="FFFFFF"/>
                </a:solidFill>
              </a:rPr>
              <a:t>  Kniha „The Complete Kano Jiu-Jitsu" – H. Irving Hancock</a:t>
            </a:r>
          </a:p>
          <a:p>
            <a:pPr marL="457200" indent="0">
              <a:buNone/>
            </a:pPr>
            <a:r>
              <a:rPr lang="cs-CZ" sz="1600" dirty="0">
                <a:solidFill>
                  <a:srgbClr val="A0A0A0"/>
                </a:solidFill>
              </a:rPr>
              <a:t>Přelomová příručka 160 technik, základ výcviku v Evropě</a:t>
            </a:r>
          </a:p>
          <a:p>
            <a:pPr marL="0" indent="0">
              <a:buNone/>
            </a:pPr>
            <a:endParaRPr lang="cs-CZ" sz="1000" dirty="0"/>
          </a:p>
          <a:p>
            <a:pPr marL="0" indent="0">
              <a:buNone/>
            </a:pPr>
            <a:r>
              <a:rPr lang="cs-CZ" sz="2000" b="1" dirty="0">
                <a:solidFill>
                  <a:srgbClr val="F97316"/>
                </a:solidFill>
              </a:rPr>
              <a:t>1907–1939</a:t>
            </a:r>
            <a:r>
              <a:rPr lang="cs-CZ" sz="2000" dirty="0">
                <a:solidFill>
                  <a:srgbClr val="FFFFFF"/>
                </a:solidFill>
              </a:rPr>
              <a:t>  Historie juda spjata s vysokoškolským sportem v Praze</a:t>
            </a:r>
          </a:p>
          <a:p>
            <a:pPr marL="457200" indent="0">
              <a:buNone/>
            </a:pPr>
            <a:r>
              <a:rPr lang="cs-CZ" sz="1600" dirty="0">
                <a:solidFill>
                  <a:srgbClr val="A0A0A0"/>
                </a:solidFill>
              </a:rPr>
              <a:t>Kurzy, oddíly, návštěvy prof. Kana, vznik svazu jiu-jitsu</a:t>
            </a:r>
          </a:p>
          <a:p>
            <a:pPr marL="0" indent="0">
              <a:buNone/>
            </a:pPr>
            <a:endParaRPr lang="cs-CZ" sz="1000" dirty="0"/>
          </a:p>
          <a:p>
            <a:pPr marL="0" indent="0">
              <a:buNone/>
            </a:pPr>
            <a:r>
              <a:rPr lang="cs-CZ" sz="2000" b="1" dirty="0">
                <a:solidFill>
                  <a:srgbClr val="F97316"/>
                </a:solidFill>
              </a:rPr>
              <a:t>1920–1925</a:t>
            </a:r>
            <a:r>
              <a:rPr lang="cs-CZ" sz="2000" dirty="0">
                <a:solidFill>
                  <a:srgbClr val="FFFFFF"/>
                </a:solidFill>
              </a:rPr>
              <a:t>  Vojenská škola MNO – sebeobrana do armády</a:t>
            </a:r>
          </a:p>
          <a:p>
            <a:pPr marL="457200" indent="0">
              <a:buNone/>
            </a:pPr>
            <a:r>
              <a:rPr lang="cs-CZ" sz="1600" dirty="0">
                <a:solidFill>
                  <a:srgbClr val="A0A0A0"/>
                </a:solidFill>
              </a:rPr>
              <a:t>Příprava důstojníků, kurzy tělocviku, šermu a sebeobrany</a:t>
            </a: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0976FB92-C1B0-5A71-1721-3F2FF5F74981}"/>
              </a:ext>
            </a:extLst>
          </p:cNvPr>
          <p:cNvSpPr/>
          <p:nvPr/>
        </p:nvSpPr>
        <p:spPr>
          <a:xfrm>
            <a:off x="115503" y="3959879"/>
            <a:ext cx="6294922" cy="2677656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buNone/>
            </a:pPr>
            <a:r>
              <a:rPr lang="cs-CZ" sz="2000" b="1" dirty="0">
                <a:solidFill>
                  <a:srgbClr val="F97316"/>
                </a:solidFill>
              </a:rPr>
              <a:t>The Complete Kano Jiu-Jitsu (Judo)</a:t>
            </a:r>
          </a:p>
          <a:p>
            <a:pPr marL="0" indent="0">
              <a:buNone/>
            </a:pPr>
            <a:r>
              <a:rPr lang="cs-CZ" sz="1800" dirty="0">
                <a:solidFill>
                  <a:srgbClr val="FFFFFF"/>
                </a:solidFill>
              </a:rPr>
              <a:t>Autoři: H. Irving Hancock a Katsukuma Higashi (1905)</a:t>
            </a:r>
          </a:p>
          <a:p>
            <a:pPr marL="0" indent="0">
              <a:buNone/>
            </a:pPr>
            <a:r>
              <a:rPr lang="cs-CZ" sz="1800" dirty="0">
                <a:solidFill>
                  <a:srgbClr val="FFFFFF"/>
                </a:solidFill>
              </a:rPr>
              <a:t>Vydavatel: G. P. Putnam's Sons, Londýn / New York</a:t>
            </a:r>
          </a:p>
          <a:p>
            <a:pPr marL="0" indent="0">
              <a:buNone/>
            </a:pPr>
            <a:endParaRPr lang="cs-CZ" sz="1200" dirty="0"/>
          </a:p>
          <a:p>
            <a:pPr marL="228600" indent="-228600">
              <a:buFont typeface="Arial"/>
              <a:buChar char="▸"/>
            </a:pPr>
            <a:r>
              <a:rPr lang="cs-CZ" sz="1800" dirty="0">
                <a:solidFill>
                  <a:srgbClr val="FFFFFF"/>
                </a:solidFill>
              </a:rPr>
              <a:t>160 technik boje včetně smrtelných úderů, 487+ ilustrací</a:t>
            </a:r>
          </a:p>
          <a:p>
            <a:pPr marL="228600" indent="-228600">
              <a:buFont typeface="Arial"/>
              <a:buChar char="▸"/>
            </a:pPr>
            <a:r>
              <a:rPr lang="cs-CZ" sz="1800" dirty="0">
                <a:solidFill>
                  <a:srgbClr val="FFFFFF"/>
                </a:solidFill>
              </a:rPr>
              <a:t>Oficiálně uznána jako systém výcviku japonské armády a policie</a:t>
            </a:r>
          </a:p>
          <a:p>
            <a:pPr marL="228600" indent="-228600">
              <a:buFont typeface="Arial"/>
              <a:buChar char="▸"/>
            </a:pPr>
            <a:r>
              <a:rPr lang="cs-CZ" sz="1800" dirty="0">
                <a:solidFill>
                  <a:srgbClr val="FFFFFF"/>
                </a:solidFill>
              </a:rPr>
              <a:t>Německý překlad sloužil jako učebnice pro německou policii</a:t>
            </a:r>
          </a:p>
          <a:p>
            <a:pPr marL="228600" indent="-228600">
              <a:buFont typeface="Arial"/>
              <a:buChar char="▸"/>
            </a:pPr>
            <a:r>
              <a:rPr lang="cs-CZ" sz="1800" dirty="0">
                <a:solidFill>
                  <a:srgbClr val="FFFFFF"/>
                </a:solidFill>
              </a:rPr>
              <a:t>Klíčový zdroj pro rozvoj bojových umění v Evropě</a:t>
            </a:r>
          </a:p>
          <a:p>
            <a:pPr marL="0" indent="0">
              <a:buNone/>
            </a:pPr>
            <a:endParaRPr lang="cs-CZ" sz="1200" dirty="0"/>
          </a:p>
          <a:p>
            <a:pPr marL="0" indent="0">
              <a:buNone/>
            </a:pPr>
            <a:r>
              <a:rPr lang="cs-CZ" sz="1600" i="1" dirty="0">
                <a:solidFill>
                  <a:srgbClr val="A0A0A0"/>
                </a:solidFill>
              </a:rPr>
              <a:t>„Tato kniha neučí nic z mého Juda." – Jigoro Kano</a:t>
            </a: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68D5104A-BB6E-EF14-59E8-0DED285FAE74}"/>
              </a:ext>
            </a:extLst>
          </p:cNvPr>
          <p:cNvSpPr/>
          <p:nvPr/>
        </p:nvSpPr>
        <p:spPr>
          <a:xfrm>
            <a:off x="6410426" y="3982723"/>
            <a:ext cx="5666072" cy="2585323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buNone/>
            </a:pPr>
            <a:r>
              <a:rPr lang="cs-CZ" sz="1800" b="1" dirty="0">
                <a:solidFill>
                  <a:srgbClr val="F97316"/>
                </a:solidFill>
              </a:rPr>
              <a:t>1919</a:t>
            </a:r>
            <a:r>
              <a:rPr lang="cs-CZ" sz="1800" dirty="0">
                <a:solidFill>
                  <a:srgbClr val="FFFFFF"/>
                </a:solidFill>
              </a:rPr>
              <a:t>   Judo se poprvé objevuje v Československu</a:t>
            </a:r>
          </a:p>
          <a:p>
            <a:pPr marL="0" indent="0">
              <a:buNone/>
            </a:pPr>
            <a:endParaRPr lang="cs-CZ" sz="600" dirty="0"/>
          </a:p>
          <a:p>
            <a:pPr marL="0" indent="0">
              <a:buNone/>
            </a:pPr>
            <a:r>
              <a:rPr lang="cs-CZ" sz="1800" b="1" dirty="0">
                <a:solidFill>
                  <a:srgbClr val="F97316"/>
                </a:solidFill>
              </a:rPr>
              <a:t>1920</a:t>
            </a:r>
            <a:r>
              <a:rPr lang="cs-CZ" sz="1800" dirty="0">
                <a:solidFill>
                  <a:srgbClr val="FFFFFF"/>
                </a:solidFill>
              </a:rPr>
              <a:t>   Založena Vojenská škola MNO pro tělesnou výchovu</a:t>
            </a:r>
          </a:p>
          <a:p>
            <a:pPr marL="0" indent="0">
              <a:buNone/>
            </a:pPr>
            <a:endParaRPr lang="cs-CZ" sz="600" dirty="0"/>
          </a:p>
          <a:p>
            <a:pPr marL="0" indent="0">
              <a:buNone/>
            </a:pPr>
            <a:r>
              <a:rPr lang="cs-CZ" sz="1800" b="1" dirty="0">
                <a:solidFill>
                  <a:srgbClr val="F97316"/>
                </a:solidFill>
              </a:rPr>
              <a:t>1922</a:t>
            </a:r>
            <a:r>
              <a:rPr lang="cs-CZ" sz="1800" dirty="0">
                <a:solidFill>
                  <a:srgbClr val="FFFFFF"/>
                </a:solidFill>
              </a:rPr>
              <a:t>   Vojenská tělovýchovná škola zařazuje jiu-jitsu</a:t>
            </a:r>
          </a:p>
          <a:p>
            <a:pPr marL="0" indent="0">
              <a:buNone/>
            </a:pPr>
            <a:endParaRPr lang="cs-CZ" sz="600" dirty="0"/>
          </a:p>
          <a:p>
            <a:pPr marL="0" indent="0">
              <a:buNone/>
            </a:pPr>
            <a:r>
              <a:rPr lang="cs-CZ" sz="1800" b="1" dirty="0">
                <a:solidFill>
                  <a:srgbClr val="F97316"/>
                </a:solidFill>
              </a:rPr>
              <a:t>1930</a:t>
            </a:r>
            <a:r>
              <a:rPr lang="cs-CZ" sz="1800" dirty="0">
                <a:solidFill>
                  <a:srgbClr val="FFFFFF"/>
                </a:solidFill>
              </a:rPr>
              <a:t>   Kurzy pro vysokoškoláky v Praze (A. Lebeda)</a:t>
            </a:r>
          </a:p>
          <a:p>
            <a:pPr marL="0" indent="0">
              <a:buNone/>
            </a:pPr>
            <a:endParaRPr lang="cs-CZ" sz="600" dirty="0"/>
          </a:p>
          <a:p>
            <a:pPr marL="0" indent="0">
              <a:buNone/>
            </a:pPr>
            <a:r>
              <a:rPr lang="cs-CZ" sz="1800" b="1" dirty="0">
                <a:solidFill>
                  <a:srgbClr val="F97316"/>
                </a:solidFill>
              </a:rPr>
              <a:t>1933</a:t>
            </a:r>
            <a:r>
              <a:rPr lang="cs-CZ" sz="1800" dirty="0">
                <a:solidFill>
                  <a:srgbClr val="FFFFFF"/>
                </a:solidFill>
              </a:rPr>
              <a:t>   Profesor Jigoro Kano navštěvuje Prahu</a:t>
            </a:r>
          </a:p>
          <a:p>
            <a:pPr marL="0" indent="0">
              <a:buNone/>
            </a:pPr>
            <a:endParaRPr lang="cs-CZ" sz="600" dirty="0"/>
          </a:p>
          <a:p>
            <a:pPr marL="0" indent="0">
              <a:buNone/>
            </a:pPr>
            <a:r>
              <a:rPr lang="cs-CZ" sz="1800" b="1" dirty="0">
                <a:solidFill>
                  <a:srgbClr val="F97316"/>
                </a:solidFill>
              </a:rPr>
              <a:t>1934</a:t>
            </a:r>
            <a:r>
              <a:rPr lang="cs-CZ" sz="1800" dirty="0">
                <a:solidFill>
                  <a:srgbClr val="FFFFFF"/>
                </a:solidFill>
              </a:rPr>
              <a:t>   ČSR zakládajícím členem Evropské unie juda</a:t>
            </a:r>
          </a:p>
          <a:p>
            <a:pPr marL="0" indent="0">
              <a:buNone/>
            </a:pPr>
            <a:endParaRPr lang="cs-CZ" sz="600" dirty="0"/>
          </a:p>
          <a:p>
            <a:pPr marL="0" indent="0">
              <a:buNone/>
            </a:pPr>
            <a:r>
              <a:rPr lang="cs-CZ" sz="1800" b="1" dirty="0">
                <a:solidFill>
                  <a:srgbClr val="F97316"/>
                </a:solidFill>
              </a:rPr>
              <a:t>1936</a:t>
            </a:r>
            <a:r>
              <a:rPr lang="cs-CZ" sz="1800" dirty="0">
                <a:solidFill>
                  <a:srgbClr val="FFFFFF"/>
                </a:solidFill>
              </a:rPr>
              <a:t>   Založen Československý svaz jiu-jitsu</a:t>
            </a:r>
          </a:p>
        </p:txBody>
      </p:sp>
    </p:spTree>
    <p:extLst>
      <p:ext uri="{BB962C8B-B14F-4D97-AF65-F5344CB8AC3E}">
        <p14:creationId xmlns:p14="http://schemas.microsoft.com/office/powerpoint/2010/main" val="2305242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0058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9731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MODERNÍ ÉRA A MUSADO</a:t>
            </a:r>
            <a:r>
              <a:rPr lang="cs-CZ" sz="3800" dirty="0">
                <a:solidFill>
                  <a:srgbClr val="F9731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 MCS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10972800" cy="18288"/>
          </a:xfrm>
          <a:prstGeom prst="rect">
            <a:avLst/>
          </a:prstGeom>
          <a:solidFill>
            <a:srgbClr val="33415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731520" y="1645920"/>
            <a:ext cx="10058400" cy="3385542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buNone/>
            </a:pPr>
            <a:r>
              <a:rPr lang="cs-CZ" sz="2800" b="1" dirty="0">
                <a:solidFill>
                  <a:srgbClr val="F97316"/>
                </a:solidFill>
              </a:rPr>
              <a:t>1967</a:t>
            </a:r>
            <a:r>
              <a:rPr lang="cs-CZ" sz="2800" dirty="0">
                <a:solidFill>
                  <a:srgbClr val="FFFFFF"/>
                </a:solidFill>
              </a:rPr>
              <a:t>   Herbert Grudzenski zakládá Musado v Německu</a:t>
            </a:r>
          </a:p>
          <a:p>
            <a:pPr marL="457200" indent="0">
              <a:buNone/>
            </a:pPr>
            <a:r>
              <a:rPr lang="cs-CZ" sz="2000" dirty="0">
                <a:solidFill>
                  <a:srgbClr val="A0A0A0"/>
                </a:solidFill>
              </a:rPr>
              <a:t>Na základě korejských bojových technik, přizpůsobeno Evropanům</a:t>
            </a:r>
          </a:p>
          <a:p>
            <a:pPr marL="0" indent="0">
              <a:buNone/>
            </a:pPr>
            <a:endParaRPr lang="cs-CZ" sz="800" dirty="0"/>
          </a:p>
          <a:p>
            <a:pPr marL="0" indent="0">
              <a:buNone/>
            </a:pPr>
            <a:r>
              <a:rPr lang="cs-CZ" sz="2800" b="1" dirty="0">
                <a:solidFill>
                  <a:srgbClr val="F97316"/>
                </a:solidFill>
              </a:rPr>
              <a:t>1989</a:t>
            </a:r>
            <a:r>
              <a:rPr lang="cs-CZ" sz="2800" dirty="0">
                <a:solidFill>
                  <a:srgbClr val="FFFFFF"/>
                </a:solidFill>
              </a:rPr>
              <a:t>   Předpis Těl-1-1 / Musado MCS přichází do ČR</a:t>
            </a:r>
          </a:p>
          <a:p>
            <a:pPr marL="457200" indent="0">
              <a:buNone/>
            </a:pPr>
            <a:r>
              <a:rPr lang="cs-CZ" sz="2000" dirty="0">
                <a:solidFill>
                  <a:srgbClr val="A0A0A0"/>
                </a:solidFill>
              </a:rPr>
              <a:t>Nový předpis tělesné přípravy ČSLA, obsah BZ na základě knihy 500 chvatů sebeobrany</a:t>
            </a:r>
          </a:p>
          <a:p>
            <a:pPr marL="0" indent="0">
              <a:buNone/>
            </a:pPr>
            <a:endParaRPr lang="cs-CZ" sz="800" dirty="0"/>
          </a:p>
          <a:p>
            <a:pPr marL="0" indent="0">
              <a:buNone/>
            </a:pPr>
            <a:r>
              <a:rPr lang="cs-CZ" sz="2800" b="1" dirty="0">
                <a:solidFill>
                  <a:srgbClr val="F97316"/>
                </a:solidFill>
              </a:rPr>
              <a:t>1994</a:t>
            </a:r>
            <a:r>
              <a:rPr lang="cs-CZ" sz="2800" dirty="0">
                <a:solidFill>
                  <a:srgbClr val="FFFFFF"/>
                </a:solidFill>
              </a:rPr>
              <a:t>   Musado MCS oficiálně zavedeno v AČR</a:t>
            </a:r>
          </a:p>
          <a:p>
            <a:pPr marL="457200" indent="0">
              <a:buNone/>
            </a:pPr>
            <a:r>
              <a:rPr lang="cs-CZ" sz="2000" dirty="0">
                <a:solidFill>
                  <a:srgbClr val="A0A0A0"/>
                </a:solidFill>
              </a:rPr>
              <a:t>Na základě výběrového řízení z roku 1993; nejprve u speciálních jednotek</a:t>
            </a:r>
          </a:p>
          <a:p>
            <a:pPr marL="0" indent="0">
              <a:buNone/>
            </a:pPr>
            <a:endParaRPr lang="cs-CZ" sz="800" dirty="0"/>
          </a:p>
          <a:p>
            <a:pPr marL="0" indent="0">
              <a:buNone/>
            </a:pPr>
            <a:r>
              <a:rPr lang="cs-CZ" sz="2800" b="1" dirty="0">
                <a:solidFill>
                  <a:srgbClr val="F97316"/>
                </a:solidFill>
              </a:rPr>
              <a:t>2011</a:t>
            </a:r>
            <a:r>
              <a:rPr lang="cs-CZ" sz="2800" dirty="0">
                <a:solidFill>
                  <a:srgbClr val="FFFFFF"/>
                </a:solidFill>
              </a:rPr>
              <a:t>   Nový normativní výnos MO o tělesné výchově</a:t>
            </a:r>
          </a:p>
          <a:p>
            <a:pPr marL="457200" indent="0">
              <a:buNone/>
            </a:pPr>
            <a:r>
              <a:rPr lang="cs-CZ" sz="2000" dirty="0">
                <a:solidFill>
                  <a:srgbClr val="A0A0A0"/>
                </a:solidFill>
              </a:rPr>
              <a:t>NVMO č. 12/2011; modernizace systému služební TV v resortu MO</a:t>
            </a:r>
          </a:p>
        </p:txBody>
      </p:sp>
    </p:spTree>
    <p:extLst>
      <p:ext uri="{BB962C8B-B14F-4D97-AF65-F5344CB8AC3E}">
        <p14:creationId xmlns:p14="http://schemas.microsoft.com/office/powerpoint/2010/main" val="757903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18646"/>
            <a:ext cx="10058400" cy="677108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cs-CZ" sz="3800" dirty="0">
                <a:solidFill>
                  <a:srgbClr val="F9731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 JE MUSADO A MUSADO MCS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10972800" cy="18288"/>
          </a:xfrm>
          <a:prstGeom prst="rect">
            <a:avLst/>
          </a:prstGeom>
          <a:solidFill>
            <a:srgbClr val="33415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231006" y="1635332"/>
            <a:ext cx="4947386" cy="4462760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buNone/>
            </a:pPr>
            <a:r>
              <a:rPr lang="cs-CZ" sz="2000" b="1" dirty="0">
                <a:solidFill>
                  <a:srgbClr val="F97316"/>
                </a:solidFill>
              </a:rPr>
              <a:t>Zakladatel</a:t>
            </a:r>
          </a:p>
          <a:p>
            <a:pPr marL="228600" indent="-228600">
              <a:buFont typeface="Arial"/>
              <a:buChar char="▸"/>
            </a:pPr>
            <a:r>
              <a:rPr lang="cs-CZ" sz="1600" dirty="0">
                <a:solidFill>
                  <a:srgbClr val="FFFFFF"/>
                </a:solidFill>
              </a:rPr>
              <a:t>Herbert Grudzenski (1947–2012), velmistr z Německa</a:t>
            </a:r>
          </a:p>
          <a:p>
            <a:pPr marL="228600" indent="-228600">
              <a:buFont typeface="Arial"/>
              <a:buChar char="▸"/>
            </a:pPr>
            <a:r>
              <a:rPr lang="cs-CZ" sz="1600" dirty="0">
                <a:solidFill>
                  <a:srgbClr val="FFFFFF"/>
                </a:solidFill>
              </a:rPr>
              <a:t>Po 20 letech studia korejských bojových umění získal titul SULSA</a:t>
            </a:r>
          </a:p>
          <a:p>
            <a:pPr marL="228600" indent="-228600">
              <a:buFont typeface="Arial"/>
              <a:buChar char="▸"/>
            </a:pPr>
            <a:r>
              <a:rPr lang="cs-CZ" sz="1600" dirty="0">
                <a:solidFill>
                  <a:srgbClr val="FFFFFF"/>
                </a:solidFill>
              </a:rPr>
              <a:t>Mezinárodní centrum: Dortmund (Německo)</a:t>
            </a:r>
          </a:p>
          <a:p>
            <a:pPr marL="0" indent="0">
              <a:buNone/>
            </a:pPr>
            <a:endParaRPr lang="cs-CZ" sz="800" dirty="0"/>
          </a:p>
          <a:p>
            <a:pPr marL="0" indent="0">
              <a:buNone/>
            </a:pPr>
            <a:r>
              <a:rPr lang="cs-CZ" sz="2000" b="1" dirty="0">
                <a:solidFill>
                  <a:srgbClr val="F97316"/>
                </a:solidFill>
              </a:rPr>
              <a:t>Musado (tradiční)</a:t>
            </a:r>
          </a:p>
          <a:p>
            <a:pPr marL="228600" indent="-228600">
              <a:buFont typeface="Arial"/>
              <a:buChar char="▸"/>
            </a:pPr>
            <a:r>
              <a:rPr lang="cs-CZ" sz="1600" dirty="0">
                <a:solidFill>
                  <a:srgbClr val="FFFFFF"/>
                </a:solidFill>
              </a:rPr>
              <a:t>Korejsky „cesta bojovníka" – moderní bojové umění pro civilisty</a:t>
            </a:r>
          </a:p>
          <a:p>
            <a:pPr marL="228600" indent="-228600">
              <a:buFont typeface="Arial"/>
              <a:buChar char="▸"/>
            </a:pPr>
            <a:r>
              <a:rPr lang="cs-CZ" sz="1600" dirty="0">
                <a:solidFill>
                  <a:srgbClr val="FFFFFF"/>
                </a:solidFill>
              </a:rPr>
              <a:t>Vychází z taekwonda, hapkida a Kuk Sool Won</a:t>
            </a:r>
          </a:p>
          <a:p>
            <a:pPr marL="228600" indent="-228600">
              <a:buFont typeface="Arial"/>
              <a:buChar char="▸"/>
            </a:pPr>
            <a:r>
              <a:rPr lang="cs-CZ" sz="1600" dirty="0">
                <a:solidFill>
                  <a:srgbClr val="FFFFFF"/>
                </a:solidFill>
              </a:rPr>
              <a:t>6 stupňů žáka (kup) + mistrovské stupně (dan)</a:t>
            </a:r>
          </a:p>
          <a:p>
            <a:pPr marL="0" indent="0">
              <a:buNone/>
            </a:pPr>
            <a:endParaRPr lang="cs-CZ" sz="800" dirty="0"/>
          </a:p>
          <a:p>
            <a:pPr marL="0" indent="0">
              <a:buNone/>
            </a:pPr>
            <a:r>
              <a:rPr lang="cs-CZ" sz="2000" b="1" dirty="0">
                <a:solidFill>
                  <a:srgbClr val="F97316"/>
                </a:solidFill>
              </a:rPr>
              <a:t>Musado MCS (Military Combat System)</a:t>
            </a:r>
          </a:p>
          <a:p>
            <a:pPr marL="228600" indent="-228600">
              <a:buFont typeface="Arial"/>
              <a:buChar char="▸"/>
            </a:pPr>
            <a:r>
              <a:rPr lang="cs-CZ" sz="1600" dirty="0">
                <a:solidFill>
                  <a:srgbClr val="FFFFFF"/>
                </a:solidFill>
              </a:rPr>
              <a:t>Vojenská varianta – výhradně pro armádu, policii a bezpečnostní složky</a:t>
            </a:r>
          </a:p>
          <a:p>
            <a:pPr marL="228600" indent="-228600">
              <a:buFont typeface="Arial"/>
              <a:buChar char="▸"/>
            </a:pPr>
            <a:r>
              <a:rPr lang="cs-CZ" sz="1600" dirty="0">
                <a:solidFill>
                  <a:srgbClr val="FFFFFF"/>
                </a:solidFill>
              </a:rPr>
              <a:t>Bez pravidel – cílem je přežít krizovou situaci jakýmikoli prostředky</a:t>
            </a:r>
          </a:p>
          <a:p>
            <a:pPr marL="228600" indent="-228600">
              <a:buFont typeface="Arial"/>
              <a:buChar char="▸"/>
            </a:pPr>
            <a:r>
              <a:rPr lang="cs-CZ" sz="1600" dirty="0">
                <a:solidFill>
                  <a:srgbClr val="FFFFFF"/>
                </a:solidFill>
              </a:rPr>
              <a:t>Techniky se zbraní i beze zbraně s ohledem na výstroj</a:t>
            </a: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69A45A9E-6399-515B-23A9-71D23D817150}"/>
              </a:ext>
            </a:extLst>
          </p:cNvPr>
          <p:cNvSpPr/>
          <p:nvPr/>
        </p:nvSpPr>
        <p:spPr>
          <a:xfrm>
            <a:off x="6400800" y="1789439"/>
            <a:ext cx="5364480" cy="3970318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>
              <a:buNone/>
            </a:pPr>
            <a:r>
              <a:rPr lang="cs-CZ" sz="2000" b="1" dirty="0">
                <a:solidFill>
                  <a:srgbClr val="F97316"/>
                </a:solidFill>
              </a:rPr>
              <a:t>Zavedení a instruktoři</a:t>
            </a:r>
          </a:p>
          <a:p>
            <a:pPr marL="228600" indent="-228600">
              <a:buFont typeface="Arial"/>
              <a:buChar char="▸"/>
            </a:pPr>
            <a:r>
              <a:rPr lang="cs-CZ" sz="1600" dirty="0">
                <a:solidFill>
                  <a:srgbClr val="FFFFFF"/>
                </a:solidFill>
              </a:rPr>
              <a:t>Od 1989 se cvičí v ČR; od 1993 oficiálně v AČR</a:t>
            </a:r>
          </a:p>
          <a:p>
            <a:pPr marL="228600" indent="-228600">
              <a:buFont typeface="Arial"/>
              <a:buChar char="▸"/>
            </a:pPr>
            <a:r>
              <a:rPr lang="cs-CZ" sz="1600" dirty="0">
                <a:solidFill>
                  <a:srgbClr val="FFFFFF"/>
                </a:solidFill>
              </a:rPr>
              <a:t>Hlavní instruktoři WMA pro ČR: Oldřich Šelenberk, Antonín Sokol</a:t>
            </a:r>
          </a:p>
          <a:p>
            <a:pPr marL="228600" indent="-228600">
              <a:buFont typeface="Arial"/>
              <a:buChar char="▸"/>
            </a:pPr>
            <a:r>
              <a:rPr lang="cs-CZ" sz="1600" dirty="0">
                <a:solidFill>
                  <a:srgbClr val="FFFFFF"/>
                </a:solidFill>
              </a:rPr>
              <a:t>Hlavní instruktor AČR: plk. Michal Vágner (FTVS UK Praha)</a:t>
            </a:r>
          </a:p>
          <a:p>
            <a:pPr marL="0" indent="0">
              <a:buNone/>
            </a:pPr>
            <a:endParaRPr lang="cs-CZ" sz="800" dirty="0"/>
          </a:p>
          <a:p>
            <a:pPr marL="0" indent="0">
              <a:buNone/>
            </a:pPr>
            <a:r>
              <a:rPr lang="cs-CZ" sz="2000" b="1" dirty="0">
                <a:solidFill>
                  <a:srgbClr val="F97316"/>
                </a:solidFill>
              </a:rPr>
              <a:t>Rozsah výcviku v AČR</a:t>
            </a:r>
          </a:p>
          <a:p>
            <a:pPr marL="228600" indent="-228600">
              <a:buFont typeface="Arial"/>
              <a:buChar char="▸"/>
            </a:pPr>
            <a:r>
              <a:rPr lang="cs-CZ" sz="1600" dirty="0">
                <a:solidFill>
                  <a:srgbClr val="FFFFFF"/>
                </a:solidFill>
              </a:rPr>
              <a:t>Výcvik pro většinu vojáků bojových jednotek</a:t>
            </a:r>
          </a:p>
          <a:p>
            <a:pPr marL="228600" indent="-228600">
              <a:buFont typeface="Arial"/>
              <a:buChar char="▸"/>
            </a:pPr>
            <a:r>
              <a:rPr lang="cs-CZ" sz="1600" dirty="0">
                <a:solidFill>
                  <a:srgbClr val="FFFFFF"/>
                </a:solidFill>
              </a:rPr>
              <a:t>Speciální jednotky, průzkumníci, výsadkáři, </a:t>
            </a:r>
          </a:p>
          <a:p>
            <a:pPr marL="228600" indent="-228600">
              <a:buFont typeface="Arial"/>
              <a:buChar char="▸"/>
            </a:pPr>
            <a:r>
              <a:rPr lang="cs-CZ" sz="1600" dirty="0">
                <a:solidFill>
                  <a:srgbClr val="FFFFFF"/>
                </a:solidFill>
              </a:rPr>
              <a:t>Součást profesního přezkoušení v celé AČR</a:t>
            </a:r>
          </a:p>
          <a:p>
            <a:pPr marL="0" indent="0">
              <a:buNone/>
            </a:pPr>
            <a:endParaRPr lang="cs-CZ" sz="800" dirty="0"/>
          </a:p>
          <a:p>
            <a:pPr marL="0" indent="0">
              <a:buNone/>
            </a:pPr>
            <a:r>
              <a:rPr lang="cs-CZ" sz="2000" b="1" dirty="0">
                <a:solidFill>
                  <a:srgbClr val="F97316"/>
                </a:solidFill>
              </a:rPr>
              <a:t>4 části výcviku MCS</a:t>
            </a:r>
          </a:p>
          <a:p>
            <a:pPr marL="228600" indent="-228600">
              <a:buFont typeface="Arial"/>
              <a:buChar char="▸"/>
            </a:pPr>
            <a:r>
              <a:rPr lang="cs-CZ" sz="1600" dirty="0">
                <a:solidFill>
                  <a:srgbClr val="FFFFFF"/>
                </a:solidFill>
              </a:rPr>
              <a:t>Basic Hand to Hand Combat – sebeobrana beze zbraně</a:t>
            </a:r>
          </a:p>
          <a:p>
            <a:pPr marL="228600" indent="-228600">
              <a:buFont typeface="Arial"/>
              <a:buChar char="▸"/>
            </a:pPr>
            <a:r>
              <a:rPr lang="cs-CZ" sz="1600" dirty="0">
                <a:solidFill>
                  <a:srgbClr val="FFFFFF"/>
                </a:solidFill>
              </a:rPr>
              <a:t>Basic Stick Fighting – obrana a boj s tyčovitými zbraněmi</a:t>
            </a:r>
          </a:p>
          <a:p>
            <a:pPr marL="228600" indent="-228600">
              <a:buFont typeface="Arial"/>
              <a:buChar char="▸"/>
            </a:pPr>
            <a:r>
              <a:rPr lang="cs-CZ" sz="1600" dirty="0">
                <a:solidFill>
                  <a:srgbClr val="FFFFFF"/>
                </a:solidFill>
              </a:rPr>
              <a:t>Knife Self-Defence – obrana proti noži a boj nožem</a:t>
            </a:r>
          </a:p>
          <a:p>
            <a:pPr marL="228600" indent="-228600">
              <a:buFont typeface="Arial"/>
              <a:buChar char="▸"/>
            </a:pPr>
            <a:r>
              <a:rPr lang="cs-CZ" sz="1600" dirty="0">
                <a:solidFill>
                  <a:srgbClr val="FFFFFF"/>
                </a:solidFill>
              </a:rPr>
              <a:t>Advanced Combat Skill – speciální techniky pro pokročilé</a:t>
            </a:r>
          </a:p>
        </p:txBody>
      </p:sp>
    </p:spTree>
    <p:extLst>
      <p:ext uri="{BB962C8B-B14F-4D97-AF65-F5344CB8AC3E}">
        <p14:creationId xmlns:p14="http://schemas.microsoft.com/office/powerpoint/2010/main" val="1724777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0058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3800" dirty="0">
                <a:solidFill>
                  <a:srgbClr val="F9731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Otázky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10972800" cy="18288"/>
          </a:xfrm>
          <a:prstGeom prst="rect">
            <a:avLst/>
          </a:prstGeom>
          <a:solidFill>
            <a:srgbClr val="33415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011CC65C-EFDC-6D42-2EB6-427DADAF76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107" y="1363411"/>
            <a:ext cx="8496300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 eaLnBrk="1" hangingPunct="1">
              <a:buFontTx/>
              <a:buNone/>
              <a:defRPr/>
            </a:pPr>
            <a:endParaRPr lang="cs-CZ" sz="2000" kern="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cs-CZ" sz="2800" dirty="0">
                <a:solidFill>
                  <a:schemeClr val="bg1"/>
                </a:solidFill>
              </a:rPr>
              <a:t>Stručná historie výcviku boje zblízka v 20. století.  </a:t>
            </a:r>
          </a:p>
          <a:p>
            <a:pPr>
              <a:defRPr/>
            </a:pPr>
            <a:endParaRPr lang="cs-CZ" sz="24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cs-CZ" sz="2800" dirty="0">
                <a:solidFill>
                  <a:schemeClr val="bg1"/>
                </a:solidFill>
              </a:rPr>
              <a:t>Vznik MUSADO </a:t>
            </a:r>
            <a:endParaRPr lang="cs-CZ" sz="2400" dirty="0">
              <a:solidFill>
                <a:schemeClr val="bg1"/>
              </a:solidFill>
            </a:endParaRPr>
          </a:p>
          <a:p>
            <a:pPr lvl="1">
              <a:defRPr/>
            </a:pPr>
            <a:r>
              <a:rPr lang="cs-CZ" sz="2400" dirty="0">
                <a:solidFill>
                  <a:schemeClr val="bg1"/>
                </a:solidFill>
                <a:cs typeface="+mn-cs"/>
              </a:rPr>
              <a:t>zakladatel (příjmení, národnost),</a:t>
            </a:r>
            <a:endParaRPr lang="cs-CZ" sz="2000" dirty="0">
              <a:solidFill>
                <a:schemeClr val="bg1"/>
              </a:solidFill>
              <a:cs typeface="+mn-cs"/>
            </a:endParaRPr>
          </a:p>
          <a:p>
            <a:pPr lvl="1">
              <a:defRPr/>
            </a:pPr>
            <a:r>
              <a:rPr lang="cs-CZ" sz="2400" dirty="0">
                <a:solidFill>
                  <a:schemeClr val="bg1"/>
                </a:solidFill>
                <a:cs typeface="+mn-cs"/>
              </a:rPr>
              <a:t>na jakém základě byly techniky sestaveny (název státu),</a:t>
            </a:r>
            <a:endParaRPr lang="cs-CZ" sz="2000" dirty="0">
              <a:solidFill>
                <a:schemeClr val="bg1"/>
              </a:solidFill>
              <a:cs typeface="+mn-cs"/>
            </a:endParaRPr>
          </a:p>
          <a:p>
            <a:pPr lvl="1">
              <a:defRPr/>
            </a:pPr>
            <a:r>
              <a:rPr lang="cs-CZ" sz="2400" dirty="0">
                <a:solidFill>
                  <a:schemeClr val="bg1"/>
                </a:solidFill>
                <a:cs typeface="+mn-cs"/>
              </a:rPr>
              <a:t>přibližné datum vzniku MUSADO MCS a datum jeho zavedení do AČR.</a:t>
            </a:r>
            <a:endParaRPr lang="cs-CZ" sz="2000" dirty="0">
              <a:solidFill>
                <a:schemeClr val="bg1"/>
              </a:solidFill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CC1231-1174-38EA-172A-F719884AA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A21C5B7-7989-AEBC-D756-2AFE5C963B9F}"/>
              </a:ext>
            </a:extLst>
          </p:cNvPr>
          <p:cNvSpPr/>
          <p:nvPr/>
        </p:nvSpPr>
        <p:spPr>
          <a:xfrm>
            <a:off x="457200" y="457200"/>
            <a:ext cx="10058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9731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BOJOVÉ AKTIVITY</a:t>
            </a:r>
            <a:endParaRPr lang="en-US" sz="38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0294B3C-F4B6-9CA4-BEC7-D0BA8AF8DC8F}"/>
              </a:ext>
            </a:extLst>
          </p:cNvPr>
          <p:cNvSpPr/>
          <p:nvPr/>
        </p:nvSpPr>
        <p:spPr>
          <a:xfrm>
            <a:off x="457200" y="1097280"/>
            <a:ext cx="10972800" cy="18288"/>
          </a:xfrm>
          <a:prstGeom prst="rect">
            <a:avLst/>
          </a:prstGeom>
          <a:solidFill>
            <a:srgbClr val="33415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DFE4ABE8-A5FC-874F-68B3-71E9B2E4E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838" y="1389063"/>
            <a:ext cx="8640762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cs-CZ" sz="2400" dirty="0">
                <a:solidFill>
                  <a:schemeClr val="bg1">
                    <a:lumMod val="95000"/>
                  </a:schemeClr>
                </a:solidFill>
                <a:latin typeface="Arial" charset="0"/>
                <a:cs typeface="+mn-cs"/>
              </a:rPr>
              <a:t>Cíl: popis bojových aktivit</a:t>
            </a:r>
          </a:p>
          <a:p>
            <a:pPr>
              <a:lnSpc>
                <a:spcPct val="200000"/>
              </a:lnSpc>
              <a:defRPr/>
            </a:pPr>
            <a:r>
              <a:rPr lang="cs-CZ" sz="2400" dirty="0">
                <a:solidFill>
                  <a:schemeClr val="bg1">
                    <a:lumMod val="95000"/>
                  </a:schemeClr>
                </a:solidFill>
                <a:latin typeface="Arial" charset="0"/>
                <a:cs typeface="+mn-cs"/>
              </a:rPr>
              <a:t>Průběh: pochopení různých směrů bojových aktivit</a:t>
            </a:r>
          </a:p>
          <a:p>
            <a:pPr>
              <a:lnSpc>
                <a:spcPct val="200000"/>
              </a:lnSpc>
              <a:defRPr/>
            </a:pPr>
            <a:r>
              <a:rPr lang="cs-CZ" sz="2400" dirty="0">
                <a:solidFill>
                  <a:schemeClr val="bg1">
                    <a:lumMod val="95000"/>
                  </a:schemeClr>
                </a:solidFill>
                <a:latin typeface="Arial" charset="0"/>
                <a:cs typeface="+mn-cs"/>
              </a:rPr>
              <a:t>Prověření: znalosti směrů bojových aktivit</a:t>
            </a:r>
          </a:p>
          <a:p>
            <a:pPr>
              <a:defRPr/>
            </a:pPr>
            <a:endParaRPr lang="cs-CZ" sz="2400" dirty="0">
              <a:solidFill>
                <a:schemeClr val="bg1">
                  <a:lumMod val="95000"/>
                </a:schemeClr>
              </a:solidFill>
              <a:latin typeface="Arial" charset="0"/>
              <a:cs typeface="+mn-cs"/>
            </a:endParaRPr>
          </a:p>
          <a:p>
            <a:pPr>
              <a:defRPr/>
            </a:pPr>
            <a:endParaRPr lang="cs-CZ" sz="2400" dirty="0">
              <a:solidFill>
                <a:schemeClr val="bg1">
                  <a:lumMod val="95000"/>
                </a:schemeClr>
              </a:solidFill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613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EA545B-BC57-C1BC-5613-06324D105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5414C16-98C4-F31E-5D8E-5B43B2425761}"/>
              </a:ext>
            </a:extLst>
          </p:cNvPr>
          <p:cNvSpPr/>
          <p:nvPr/>
        </p:nvSpPr>
        <p:spPr>
          <a:xfrm>
            <a:off x="457200" y="457200"/>
            <a:ext cx="10058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9731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BOJOVÉ AKTIVITY</a:t>
            </a:r>
            <a:endParaRPr lang="en-US" sz="38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EE27FDC3-F418-68F9-D76A-1E980DB8CB7C}"/>
              </a:ext>
            </a:extLst>
          </p:cNvPr>
          <p:cNvSpPr/>
          <p:nvPr/>
        </p:nvSpPr>
        <p:spPr>
          <a:xfrm>
            <a:off x="457200" y="1097280"/>
            <a:ext cx="10972800" cy="18288"/>
          </a:xfrm>
          <a:prstGeom prst="rect">
            <a:avLst/>
          </a:prstGeom>
          <a:solidFill>
            <a:srgbClr val="33415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4DBABDA-3C57-0421-A5FC-6E3C1AF5F269}"/>
              </a:ext>
            </a:extLst>
          </p:cNvPr>
          <p:cNvSpPr txBox="1">
            <a:spLocks noChangeArrowheads="1"/>
          </p:cNvSpPr>
          <p:nvPr/>
        </p:nvSpPr>
        <p:spPr>
          <a:xfrm>
            <a:off x="357188" y="1714500"/>
            <a:ext cx="8218487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  <a:defRPr/>
            </a:pPr>
            <a:r>
              <a:rPr lang="cs-CZ" sz="2400">
                <a:solidFill>
                  <a:schemeClr val="bg1">
                    <a:lumMod val="95000"/>
                  </a:schemeClr>
                </a:solidFill>
              </a:rPr>
              <a:t>Boj zblízka</a:t>
            </a:r>
          </a:p>
          <a:p>
            <a:pPr>
              <a:buFontTx/>
              <a:buNone/>
              <a:defRPr/>
            </a:pPr>
            <a:endParaRPr lang="cs-CZ" sz="2400">
              <a:solidFill>
                <a:schemeClr val="bg1">
                  <a:lumMod val="95000"/>
                </a:schemeClr>
              </a:solidFill>
            </a:endParaRPr>
          </a:p>
          <a:p>
            <a:pPr>
              <a:buFontTx/>
              <a:buChar char="-"/>
              <a:defRPr/>
            </a:pPr>
            <a:r>
              <a:rPr lang="cs-CZ" sz="2400">
                <a:solidFill>
                  <a:schemeClr val="bg1">
                    <a:lumMod val="95000"/>
                  </a:schemeClr>
                </a:solidFill>
              </a:rPr>
              <a:t>Bojová umění</a:t>
            </a:r>
          </a:p>
          <a:p>
            <a:pPr>
              <a:buFontTx/>
              <a:buNone/>
              <a:defRPr/>
            </a:pPr>
            <a:endParaRPr lang="cs-CZ" sz="2400">
              <a:solidFill>
                <a:schemeClr val="bg1">
                  <a:lumMod val="95000"/>
                </a:schemeClr>
              </a:solidFill>
            </a:endParaRPr>
          </a:p>
          <a:p>
            <a:pPr>
              <a:buFontTx/>
              <a:buChar char="-"/>
              <a:defRPr/>
            </a:pPr>
            <a:r>
              <a:rPr lang="cs-CZ" sz="2400">
                <a:solidFill>
                  <a:schemeClr val="bg1">
                    <a:lumMod val="95000"/>
                  </a:schemeClr>
                </a:solidFill>
              </a:rPr>
              <a:t>Bojové cesty</a:t>
            </a:r>
          </a:p>
          <a:p>
            <a:pPr>
              <a:buFontTx/>
              <a:buChar char="-"/>
              <a:defRPr/>
            </a:pPr>
            <a:endParaRPr lang="cs-CZ" sz="2400">
              <a:solidFill>
                <a:schemeClr val="bg1">
                  <a:lumMod val="95000"/>
                </a:schemeClr>
              </a:solidFill>
            </a:endParaRPr>
          </a:p>
          <a:p>
            <a:pPr>
              <a:buFontTx/>
              <a:buChar char="-"/>
              <a:defRPr/>
            </a:pPr>
            <a:r>
              <a:rPr lang="cs-CZ" sz="2400">
                <a:solidFill>
                  <a:schemeClr val="bg1">
                    <a:lumMod val="95000"/>
                  </a:schemeClr>
                </a:solidFill>
              </a:rPr>
              <a:t>Bojové sporty</a:t>
            </a:r>
          </a:p>
          <a:p>
            <a:pPr>
              <a:buFontTx/>
              <a:buChar char="-"/>
              <a:defRPr/>
            </a:pPr>
            <a:endParaRPr lang="cs-CZ" sz="2400">
              <a:solidFill>
                <a:schemeClr val="bg1">
                  <a:lumMod val="95000"/>
                </a:schemeClr>
              </a:solidFill>
            </a:endParaRPr>
          </a:p>
          <a:p>
            <a:pPr>
              <a:buFontTx/>
              <a:buChar char="-"/>
              <a:defRPr/>
            </a:pPr>
            <a:r>
              <a:rPr lang="cs-CZ" sz="2400">
                <a:solidFill>
                  <a:schemeClr val="bg1">
                    <a:lumMod val="95000"/>
                  </a:schemeClr>
                </a:solidFill>
              </a:rPr>
              <a:t>Úpoly</a:t>
            </a:r>
          </a:p>
          <a:p>
            <a:pPr>
              <a:buFontTx/>
              <a:buChar char="-"/>
              <a:defRPr/>
            </a:pPr>
            <a:endParaRPr lang="cs-CZ" sz="2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72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2B8E84-CF23-17F0-FFCE-ECCE5C06D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BD82C1E-BA8B-C86B-9BC7-EB71C1B35B0E}"/>
              </a:ext>
            </a:extLst>
          </p:cNvPr>
          <p:cNvSpPr/>
          <p:nvPr/>
        </p:nvSpPr>
        <p:spPr>
          <a:xfrm>
            <a:off x="457200" y="457200"/>
            <a:ext cx="10058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3800" dirty="0">
                <a:solidFill>
                  <a:srgbClr val="F9731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Otázky</a:t>
            </a:r>
            <a:endParaRPr lang="en-US" sz="38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688AC0A6-A648-9623-922D-66B0839FDEDF}"/>
              </a:ext>
            </a:extLst>
          </p:cNvPr>
          <p:cNvSpPr/>
          <p:nvPr/>
        </p:nvSpPr>
        <p:spPr>
          <a:xfrm>
            <a:off x="457200" y="1097280"/>
            <a:ext cx="10972800" cy="18288"/>
          </a:xfrm>
          <a:prstGeom prst="rect">
            <a:avLst/>
          </a:prstGeom>
          <a:solidFill>
            <a:srgbClr val="33415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6479598-7719-85B9-0F7D-4F4686DEE0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2033" y="1779894"/>
            <a:ext cx="8496300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 eaLnBrk="1" hangingPunct="1">
              <a:buFontTx/>
              <a:buNone/>
              <a:defRPr/>
            </a:pPr>
            <a:endParaRPr lang="cs-CZ" sz="2000" kern="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cs-CZ" sz="2800" dirty="0">
                <a:solidFill>
                  <a:schemeClr val="bg1"/>
                </a:solidFill>
              </a:rPr>
              <a:t>Vyjádřete stručně význam těchto názvů „Boj zblízka, „Bojové umění“, Bojové cesty, „Bojový sport“, „úpoly“.</a:t>
            </a:r>
          </a:p>
          <a:p>
            <a:pPr>
              <a:defRPr/>
            </a:pPr>
            <a:endParaRPr lang="cs-CZ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011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0058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9731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SPECIFIKA V ARMÁDĚ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10972800" cy="18288"/>
          </a:xfrm>
          <a:prstGeom prst="rect">
            <a:avLst/>
          </a:prstGeom>
          <a:solidFill>
            <a:srgbClr val="33415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731520" y="1645920"/>
            <a:ext cx="10058400" cy="4572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</a:rPr>
              <a:t>Cíl: Umět popsat zásady BZ v armádním prostředí.</a:t>
            </a: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</a:rPr>
              <a:t>Důvody: Praktické (bojové) a tělovýchovné (rozvojové).</a:t>
            </a: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cs-CZ" sz="2200" dirty="0">
                <a:solidFill>
                  <a:srgbClr val="FFFFFF"/>
                </a:solidFill>
              </a:rPr>
              <a:t>Prověření</a:t>
            </a:r>
            <a:r>
              <a:rPr lang="en-US" sz="2200" dirty="0">
                <a:solidFill>
                  <a:srgbClr val="FFFFFF"/>
                </a:solidFill>
              </a:rPr>
              <a:t>: Zásady a důvody pro výcvik BZ v AČR.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0058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9731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PRAKTICKÉ DŮVODY I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10972800" cy="18288"/>
          </a:xfrm>
          <a:prstGeom prst="rect">
            <a:avLst/>
          </a:prstGeom>
          <a:solidFill>
            <a:srgbClr val="33415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50257D0E-D999-1328-9C75-4136774E5E45}"/>
              </a:ext>
            </a:extLst>
          </p:cNvPr>
          <p:cNvSpPr txBox="1">
            <a:spLocks noChangeArrowheads="1"/>
          </p:cNvSpPr>
          <p:nvPr/>
        </p:nvSpPr>
        <p:spPr>
          <a:xfrm>
            <a:off x="1695450" y="1755647"/>
            <a:ext cx="8496300" cy="32400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80000"/>
              </a:lnSpc>
              <a:buFontTx/>
              <a:buNone/>
              <a:defRPr/>
            </a:pPr>
            <a:endParaRPr lang="cs-CZ" sz="1400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lnSpc>
                <a:spcPct val="80000"/>
              </a:lnSpc>
              <a:buFont typeface="Arial" charset="0"/>
              <a:buChar char="−"/>
              <a:defRPr/>
            </a:pPr>
            <a:r>
              <a:rPr lang="cs-CZ" sz="2400" dirty="0">
                <a:solidFill>
                  <a:schemeClr val="bg1">
                    <a:lumMod val="95000"/>
                  </a:schemeClr>
                </a:solidFill>
              </a:rPr>
              <a:t>Když je policista nebo voják zaskočen a </a:t>
            </a:r>
            <a:r>
              <a:rPr lang="cs-CZ" sz="2400" u="sng" dirty="0">
                <a:solidFill>
                  <a:schemeClr val="bg1">
                    <a:lumMod val="95000"/>
                  </a:schemeClr>
                </a:solidFill>
              </a:rPr>
              <a:t>nestačí použít</a:t>
            </a:r>
            <a:r>
              <a:rPr lang="cs-CZ" sz="2400" dirty="0">
                <a:solidFill>
                  <a:schemeClr val="bg1">
                    <a:lumMod val="95000"/>
                  </a:schemeClr>
                </a:solidFill>
              </a:rPr>
              <a:t> svou zbraň.</a:t>
            </a:r>
          </a:p>
          <a:p>
            <a:pPr>
              <a:lnSpc>
                <a:spcPct val="80000"/>
              </a:lnSpc>
              <a:buFont typeface="Arial" charset="0"/>
              <a:buChar char="−"/>
              <a:defRPr/>
            </a:pPr>
            <a:endParaRPr lang="cs-CZ" sz="800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lnSpc>
                <a:spcPct val="80000"/>
              </a:lnSpc>
              <a:buFont typeface="Arial" charset="0"/>
              <a:buChar char="−"/>
              <a:defRPr/>
            </a:pPr>
            <a:r>
              <a:rPr lang="cs-CZ" sz="2400" dirty="0">
                <a:solidFill>
                  <a:schemeClr val="bg1">
                    <a:lumMod val="95000"/>
                  </a:schemeClr>
                </a:solidFill>
              </a:rPr>
              <a:t>Když může použít svou zbraň, ale ona </a:t>
            </a:r>
            <a:r>
              <a:rPr lang="cs-CZ" sz="2400" u="sng" dirty="0">
                <a:solidFill>
                  <a:schemeClr val="bg1">
                    <a:lumMod val="95000"/>
                  </a:schemeClr>
                </a:solidFill>
              </a:rPr>
              <a:t>selže</a:t>
            </a:r>
            <a:r>
              <a:rPr lang="cs-CZ" sz="2400" dirty="0">
                <a:solidFill>
                  <a:schemeClr val="bg1">
                    <a:lumMod val="95000"/>
                  </a:schemeClr>
                </a:solidFill>
              </a:rPr>
              <a:t>.</a:t>
            </a:r>
          </a:p>
          <a:p>
            <a:pPr>
              <a:lnSpc>
                <a:spcPct val="80000"/>
              </a:lnSpc>
              <a:buFont typeface="Arial" charset="0"/>
              <a:buChar char="−"/>
              <a:defRPr/>
            </a:pPr>
            <a:endParaRPr lang="cs-CZ" sz="800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lnSpc>
                <a:spcPct val="80000"/>
              </a:lnSpc>
              <a:buFont typeface="Arial" charset="0"/>
              <a:buChar char="−"/>
              <a:defRPr/>
            </a:pPr>
            <a:r>
              <a:rPr lang="cs-CZ" sz="2400" dirty="0">
                <a:solidFill>
                  <a:schemeClr val="bg1">
                    <a:lumMod val="95000"/>
                  </a:schemeClr>
                </a:solidFill>
              </a:rPr>
              <a:t>Když svou zbraň </a:t>
            </a:r>
            <a:r>
              <a:rPr lang="cs-CZ" sz="2400" u="sng" dirty="0">
                <a:solidFill>
                  <a:schemeClr val="bg1">
                    <a:lumMod val="95000"/>
                  </a:schemeClr>
                </a:solidFill>
              </a:rPr>
              <a:t>ztratí,</a:t>
            </a:r>
            <a:r>
              <a:rPr lang="cs-CZ" sz="2400" dirty="0">
                <a:solidFill>
                  <a:schemeClr val="bg1">
                    <a:lumMod val="95000"/>
                  </a:schemeClr>
                </a:solidFill>
              </a:rPr>
              <a:t> nebo je mu během zákroku či boje </a:t>
            </a:r>
            <a:r>
              <a:rPr lang="cs-CZ" sz="2400" u="sng" dirty="0">
                <a:solidFill>
                  <a:schemeClr val="bg1">
                    <a:lumMod val="95000"/>
                  </a:schemeClr>
                </a:solidFill>
              </a:rPr>
              <a:t>odebrána</a:t>
            </a:r>
            <a:r>
              <a:rPr lang="cs-CZ" sz="2400" dirty="0">
                <a:solidFill>
                  <a:schemeClr val="bg1">
                    <a:lumMod val="95000"/>
                  </a:schemeClr>
                </a:solidFill>
              </a:rPr>
              <a:t>.</a:t>
            </a:r>
          </a:p>
          <a:p>
            <a:pPr>
              <a:lnSpc>
                <a:spcPct val="80000"/>
              </a:lnSpc>
              <a:buFont typeface="Arial" charset="0"/>
              <a:buChar char="−"/>
              <a:defRPr/>
            </a:pPr>
            <a:endParaRPr lang="cs-CZ" sz="800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lnSpc>
                <a:spcPct val="80000"/>
              </a:lnSpc>
              <a:buFont typeface="Arial" charset="0"/>
              <a:buChar char="−"/>
              <a:defRPr/>
            </a:pPr>
            <a:r>
              <a:rPr lang="cs-CZ" sz="2400" dirty="0">
                <a:solidFill>
                  <a:schemeClr val="bg1">
                    <a:lumMod val="95000"/>
                  </a:schemeClr>
                </a:solidFill>
              </a:rPr>
              <a:t>Když </a:t>
            </a:r>
            <a:r>
              <a:rPr lang="cs-CZ" sz="2400" u="sng" dirty="0">
                <a:solidFill>
                  <a:schemeClr val="bg1">
                    <a:lumMod val="95000"/>
                  </a:schemeClr>
                </a:solidFill>
              </a:rPr>
              <a:t>dojde munice,</a:t>
            </a:r>
            <a:r>
              <a:rPr lang="cs-CZ" sz="2400" dirty="0">
                <a:solidFill>
                  <a:schemeClr val="bg1">
                    <a:lumMod val="95000"/>
                  </a:schemeClr>
                </a:solidFill>
              </a:rPr>
              <a:t> nebo </a:t>
            </a:r>
            <a:r>
              <a:rPr lang="cs-CZ" sz="2400" u="sng" dirty="0">
                <a:solidFill>
                  <a:schemeClr val="bg1">
                    <a:lumMod val="95000"/>
                  </a:schemeClr>
                </a:solidFill>
              </a:rPr>
              <a:t>není čas na dobíjení</a:t>
            </a:r>
            <a:r>
              <a:rPr lang="cs-CZ" sz="2400" dirty="0">
                <a:solidFill>
                  <a:schemeClr val="bg1">
                    <a:lumMod val="95000"/>
                  </a:schemeClr>
                </a:solidFill>
              </a:rPr>
              <a:t> či přebíjení zbraně.</a:t>
            </a:r>
          </a:p>
          <a:p>
            <a:pPr>
              <a:lnSpc>
                <a:spcPct val="80000"/>
              </a:lnSpc>
              <a:buFont typeface="Arial" charset="0"/>
              <a:buChar char="−"/>
              <a:defRPr/>
            </a:pPr>
            <a:endParaRPr lang="cs-CZ" sz="9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0058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9731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TĚLOVÝCHOVNÉ DŮVODY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10972800" cy="18288"/>
          </a:xfrm>
          <a:prstGeom prst="rect">
            <a:avLst/>
          </a:prstGeom>
          <a:solidFill>
            <a:srgbClr val="33415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AB1690BA-9FD9-BE59-49A5-B89CFD879E78}"/>
              </a:ext>
            </a:extLst>
          </p:cNvPr>
          <p:cNvSpPr txBox="1">
            <a:spLocks noChangeArrowheads="1"/>
          </p:cNvSpPr>
          <p:nvPr/>
        </p:nvSpPr>
        <p:spPr>
          <a:xfrm>
            <a:off x="2019300" y="1632664"/>
            <a:ext cx="8496300" cy="30241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80000"/>
              </a:lnSpc>
              <a:buFontTx/>
              <a:buNone/>
              <a:defRPr/>
            </a:pPr>
            <a:endParaRPr lang="cs-CZ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lnSpc>
                <a:spcPct val="80000"/>
              </a:lnSpc>
              <a:buFont typeface="Arial" charset="0"/>
              <a:buChar char="−"/>
              <a:defRPr/>
            </a:pPr>
            <a:r>
              <a:rPr lang="cs-CZ" dirty="0">
                <a:solidFill>
                  <a:schemeClr val="bg1">
                    <a:lumMod val="95000"/>
                  </a:schemeClr>
                </a:solidFill>
                <a:ea typeface="+mn-lt"/>
                <a:cs typeface="+mn-lt"/>
              </a:rPr>
              <a:t>Rozvoj pohybové výkonnosti.</a:t>
            </a:r>
          </a:p>
          <a:p>
            <a:pPr>
              <a:lnSpc>
                <a:spcPct val="80000"/>
              </a:lnSpc>
              <a:buFont typeface="Arial" charset="0"/>
              <a:buChar char="−"/>
              <a:defRPr/>
            </a:pPr>
            <a:endParaRPr lang="cs-CZ" sz="1000" dirty="0">
              <a:solidFill>
                <a:schemeClr val="bg1">
                  <a:lumMod val="95000"/>
                </a:schemeClr>
              </a:solidFill>
              <a:ea typeface="+mn-lt"/>
              <a:cs typeface="+mn-lt"/>
            </a:endParaRPr>
          </a:p>
          <a:p>
            <a:pPr>
              <a:lnSpc>
                <a:spcPct val="80000"/>
              </a:lnSpc>
              <a:buFont typeface="Arial" charset="0"/>
              <a:buChar char="−"/>
              <a:defRPr/>
            </a:pPr>
            <a:r>
              <a:rPr lang="cs-CZ" dirty="0">
                <a:solidFill>
                  <a:schemeClr val="bg1">
                    <a:lumMod val="95000"/>
                  </a:schemeClr>
                </a:solidFill>
                <a:ea typeface="+mn-lt"/>
                <a:cs typeface="+mn-lt"/>
              </a:rPr>
              <a:t>Upevňování morálních vlastností.</a:t>
            </a:r>
            <a:endParaRPr lang="en-US" sz="4000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lnSpc>
                <a:spcPct val="80000"/>
              </a:lnSpc>
              <a:buFont typeface="Arial" charset="0"/>
              <a:buChar char="−"/>
              <a:defRPr/>
            </a:pPr>
            <a:endParaRPr lang="cs-CZ" sz="1000" dirty="0">
              <a:solidFill>
                <a:schemeClr val="bg1">
                  <a:lumMod val="95000"/>
                </a:schemeClr>
              </a:solidFill>
              <a:ea typeface="+mn-lt"/>
              <a:cs typeface="+mn-lt"/>
            </a:endParaRPr>
          </a:p>
          <a:p>
            <a:pPr>
              <a:lnSpc>
                <a:spcPct val="80000"/>
              </a:lnSpc>
              <a:buFont typeface="Arial" charset="0"/>
              <a:buChar char="−"/>
              <a:defRPr/>
            </a:pPr>
            <a:r>
              <a:rPr lang="cs-CZ" dirty="0">
                <a:solidFill>
                  <a:schemeClr val="bg1">
                    <a:lumMod val="95000"/>
                  </a:schemeClr>
                </a:solidFill>
                <a:ea typeface="+mn-lt"/>
                <a:cs typeface="+mn-lt"/>
              </a:rPr>
              <a:t>Upevňování kázně.</a:t>
            </a:r>
            <a:endParaRPr lang="en-US" sz="4000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lnSpc>
                <a:spcPct val="80000"/>
              </a:lnSpc>
              <a:buFont typeface="Arial" charset="0"/>
              <a:buChar char="−"/>
              <a:defRPr/>
            </a:pPr>
            <a:endParaRPr lang="cs-CZ" sz="1000" dirty="0">
              <a:solidFill>
                <a:schemeClr val="bg1">
                  <a:lumMod val="95000"/>
                </a:schemeClr>
              </a:solidFill>
              <a:ea typeface="+mn-lt"/>
              <a:cs typeface="+mn-lt"/>
            </a:endParaRPr>
          </a:p>
          <a:p>
            <a:pPr>
              <a:lnSpc>
                <a:spcPct val="80000"/>
              </a:lnSpc>
              <a:buFont typeface="Arial" charset="0"/>
              <a:buChar char="−"/>
              <a:defRPr/>
            </a:pPr>
            <a:r>
              <a:rPr lang="cs-CZ" dirty="0">
                <a:solidFill>
                  <a:schemeClr val="bg1">
                    <a:lumMod val="95000"/>
                  </a:schemeClr>
                </a:solidFill>
                <a:ea typeface="+mn-lt"/>
                <a:cs typeface="+mn-lt"/>
              </a:rPr>
              <a:t>Sebepoznávání a sebezdokonalování.</a:t>
            </a:r>
            <a:endParaRPr lang="en-US" sz="4000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lnSpc>
                <a:spcPct val="80000"/>
              </a:lnSpc>
              <a:buFont typeface="Arial" charset="0"/>
              <a:buChar char="−"/>
              <a:defRPr/>
            </a:pPr>
            <a:endParaRPr lang="cs-CZ" sz="1000" dirty="0">
              <a:solidFill>
                <a:schemeClr val="bg1">
                  <a:lumMod val="95000"/>
                </a:schemeClr>
              </a:solidFill>
              <a:ea typeface="+mn-lt"/>
              <a:cs typeface="+mn-lt"/>
            </a:endParaRPr>
          </a:p>
          <a:p>
            <a:pPr>
              <a:lnSpc>
                <a:spcPct val="80000"/>
              </a:lnSpc>
              <a:buFont typeface="Arial" charset="0"/>
              <a:buChar char="−"/>
              <a:defRPr/>
            </a:pPr>
            <a:r>
              <a:rPr lang="cs-CZ" dirty="0">
                <a:solidFill>
                  <a:schemeClr val="bg1">
                    <a:lumMod val="95000"/>
                  </a:schemeClr>
                </a:solidFill>
                <a:ea typeface="+mn-lt"/>
                <a:cs typeface="+mn-lt"/>
              </a:rPr>
              <a:t>Rozvoj velitelských schopností.</a:t>
            </a:r>
            <a:endParaRPr lang="cs-CZ" sz="40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0058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9731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ZÁSADY BOJE ZBLÍZKA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10972800" cy="18288"/>
          </a:xfrm>
          <a:prstGeom prst="rect">
            <a:avLst/>
          </a:prstGeom>
          <a:solidFill>
            <a:srgbClr val="33415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162716D-15D0-26A2-F5E3-3A1BE4DC0604}"/>
              </a:ext>
            </a:extLst>
          </p:cNvPr>
          <p:cNvSpPr txBox="1">
            <a:spLocks noChangeArrowheads="1"/>
          </p:cNvSpPr>
          <p:nvPr/>
        </p:nvSpPr>
        <p:spPr>
          <a:xfrm>
            <a:off x="2220027" y="1310201"/>
            <a:ext cx="8496300" cy="45354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Tx/>
              <a:buNone/>
              <a:defRPr/>
            </a:pPr>
            <a:endParaRPr lang="cs-CZ" sz="2400">
              <a:solidFill>
                <a:schemeClr val="bg1">
                  <a:lumMod val="95000"/>
                </a:schemeClr>
              </a:solidFill>
            </a:endParaRPr>
          </a:p>
          <a:p>
            <a:pPr>
              <a:buFont typeface="Arial" charset="0"/>
              <a:buChar char="–"/>
              <a:defRPr/>
            </a:pPr>
            <a:r>
              <a:rPr lang="cs-CZ" sz="2400">
                <a:solidFill>
                  <a:schemeClr val="bg1">
                    <a:lumMod val="95000"/>
                  </a:schemeClr>
                </a:solidFill>
              </a:rPr>
              <a:t>Nikdy nebojovat podle </a:t>
            </a:r>
            <a:r>
              <a:rPr lang="cs-CZ" sz="2400" u="sng">
                <a:solidFill>
                  <a:schemeClr val="bg1">
                    <a:lumMod val="95000"/>
                  </a:schemeClr>
                </a:solidFill>
              </a:rPr>
              <a:t>pravidel</a:t>
            </a:r>
            <a:r>
              <a:rPr lang="cs-CZ" sz="2400">
                <a:solidFill>
                  <a:schemeClr val="bg1">
                    <a:lumMod val="95000"/>
                  </a:schemeClr>
                </a:solidFill>
              </a:rPr>
              <a:t>.</a:t>
            </a:r>
          </a:p>
          <a:p>
            <a:pPr>
              <a:buFont typeface="Arial" charset="0"/>
              <a:buChar char="–"/>
              <a:defRPr/>
            </a:pPr>
            <a:endParaRPr lang="cs-CZ" sz="800">
              <a:solidFill>
                <a:schemeClr val="bg1">
                  <a:lumMod val="95000"/>
                </a:schemeClr>
              </a:solidFill>
            </a:endParaRPr>
          </a:p>
          <a:p>
            <a:pPr>
              <a:buFont typeface="Arial" charset="0"/>
              <a:buChar char="–"/>
              <a:defRPr/>
            </a:pPr>
            <a:r>
              <a:rPr lang="cs-CZ" sz="2400">
                <a:solidFill>
                  <a:schemeClr val="bg1">
                    <a:lumMod val="95000"/>
                  </a:schemeClr>
                </a:solidFill>
              </a:rPr>
              <a:t>Útok vést na </a:t>
            </a:r>
            <a:r>
              <a:rPr lang="cs-CZ" sz="2400" u="sng">
                <a:solidFill>
                  <a:schemeClr val="bg1">
                    <a:lumMod val="95000"/>
                  </a:schemeClr>
                </a:solidFill>
              </a:rPr>
              <a:t>vitální</a:t>
            </a:r>
            <a:r>
              <a:rPr lang="cs-CZ" sz="2400">
                <a:solidFill>
                  <a:schemeClr val="bg1">
                    <a:lumMod val="95000"/>
                  </a:schemeClr>
                </a:solidFill>
              </a:rPr>
              <a:t> a </a:t>
            </a:r>
            <a:r>
              <a:rPr lang="cs-CZ" sz="2400" u="sng">
                <a:solidFill>
                  <a:schemeClr val="bg1">
                    <a:lumMod val="95000"/>
                  </a:schemeClr>
                </a:solidFill>
              </a:rPr>
              <a:t>zranitelná</a:t>
            </a:r>
            <a:r>
              <a:rPr lang="cs-CZ" sz="2400">
                <a:solidFill>
                  <a:schemeClr val="bg1">
                    <a:lumMod val="95000"/>
                  </a:schemeClr>
                </a:solidFill>
              </a:rPr>
              <a:t> místa.</a:t>
            </a:r>
          </a:p>
          <a:p>
            <a:pPr>
              <a:buFont typeface="Arial" charset="0"/>
              <a:buChar char="–"/>
              <a:defRPr/>
            </a:pPr>
            <a:endParaRPr lang="cs-CZ" sz="800">
              <a:solidFill>
                <a:schemeClr val="bg1">
                  <a:lumMod val="95000"/>
                </a:schemeClr>
              </a:solidFill>
            </a:endParaRPr>
          </a:p>
          <a:p>
            <a:pPr>
              <a:buFont typeface="Arial" charset="0"/>
              <a:buChar char="–"/>
              <a:defRPr/>
            </a:pPr>
            <a:r>
              <a:rPr lang="cs-CZ" sz="2400">
                <a:solidFill>
                  <a:schemeClr val="bg1">
                    <a:lumMod val="95000"/>
                  </a:schemeClr>
                </a:solidFill>
              </a:rPr>
              <a:t>Využívat </a:t>
            </a:r>
            <a:r>
              <a:rPr lang="cs-CZ" sz="2400" u="sng">
                <a:solidFill>
                  <a:schemeClr val="bg1">
                    <a:lumMod val="95000"/>
                  </a:schemeClr>
                </a:solidFill>
              </a:rPr>
              <a:t>jednoduchých</a:t>
            </a:r>
            <a:r>
              <a:rPr lang="cs-CZ" sz="2400">
                <a:solidFill>
                  <a:schemeClr val="bg1">
                    <a:lumMod val="95000"/>
                  </a:schemeClr>
                </a:solidFill>
              </a:rPr>
              <a:t> technik.</a:t>
            </a:r>
          </a:p>
          <a:p>
            <a:pPr>
              <a:buFont typeface="Arial" charset="0"/>
              <a:buChar char="–"/>
              <a:defRPr/>
            </a:pPr>
            <a:endParaRPr lang="cs-CZ" sz="800">
              <a:solidFill>
                <a:schemeClr val="bg1">
                  <a:lumMod val="95000"/>
                </a:schemeClr>
              </a:solidFill>
            </a:endParaRPr>
          </a:p>
          <a:p>
            <a:pPr>
              <a:buFont typeface="Arial" charset="0"/>
              <a:buChar char="–"/>
              <a:defRPr/>
            </a:pPr>
            <a:r>
              <a:rPr lang="cs-CZ" sz="2400">
                <a:solidFill>
                  <a:schemeClr val="bg1">
                    <a:lumMod val="95000"/>
                  </a:schemeClr>
                </a:solidFill>
              </a:rPr>
              <a:t>Snažit se využívat techniky, které jsou naučeny </a:t>
            </a:r>
            <a:r>
              <a:rPr lang="cs-CZ" sz="2400" u="sng">
                <a:solidFill>
                  <a:schemeClr val="bg1">
                    <a:lumMod val="95000"/>
                  </a:schemeClr>
                </a:solidFill>
              </a:rPr>
              <a:t>na 100 %.</a:t>
            </a:r>
          </a:p>
          <a:p>
            <a:pPr>
              <a:buFont typeface="Arial" charset="0"/>
              <a:buChar char="–"/>
              <a:defRPr/>
            </a:pPr>
            <a:endParaRPr lang="cs-CZ" sz="800">
              <a:solidFill>
                <a:schemeClr val="bg1">
                  <a:lumMod val="95000"/>
                </a:schemeClr>
              </a:solidFill>
            </a:endParaRPr>
          </a:p>
          <a:p>
            <a:pPr>
              <a:buFont typeface="Arial" charset="0"/>
              <a:buChar char="–"/>
              <a:defRPr/>
            </a:pPr>
            <a:r>
              <a:rPr lang="cs-CZ" sz="2400">
                <a:solidFill>
                  <a:schemeClr val="bg1">
                    <a:lumMod val="95000"/>
                  </a:schemeClr>
                </a:solidFill>
              </a:rPr>
              <a:t>Počítat s </a:t>
            </a:r>
            <a:r>
              <a:rPr lang="cs-CZ" sz="2400" u="sng">
                <a:solidFill>
                  <a:schemeClr val="bg1">
                    <a:lumMod val="95000"/>
                  </a:schemeClr>
                </a:solidFill>
              </a:rPr>
              <a:t>vlastním zraněním</a:t>
            </a:r>
            <a:r>
              <a:rPr lang="cs-CZ" sz="2400">
                <a:solidFill>
                  <a:schemeClr val="bg1">
                    <a:lumMod val="95000"/>
                  </a:schemeClr>
                </a:solidFill>
              </a:rPr>
              <a:t>.</a:t>
            </a:r>
          </a:p>
          <a:p>
            <a:pPr>
              <a:buFont typeface="Arial" charset="0"/>
              <a:buChar char="–"/>
              <a:defRPr/>
            </a:pPr>
            <a:endParaRPr lang="cs-CZ" sz="800">
              <a:solidFill>
                <a:schemeClr val="bg1">
                  <a:lumMod val="95000"/>
                </a:schemeClr>
              </a:solidFill>
            </a:endParaRPr>
          </a:p>
          <a:p>
            <a:pPr>
              <a:buFont typeface="Arial" charset="0"/>
              <a:buChar char="–"/>
              <a:defRPr/>
            </a:pPr>
            <a:r>
              <a:rPr lang="cs-CZ" sz="2400">
                <a:solidFill>
                  <a:schemeClr val="bg1">
                    <a:lumMod val="95000"/>
                  </a:schemeClr>
                </a:solidFill>
              </a:rPr>
              <a:t>Využívat momentu </a:t>
            </a:r>
            <a:r>
              <a:rPr lang="cs-CZ" sz="2400" u="sng">
                <a:solidFill>
                  <a:schemeClr val="bg1">
                    <a:lumMod val="95000"/>
                  </a:schemeClr>
                </a:solidFill>
              </a:rPr>
              <a:t>překvapení</a:t>
            </a:r>
            <a:r>
              <a:rPr lang="cs-CZ" sz="2400">
                <a:solidFill>
                  <a:schemeClr val="bg1">
                    <a:lumMod val="95000"/>
                  </a:schemeClr>
                </a:solidFill>
              </a:rPr>
              <a:t>. </a:t>
            </a:r>
          </a:p>
          <a:p>
            <a:pPr>
              <a:buFont typeface="Arial" charset="0"/>
              <a:buChar char="–"/>
              <a:defRPr/>
            </a:pPr>
            <a:endParaRPr lang="cs-CZ" sz="800">
              <a:solidFill>
                <a:schemeClr val="bg1">
                  <a:lumMod val="95000"/>
                </a:schemeClr>
              </a:solidFill>
            </a:endParaRPr>
          </a:p>
          <a:p>
            <a:pPr>
              <a:buFont typeface="Arial" charset="0"/>
              <a:buChar char="–"/>
              <a:defRPr/>
            </a:pPr>
            <a:r>
              <a:rPr lang="cs-CZ" sz="2400">
                <a:solidFill>
                  <a:schemeClr val="bg1">
                    <a:lumMod val="95000"/>
                  </a:schemeClr>
                </a:solidFill>
              </a:rPr>
              <a:t>Udržovat stabilitu a </a:t>
            </a:r>
            <a:r>
              <a:rPr lang="cs-CZ" sz="2400" u="sng">
                <a:solidFill>
                  <a:schemeClr val="bg1">
                    <a:lumMod val="95000"/>
                  </a:schemeClr>
                </a:solidFill>
              </a:rPr>
              <a:t>nenechat se strhnout</a:t>
            </a:r>
            <a:r>
              <a:rPr lang="cs-CZ" sz="2400">
                <a:solidFill>
                  <a:schemeClr val="bg1">
                    <a:lumMod val="95000"/>
                  </a:schemeClr>
                </a:solidFill>
              </a:rPr>
              <a:t> na zem.</a:t>
            </a:r>
            <a:endParaRPr lang="cs-CZ" sz="2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0058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9731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PSYCHOLOGIE A MOMENT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10972800" cy="18288"/>
          </a:xfrm>
          <a:prstGeom prst="rect">
            <a:avLst/>
          </a:prstGeom>
          <a:solidFill>
            <a:srgbClr val="33415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731520" y="1645920"/>
            <a:ext cx="10058400" cy="4572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</a:rPr>
              <a:t>Využívání momentu překvapení.</a:t>
            </a: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</a:rPr>
              <a:t>Počítání s vlastním zraněním (Pain management).</a:t>
            </a: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</a:rPr>
              <a:t>NSCA Concept: Percepčně-kognitivní výkon pod vysokým stresem.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0058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9731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OTÁZKY K PROVĚŘENÍ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10972800" cy="18288"/>
          </a:xfrm>
          <a:prstGeom prst="rect">
            <a:avLst/>
          </a:prstGeom>
          <a:solidFill>
            <a:srgbClr val="33415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10EEBD8B-AA2E-E59A-3FE2-6583EB05F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507" y="1654449"/>
            <a:ext cx="8496300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 eaLnBrk="1" hangingPunct="1">
              <a:buFontTx/>
              <a:buNone/>
              <a:defRPr/>
            </a:pPr>
            <a:endParaRPr lang="cs-CZ" sz="2000" kern="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cs-CZ" dirty="0">
                <a:solidFill>
                  <a:schemeClr val="bg1"/>
                </a:solidFill>
              </a:rPr>
              <a:t>Důvody pro výcvik boje zblízka v armádním prostředí</a:t>
            </a:r>
            <a:endParaRPr lang="cs-CZ" sz="2800" dirty="0">
              <a:solidFill>
                <a:schemeClr val="bg1"/>
              </a:solidFill>
            </a:endParaRPr>
          </a:p>
          <a:p>
            <a:pPr lvl="1">
              <a:defRPr/>
            </a:pPr>
            <a:r>
              <a:rPr lang="cs-CZ" dirty="0">
                <a:solidFill>
                  <a:schemeClr val="bg1"/>
                </a:solidFill>
                <a:cs typeface="+mn-cs"/>
              </a:rPr>
              <a:t>z hlediska využití boje zblízka?</a:t>
            </a:r>
            <a:endParaRPr lang="cs-CZ" sz="2400" dirty="0">
              <a:solidFill>
                <a:schemeClr val="bg1"/>
              </a:solidFill>
              <a:cs typeface="+mn-cs"/>
            </a:endParaRPr>
          </a:p>
          <a:p>
            <a:pPr lvl="1">
              <a:defRPr/>
            </a:pPr>
            <a:r>
              <a:rPr lang="cs-CZ" dirty="0">
                <a:solidFill>
                  <a:schemeClr val="bg1"/>
                </a:solidFill>
                <a:cs typeface="+mn-cs"/>
              </a:rPr>
              <a:t>z hlediska tělovýchovy?</a:t>
            </a:r>
          </a:p>
          <a:p>
            <a:pPr lvl="1">
              <a:defRPr/>
            </a:pPr>
            <a:endParaRPr lang="cs-CZ" sz="2400" dirty="0">
              <a:solidFill>
                <a:schemeClr val="bg1"/>
              </a:solidFill>
              <a:cs typeface="+mn-cs"/>
            </a:endParaRPr>
          </a:p>
          <a:p>
            <a:pPr lvl="1">
              <a:defRPr/>
            </a:pPr>
            <a:r>
              <a:rPr lang="cs-CZ" sz="2400" dirty="0">
                <a:solidFill>
                  <a:schemeClr val="bg1"/>
                </a:solidFill>
                <a:cs typeface="+mn-cs"/>
              </a:rPr>
              <a:t>Jaké jsou zásady výcviku a provádění BZ?</a:t>
            </a:r>
          </a:p>
          <a:p>
            <a:pPr lvl="1">
              <a:defRPr/>
            </a:pPr>
            <a:endParaRPr lang="cs-CZ" sz="2400" dirty="0">
              <a:solidFill>
                <a:schemeClr val="bg1"/>
              </a:solidFill>
              <a:cs typeface="+mn-cs"/>
            </a:endParaRPr>
          </a:p>
          <a:p>
            <a:pPr>
              <a:defRPr/>
            </a:pPr>
            <a:endParaRPr lang="cs-CZ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0058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9731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SYSTÉM VÝCVIKU A ZDROJE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10972800" cy="18288"/>
          </a:xfrm>
          <a:prstGeom prst="rect">
            <a:avLst/>
          </a:prstGeom>
          <a:solidFill>
            <a:srgbClr val="33415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731520" y="1645920"/>
            <a:ext cx="10058400" cy="4572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</a:rPr>
              <a:t>Normativní výnos z roku 2011 (11. a 12. RMO).</a:t>
            </a: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</a:rPr>
              <a:t>Pub 71-84-02. Boj zblízka (2016).</a:t>
            </a: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</a:rPr>
              <a:t>Pub 74-81-01. STP – programy výcviku (2010).</a:t>
            </a: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</a:rPr>
              <a:t>Vágner, M. K teorii boje zblízka (2008).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3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A22AE82-8B8A-4EFC-9D75-C30050F18177}">
  <we:reference id="WA200010001" version="1.0.0.1" store="Omex" storeType="OMEX"/>
  <we:alternateReferences>
    <we:reference id="WA200010001" version="1.0.0.1" store="WA200010001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896</Words>
  <Application>Microsoft Office PowerPoint</Application>
  <PresentationFormat>Širokoúhlá obrazovka</PresentationFormat>
  <Paragraphs>186</Paragraphs>
  <Slides>16</Slides>
  <Notes>16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9" baseType="lpstr">
      <vt:lpstr>Arial</vt:lpstr>
      <vt:lpstr>Arial Black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Michal Vágner</cp:lastModifiedBy>
  <cp:revision>4</cp:revision>
  <dcterms:created xsi:type="dcterms:W3CDTF">2026-03-22T11:24:07Z</dcterms:created>
  <dcterms:modified xsi:type="dcterms:W3CDTF">2026-03-22T12:08:40Z</dcterms:modified>
</cp:coreProperties>
</file>