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Light" panose="00000400000000000000" pitchFamily="2" charset="0"/>
      <p:regular r:id="rId17"/>
      <p:italic r:id="rId18"/>
    </p:embeddedFont>
    <p:embeddedFont>
      <p:font typeface="Barlow Medium" panose="00000600000000000000"/>
      <p:regular r:id="rId1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58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97347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546622"/>
            <a:ext cx="2264212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620679"/>
            <a:ext cx="1967984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VÝUKOVÝ MODUL · AČR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109430"/>
            <a:ext cx="10728127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a metodika úderů v boji zblízka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316551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Odborný metodický materiál pro instruktory sebeobrany a vojenského boje zblízka. Analýza kinetického řetězce, formování úderových ploch a didaktiky nácviku dle Pub-71-84-02.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4233267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64037" y="4622363"/>
            <a:ext cx="6327696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64037" y="480667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Teorie a biomechanika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438549" y="4233267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438549" y="4622363"/>
            <a:ext cx="632781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438549" y="4806672"/>
            <a:ext cx="312122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Technická specifika úderů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864037" y="5581531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64037" y="5970627"/>
            <a:ext cx="6327696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864037" y="6154936"/>
            <a:ext cx="323040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 a metodická řada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7438549" y="5581531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7438549" y="5970627"/>
            <a:ext cx="632781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438549" y="615493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Chyby a korekce</a:t>
            </a:r>
            <a:endParaRPr lang="en-US" sz="2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9387" y="710565"/>
            <a:ext cx="2058948" cy="440412"/>
          </a:xfrm>
          <a:prstGeom prst="roundRect">
            <a:avLst>
              <a:gd name="adj" fmla="val 17643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55715" y="787479"/>
            <a:ext cx="1766292" cy="286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1 · CÍLE VÝUKY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09387" y="1237536"/>
            <a:ext cx="5138976" cy="642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modulu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809387" y="2204799"/>
            <a:ext cx="6397466" cy="2727841"/>
          </a:xfrm>
          <a:prstGeom prst="roundRect">
            <a:avLst>
              <a:gd name="adj" fmla="val 3561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39867" y="2235279"/>
            <a:ext cx="6336506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34646" y="2361486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071086" y="3145512"/>
            <a:ext cx="3238262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Technicky správné provedení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71086" y="3596521"/>
            <a:ext cx="5874068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v přímých a obloukových úderech dle standardů AČR — precizní dráha, stabilní postoj, správná úderová plocha.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423428" y="2204799"/>
            <a:ext cx="6397585" cy="2727841"/>
          </a:xfrm>
          <a:prstGeom prst="roundRect">
            <a:avLst>
              <a:gd name="adj" fmla="val 3561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53908" y="2235279"/>
            <a:ext cx="6336625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48806" y="2361486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685127" y="3145512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Kinetický řetězec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685127" y="3596521"/>
            <a:ext cx="5874187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přenos síly od chodidla k úderové ploše — odraz nohy, torze pánve, extenze paže.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09387" y="5149215"/>
            <a:ext cx="6397466" cy="2369701"/>
          </a:xfrm>
          <a:prstGeom prst="roundRect">
            <a:avLst>
              <a:gd name="adj" fmla="val 409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39867" y="5179695"/>
            <a:ext cx="6336506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34646" y="5305901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1071086" y="6089928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Úderové plochy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071086" y="6540937"/>
            <a:ext cx="5874068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formování pěsti, dlaně a lokte včetně specifik při nošení taktických rukavic.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423428" y="5149215"/>
            <a:ext cx="6397585" cy="2369701"/>
          </a:xfrm>
          <a:prstGeom prst="roundRect">
            <a:avLst>
              <a:gd name="adj" fmla="val 409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53908" y="5179695"/>
            <a:ext cx="6336625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48806" y="5305901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7685127" y="6089928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nácviku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685127" y="6540937"/>
            <a:ext cx="5874187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Navrhnout progresivní metodu na lapačích pro rozvoj dynamické síly a přesnosti zásahu.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170" y="1093470"/>
            <a:ext cx="1684258" cy="424458"/>
          </a:xfrm>
          <a:prstGeom prst="roundRect">
            <a:avLst>
              <a:gd name="adj" fmla="val 17782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28568" y="1168479"/>
            <a:ext cx="1399461" cy="274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2 · TEORIE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86170" y="1599605"/>
            <a:ext cx="7019092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Terminologie a klasifikace úderů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86170" y="2713911"/>
            <a:ext cx="6255068" cy="1029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Definice: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Údery jsou ofenzivní techniky horními končetinami určené k eliminaci nebo dočasnému ochromení útočníka — rozhodující při ztrátě zbraně nebo v těsném kontaktu.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86170" y="4085828"/>
            <a:ext cx="6255068" cy="35600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86170" y="4351258"/>
            <a:ext cx="2495907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Cílové zóny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86170" y="4867513"/>
            <a:ext cx="6255068" cy="1172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Horní pásmo: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brada, nos, spánek</a:t>
            </a:r>
            <a:endParaRPr lang="en-US" sz="1750" dirty="0"/>
          </a:p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Střední pásmo: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solar plexus, krk</a:t>
            </a:r>
            <a:endParaRPr lang="en-US" sz="1750" dirty="0"/>
          </a:p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Primárně </a:t>
            </a:r>
            <a:r>
              <a:rPr lang="en-US" sz="17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vitální body</a:t>
            </a: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maximální účinek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6783" y="2734389"/>
            <a:ext cx="2958822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Klasifikace dle Metodiky BZ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7596783" y="3276243"/>
            <a:ext cx="3025378" cy="1712833"/>
          </a:xfrm>
          <a:prstGeom prst="roundRect">
            <a:avLst>
              <a:gd name="adj" fmla="val 854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566303" y="3276243"/>
            <a:ext cx="121920" cy="1712833"/>
          </a:xfrm>
          <a:prstGeom prst="roundRect">
            <a:avLst>
              <a:gd name="adj" fmla="val 7738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943255" y="3531275"/>
            <a:ext cx="2423874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Přímé údery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943255" y="4047530"/>
            <a:ext cx="2423874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Horní a střední pásmo; nejkratší trajektorie.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10826472" y="3276243"/>
            <a:ext cx="3025378" cy="1712833"/>
          </a:xfrm>
          <a:prstGeom prst="roundRect">
            <a:avLst>
              <a:gd name="adj" fmla="val 854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10795992" y="3276243"/>
            <a:ext cx="121920" cy="1712833"/>
          </a:xfrm>
          <a:prstGeom prst="roundRect">
            <a:avLst>
              <a:gd name="adj" fmla="val 7738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1172944" y="3531275"/>
            <a:ext cx="2423874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Obloukové údery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1172944" y="4047530"/>
            <a:ext cx="2423874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Háky; horizontální nebo vertikální rovina.</a:t>
            </a:r>
            <a:endParaRPr lang="en-US" sz="1750" dirty="0"/>
          </a:p>
        </p:txBody>
      </p:sp>
      <p:sp>
        <p:nvSpPr>
          <p:cNvPr id="18" name="Shape 16"/>
          <p:cNvSpPr/>
          <p:nvPr/>
        </p:nvSpPr>
        <p:spPr>
          <a:xfrm>
            <a:off x="7596783" y="5193387"/>
            <a:ext cx="3025378" cy="1712833"/>
          </a:xfrm>
          <a:prstGeom prst="roundRect">
            <a:avLst>
              <a:gd name="adj" fmla="val 854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7566303" y="5193387"/>
            <a:ext cx="121920" cy="1712833"/>
          </a:xfrm>
          <a:prstGeom prst="roundRect">
            <a:avLst>
              <a:gd name="adj" fmla="val 7738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943255" y="5448419"/>
            <a:ext cx="2423874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Údery loktem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7943255" y="5964674"/>
            <a:ext cx="2423874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Těsná vzdálenost; využití loketní kosti.</a:t>
            </a:r>
            <a:endParaRPr lang="en-US" sz="1750" dirty="0"/>
          </a:p>
        </p:txBody>
      </p:sp>
      <p:sp>
        <p:nvSpPr>
          <p:cNvPr id="22" name="Shape 20"/>
          <p:cNvSpPr/>
          <p:nvPr/>
        </p:nvSpPr>
        <p:spPr>
          <a:xfrm>
            <a:off x="10826472" y="5193387"/>
            <a:ext cx="3025378" cy="1712833"/>
          </a:xfrm>
          <a:prstGeom prst="roundRect">
            <a:avLst>
              <a:gd name="adj" fmla="val 854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21"/>
          <p:cNvSpPr/>
          <p:nvPr/>
        </p:nvSpPr>
        <p:spPr>
          <a:xfrm>
            <a:off x="10795992" y="5193387"/>
            <a:ext cx="121920" cy="1712833"/>
          </a:xfrm>
          <a:prstGeom prst="roundRect">
            <a:avLst>
              <a:gd name="adj" fmla="val 7738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11172944" y="5448419"/>
            <a:ext cx="2423874" cy="311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Údery dlaní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1172944" y="5964674"/>
            <a:ext cx="2423874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Patka dlaně; alternativa bez rukavic.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995124"/>
            <a:ext cx="2557820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076801"/>
            <a:ext cx="2246352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3 · BIOMECHANIKA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573173"/>
            <a:ext cx="565654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Kinetický řetězec úderu</a:t>
            </a:r>
            <a:endParaRPr lang="en-US" sz="4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629257"/>
            <a:ext cx="12902327" cy="3537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419293" y="3907484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Iniciace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2419293" y="4317103"/>
            <a:ext cx="1949761" cy="558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Odraz zadní nohy, rotace hlezna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050783" y="4044024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Torze pánve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050783" y="4453642"/>
            <a:ext cx="1949761" cy="558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Přenos síly z nohou do trupu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731923" y="3907484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Zpevnění trupu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7731923" y="4317103"/>
            <a:ext cx="1949761" cy="558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ramen, hmota těla vpřed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0388238" y="4044024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Extenze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10388238" y="4453642"/>
            <a:ext cx="1949761" cy="558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Zpevnění zápěstí v ose předloktí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864037" y="6444258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Výkon úderu není jen silou paže — </a:t>
            </a:r>
            <a:r>
              <a:rPr lang="en-US" sz="1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každý článek řetězce musí být aktivní a synchronizovaný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Výpadek v kterékoliv fázi snižuje přenesenou energii a zvyšuje riziko zranění zápěstí nebo lokte.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5819" y="1081326"/>
            <a:ext cx="1814036" cy="392906"/>
          </a:xfrm>
          <a:prstGeom prst="roundRect">
            <a:avLst>
              <a:gd name="adj" fmla="val 1806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0121" y="1152287"/>
            <a:ext cx="1545431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4 · TECHNIKA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35819" y="1546503"/>
            <a:ext cx="5588556" cy="586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Formování úderových ploch</a:t>
            </a:r>
            <a:endParaRPr lang="en-US" sz="3650" dirty="0"/>
          </a:p>
        </p:txBody>
      </p:sp>
      <p:sp>
        <p:nvSpPr>
          <p:cNvPr id="5" name="Shape 3"/>
          <p:cNvSpPr/>
          <p:nvPr/>
        </p:nvSpPr>
        <p:spPr>
          <a:xfrm>
            <a:off x="835819" y="2404348"/>
            <a:ext cx="6388894" cy="2281595"/>
          </a:xfrm>
          <a:prstGeom prst="roundRect">
            <a:avLst>
              <a:gd name="adj" fmla="val 38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1054656" y="2623185"/>
            <a:ext cx="633770" cy="633770"/>
          </a:xfrm>
          <a:prstGeom prst="roundRect">
            <a:avLst>
              <a:gd name="adj" fmla="val 1442650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8963" y="2797373"/>
            <a:ext cx="285155" cy="28515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4656" y="3437692"/>
            <a:ext cx="2347555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Sevřená pěst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54656" y="3839647"/>
            <a:ext cx="5951220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Dopad na klouby ukazováčku a prostředníčku. Zápěstí v jedné rovině s předloktím — klíčové pro prevenci úrazu.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405449" y="2404348"/>
            <a:ext cx="6389013" cy="2281595"/>
          </a:xfrm>
          <a:prstGeom prst="roundRect">
            <a:avLst>
              <a:gd name="adj" fmla="val 38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7624286" y="2623185"/>
            <a:ext cx="633770" cy="633770"/>
          </a:xfrm>
          <a:prstGeom prst="roundRect">
            <a:avLst>
              <a:gd name="adj" fmla="val 1442650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8594" y="2797373"/>
            <a:ext cx="285155" cy="28515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24286" y="3437692"/>
            <a:ext cx="2347555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Patka dlaně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7624286" y="3839647"/>
            <a:ext cx="5951339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Bezpečnější alternativa na tvrdé plochy (lebka). Preferováno v situacích bez taktických rukavic.</a:t>
            </a:r>
            <a:endParaRPr lang="en-US" sz="1650" dirty="0"/>
          </a:p>
        </p:txBody>
      </p:sp>
      <p:sp>
        <p:nvSpPr>
          <p:cNvPr id="15" name="Shape 11"/>
          <p:cNvSpPr/>
          <p:nvPr/>
        </p:nvSpPr>
        <p:spPr>
          <a:xfrm>
            <a:off x="835819" y="4866680"/>
            <a:ext cx="6388894" cy="2281595"/>
          </a:xfrm>
          <a:prstGeom prst="roundRect">
            <a:avLst>
              <a:gd name="adj" fmla="val 38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1054656" y="5085517"/>
            <a:ext cx="633770" cy="633770"/>
          </a:xfrm>
          <a:prstGeom prst="roundRect">
            <a:avLst>
              <a:gd name="adj" fmla="val 1442650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8963" y="5259705"/>
            <a:ext cx="285155" cy="28515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54656" y="5900023"/>
            <a:ext cx="2347555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Loket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1054656" y="6301978"/>
            <a:ext cx="5951220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Využití loketní kosti dle kap. 2.1.2 Pub-71-84-02. Úder generován rotací celého trupu, nikoliv izolovaně paží.</a:t>
            </a:r>
            <a:endParaRPr lang="en-US" sz="1650" dirty="0"/>
          </a:p>
        </p:txBody>
      </p:sp>
      <p:sp>
        <p:nvSpPr>
          <p:cNvPr id="20" name="Shape 15"/>
          <p:cNvSpPr/>
          <p:nvPr/>
        </p:nvSpPr>
        <p:spPr>
          <a:xfrm>
            <a:off x="7405449" y="4866680"/>
            <a:ext cx="6389013" cy="2281595"/>
          </a:xfrm>
          <a:prstGeom prst="roundRect">
            <a:avLst>
              <a:gd name="adj" fmla="val 38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6"/>
          <p:cNvSpPr/>
          <p:nvPr/>
        </p:nvSpPr>
        <p:spPr>
          <a:xfrm>
            <a:off x="7624286" y="5085517"/>
            <a:ext cx="633770" cy="633770"/>
          </a:xfrm>
          <a:prstGeom prst="roundRect">
            <a:avLst>
              <a:gd name="adj" fmla="val 1442650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8594" y="5259705"/>
            <a:ext cx="285155" cy="285155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624286" y="5900023"/>
            <a:ext cx="2347555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1800" dirty="0"/>
          </a:p>
        </p:txBody>
      </p:sp>
      <p:sp>
        <p:nvSpPr>
          <p:cNvPr id="24" name="Text 18"/>
          <p:cNvSpPr/>
          <p:nvPr/>
        </p:nvSpPr>
        <p:spPr>
          <a:xfrm>
            <a:off x="7624286" y="6301978"/>
            <a:ext cx="5951339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Taktické rukavice chrání klouby, ale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snižují cit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správné sevření pěsti — nácvik musí reflektovat reálnou výstroj.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1898" y="1173361"/>
            <a:ext cx="2036326" cy="387668"/>
          </a:xfrm>
          <a:prstGeom prst="roundRect">
            <a:avLst>
              <a:gd name="adj" fmla="val 1812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34891" y="1243608"/>
            <a:ext cx="1770340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5 · SPECIFIKA BZ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01898" y="1631871"/>
            <a:ext cx="8561308" cy="580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Technická specifika úderů dle Metodiky BZ</a:t>
            </a:r>
            <a:endParaRPr lang="en-US" sz="3650" dirty="0"/>
          </a:p>
        </p:txBody>
      </p:sp>
      <p:sp>
        <p:nvSpPr>
          <p:cNvPr id="5" name="Shape 3"/>
          <p:cNvSpPr/>
          <p:nvPr/>
        </p:nvSpPr>
        <p:spPr>
          <a:xfrm>
            <a:off x="901898" y="2677478"/>
            <a:ext cx="470535" cy="470535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549479" y="2749272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Přímý úder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49479" y="3216831"/>
            <a:ext cx="5510570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Vychází z čelního postoje, nejkratší trajektorie k cíli. Zadní noha se vytáčí na špičce pro maximální přenos síly.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01898" y="4188738"/>
            <a:ext cx="470535" cy="470535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1549479" y="4260533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Obloukový úder (hák)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49479" y="4728091"/>
            <a:ext cx="5510570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Loket svírá úhel </a:t>
            </a:r>
            <a:r>
              <a:rPr lang="en-US" sz="16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cca 90°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Ruka vedena horizontálně nebo vertikálně podle vzdálenosti od cíle.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901898" y="5699998"/>
            <a:ext cx="470535" cy="470535"/>
          </a:xfrm>
          <a:prstGeom prst="roundRect">
            <a:avLst>
              <a:gd name="adj" fmla="val 18667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549479" y="5771793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 dlaní zdola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549479" y="6239351"/>
            <a:ext cx="5510570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Cílen na bradu; využívá extenzi nohou a trupu — nikoliv jen pohyb předloktí.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427238" y="2478286"/>
            <a:ext cx="6459141" cy="4577953"/>
          </a:xfrm>
          <a:prstGeom prst="roundRect">
            <a:avLst>
              <a:gd name="adj" fmla="val 3289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636312" y="2655332"/>
            <a:ext cx="313134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Zpětný pohyb — kritický princip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636312" y="3122890"/>
            <a:ext cx="6040993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Ruka se po úderu vrací </a:t>
            </a:r>
            <a:r>
              <a:rPr lang="en-US" sz="16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stejné dráze zpět do krytu</a:t>
            </a:r>
            <a:r>
              <a:rPr lang="en-US" sz="16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Odkrytí hlavy při návratu je nejčastější příčinou protiúderu.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636312" y="3900011"/>
            <a:ext cx="6040993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musí tento princip zdůrazňovat od první hodiny nácviku — návrat do krytu je součástí každé techniky, ne doplněk.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6893" y="687943"/>
            <a:ext cx="2828806" cy="473988"/>
          </a:xfrm>
          <a:prstGeom prst="roundRect">
            <a:avLst>
              <a:gd name="adj" fmla="val 17357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1317" y="768906"/>
            <a:ext cx="2519958" cy="31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6 · NEUROFYZIOLOGIE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56893" y="1258967"/>
            <a:ext cx="9046726" cy="680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Kognitivní zátěž a neurofyziologie boje</a:t>
            </a:r>
            <a:endParaRPr lang="en-US" sz="42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893" y="2303264"/>
            <a:ext cx="612100" cy="6121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6893" y="3218855"/>
            <a:ext cx="2720459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Tunelové vidění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856893" y="3704511"/>
            <a:ext cx="6306503" cy="1170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vysoké intenzitě voják přestává sledovat okolí. Nácvik musí vždy zahrnovat fázi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„skenování"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 dokončení techniky.</a:t>
            </a: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6886" y="2303264"/>
            <a:ext cx="612100" cy="6121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66886" y="3218855"/>
            <a:ext cx="2720459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Hickův zákon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7466886" y="3704511"/>
            <a:ext cx="6306622" cy="78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 stresem klesá schopnost volit mezi mnoha technikami. </a:t>
            </a:r>
            <a:r>
              <a:rPr lang="en-US" sz="1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Prioritizujte základní, automatizované údery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méně je více.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6893" y="5360194"/>
            <a:ext cx="612100" cy="6121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56893" y="6275784"/>
            <a:ext cx="2720459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Propriocepce</a:t>
            </a:r>
            <a:endParaRPr lang="en-US" sz="2100" dirty="0"/>
          </a:p>
        </p:txBody>
      </p:sp>
      <p:sp>
        <p:nvSpPr>
          <p:cNvPr id="13" name="Text 8"/>
          <p:cNvSpPr/>
          <p:nvPr/>
        </p:nvSpPr>
        <p:spPr>
          <a:xfrm>
            <a:off x="856893" y="6761440"/>
            <a:ext cx="6306503" cy="78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Vnímání polohy paže v prostoru při rychlém úderu umožňuje korekci dráhy bez zrakové kontroly.</a:t>
            </a:r>
            <a:endParaRPr lang="en-US" sz="19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66886" y="5360194"/>
            <a:ext cx="612100" cy="6121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466886" y="6275784"/>
            <a:ext cx="2720459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Dýchání</a:t>
            </a:r>
            <a:endParaRPr lang="en-US" sz="2100" dirty="0"/>
          </a:p>
        </p:txBody>
      </p:sp>
      <p:sp>
        <p:nvSpPr>
          <p:cNvPr id="16" name="Text 10"/>
          <p:cNvSpPr/>
          <p:nvPr/>
        </p:nvSpPr>
        <p:spPr>
          <a:xfrm>
            <a:off x="7466886" y="6761440"/>
            <a:ext cx="6306622" cy="78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Výdech při dopadu zpevňuje „core", zvyšuje přenesenou sílu a zabraňuje rychlé únavě při sériích.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0497" y="659130"/>
            <a:ext cx="1902262" cy="371118"/>
          </a:xfrm>
          <a:prstGeom prst="roundRect">
            <a:avLst>
              <a:gd name="adj" fmla="val 1828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249204" y="727234"/>
            <a:ext cx="1644848" cy="234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7–8 · DIDAKTIKA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120497" y="1096328"/>
            <a:ext cx="9606796" cy="56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Metodická řada nácviku a časté chyby instruktorů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120497" y="2070497"/>
            <a:ext cx="3602950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Progresivní metodická řada (kap. 3.2)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97" y="2536865"/>
            <a:ext cx="1009888" cy="121193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95644" y="2738795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Stínový boj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295644" y="3184565"/>
            <a:ext cx="4773097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Dráha, stabilita postoje, rytmus</a:t>
            </a:r>
            <a:endParaRPr lang="en-US" sz="15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497" y="3748802"/>
            <a:ext cx="1009888" cy="121193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295644" y="3950732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Lapač – staticky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2295644" y="4396502"/>
            <a:ext cx="4773097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Síla dopadu, správná úderová plocha</a:t>
            </a:r>
            <a:endParaRPr lang="en-US" sz="15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497" y="4960739"/>
            <a:ext cx="1009888" cy="121193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295644" y="5162669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Lapač – dynamicky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2295644" y="5608439"/>
            <a:ext cx="4773097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Pohyb v postojích + úder na signál</a:t>
            </a:r>
            <a:endParaRPr lang="en-US" sz="15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497" y="6172676"/>
            <a:ext cx="1009888" cy="121193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2295644" y="6374606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Řízený sparring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2295644" y="6820376"/>
            <a:ext cx="4773097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Kombináce s kryty za pohybu (kap. 3.3.1)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7569041" y="2070497"/>
            <a:ext cx="2781300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metodické chyby</a:t>
            </a:r>
            <a:endParaRPr lang="en-US" sz="1750" dirty="0"/>
          </a:p>
        </p:txBody>
      </p:sp>
      <p:sp>
        <p:nvSpPr>
          <p:cNvPr id="19" name="Shape 13"/>
          <p:cNvSpPr/>
          <p:nvPr/>
        </p:nvSpPr>
        <p:spPr>
          <a:xfrm>
            <a:off x="7569041" y="2536865"/>
            <a:ext cx="2891433" cy="1776889"/>
          </a:xfrm>
          <a:prstGeom prst="roundRect">
            <a:avLst>
              <a:gd name="adj" fmla="val 617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4"/>
          <p:cNvSpPr/>
          <p:nvPr/>
        </p:nvSpPr>
        <p:spPr>
          <a:xfrm>
            <a:off x="7546181" y="2536865"/>
            <a:ext cx="91440" cy="1776889"/>
          </a:xfrm>
          <a:prstGeom prst="roundRect">
            <a:avLst>
              <a:gd name="adj" fmla="val 92782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5"/>
          <p:cNvSpPr/>
          <p:nvPr/>
        </p:nvSpPr>
        <p:spPr>
          <a:xfrm>
            <a:off x="7862411" y="2761655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Telegrafování</a:t>
            </a:r>
            <a:endParaRPr lang="en-US" sz="1750" dirty="0"/>
          </a:p>
        </p:txBody>
      </p:sp>
      <p:sp>
        <p:nvSpPr>
          <p:cNvPr id="22" name="Text 16"/>
          <p:cNvSpPr/>
          <p:nvPr/>
        </p:nvSpPr>
        <p:spPr>
          <a:xfrm>
            <a:off x="7862411" y="3207425"/>
            <a:ext cx="2373273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Nekontrolovaný nápřah — cvičenec signalizuje záměr pohybem ruky vzad.</a:t>
            </a:r>
            <a:endParaRPr lang="en-US" sz="1550" dirty="0"/>
          </a:p>
        </p:txBody>
      </p:sp>
      <p:sp>
        <p:nvSpPr>
          <p:cNvPr id="23" name="Shape 17"/>
          <p:cNvSpPr/>
          <p:nvPr/>
        </p:nvSpPr>
        <p:spPr>
          <a:xfrm>
            <a:off x="10625733" y="2536865"/>
            <a:ext cx="2891552" cy="1776889"/>
          </a:xfrm>
          <a:prstGeom prst="roundRect">
            <a:avLst>
              <a:gd name="adj" fmla="val 617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10602873" y="2536865"/>
            <a:ext cx="91440" cy="1776889"/>
          </a:xfrm>
          <a:prstGeom prst="roundRect">
            <a:avLst>
              <a:gd name="adj" fmla="val 92782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19"/>
          <p:cNvSpPr/>
          <p:nvPr/>
        </p:nvSpPr>
        <p:spPr>
          <a:xfrm>
            <a:off x="10919103" y="2761655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Ztráta krytu</a:t>
            </a:r>
            <a:endParaRPr lang="en-US" sz="1750" dirty="0"/>
          </a:p>
        </p:txBody>
      </p:sp>
      <p:sp>
        <p:nvSpPr>
          <p:cNvPr id="26" name="Text 20"/>
          <p:cNvSpPr/>
          <p:nvPr/>
        </p:nvSpPr>
        <p:spPr>
          <a:xfrm>
            <a:off x="10919103" y="3207425"/>
            <a:ext cx="2373392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Druhá ruka klesá k pasu — hlava zůstává odkrytá po celou dobu úderu.</a:t>
            </a:r>
            <a:endParaRPr lang="en-US" sz="1550" dirty="0"/>
          </a:p>
        </p:txBody>
      </p:sp>
      <p:sp>
        <p:nvSpPr>
          <p:cNvPr id="27" name="Shape 21"/>
          <p:cNvSpPr/>
          <p:nvPr/>
        </p:nvSpPr>
        <p:spPr>
          <a:xfrm>
            <a:off x="7569041" y="4479012"/>
            <a:ext cx="2891433" cy="1776889"/>
          </a:xfrm>
          <a:prstGeom prst="roundRect">
            <a:avLst>
              <a:gd name="adj" fmla="val 617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Shape 22"/>
          <p:cNvSpPr/>
          <p:nvPr/>
        </p:nvSpPr>
        <p:spPr>
          <a:xfrm>
            <a:off x="7546181" y="4479012"/>
            <a:ext cx="91440" cy="1776889"/>
          </a:xfrm>
          <a:prstGeom prst="roundRect">
            <a:avLst>
              <a:gd name="adj" fmla="val 92782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3"/>
          <p:cNvSpPr/>
          <p:nvPr/>
        </p:nvSpPr>
        <p:spPr>
          <a:xfrm>
            <a:off x="7862411" y="4703802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Propínání lokte</a:t>
            </a:r>
            <a:endParaRPr lang="en-US" sz="1750" dirty="0"/>
          </a:p>
        </p:txBody>
      </p:sp>
      <p:sp>
        <p:nvSpPr>
          <p:cNvPr id="30" name="Text 24"/>
          <p:cNvSpPr/>
          <p:nvPr/>
        </p:nvSpPr>
        <p:spPr>
          <a:xfrm>
            <a:off x="7862411" y="5149572"/>
            <a:ext cx="2373273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„do prázdna" s plnou extenzí — vysoké riziko poranění kloubu.</a:t>
            </a:r>
            <a:endParaRPr lang="en-US" sz="1550" dirty="0"/>
          </a:p>
        </p:txBody>
      </p:sp>
      <p:sp>
        <p:nvSpPr>
          <p:cNvPr id="31" name="Shape 25"/>
          <p:cNvSpPr/>
          <p:nvPr/>
        </p:nvSpPr>
        <p:spPr>
          <a:xfrm>
            <a:off x="10625733" y="4479012"/>
            <a:ext cx="2891552" cy="1776889"/>
          </a:xfrm>
          <a:prstGeom prst="roundRect">
            <a:avLst>
              <a:gd name="adj" fmla="val 617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Shape 26"/>
          <p:cNvSpPr/>
          <p:nvPr/>
        </p:nvSpPr>
        <p:spPr>
          <a:xfrm>
            <a:off x="10602873" y="4479012"/>
            <a:ext cx="91440" cy="1776889"/>
          </a:xfrm>
          <a:prstGeom prst="roundRect">
            <a:avLst>
              <a:gd name="adj" fmla="val 92782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3" name="Text 27"/>
          <p:cNvSpPr/>
          <p:nvPr/>
        </p:nvSpPr>
        <p:spPr>
          <a:xfrm>
            <a:off x="10919103" y="4703802"/>
            <a:ext cx="2244328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Ruka bez pánve</a:t>
            </a:r>
            <a:endParaRPr lang="en-US" sz="1750" dirty="0"/>
          </a:p>
        </p:txBody>
      </p:sp>
      <p:sp>
        <p:nvSpPr>
          <p:cNvPr id="34" name="Text 28"/>
          <p:cNvSpPr/>
          <p:nvPr/>
        </p:nvSpPr>
        <p:spPr>
          <a:xfrm>
            <a:off x="10919103" y="5149572"/>
            <a:ext cx="2373392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Izolovaný pohyb paže bez rotace — výrazně snižuje přenesenou sílu.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776407"/>
            <a:ext cx="1662113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850463"/>
            <a:ext cx="136588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MODULU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339215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2395299"/>
            <a:ext cx="12902327" cy="1444109"/>
          </a:xfrm>
          <a:prstGeom prst="roundRect">
            <a:avLst>
              <a:gd name="adj" fmla="val 718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53" y="2777371"/>
            <a:ext cx="308610" cy="2468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6280" y="2703790"/>
            <a:ext cx="1185326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princip:</a:t>
            </a: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Úder v BZ musí být výbušný, technicky přesný a </a:t>
            </a:r>
            <a:r>
              <a:rPr lang="en-US" sz="19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okamžitě následován návratem do obranné pozice</a:t>
            </a: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Výkon bez kontroly je taktická chyba.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4037" y="4487347"/>
            <a:ext cx="4136231" cy="2965728"/>
          </a:xfrm>
          <a:prstGeom prst="roundRect">
            <a:avLst>
              <a:gd name="adj" fmla="val 4933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864037" y="4456867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2561868" y="4117062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2784038" y="4302204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141333" y="510456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1141333" y="5595580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balistická vesta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rotaci ramen při háku a jak metodicky kompenzujete toto omezení?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5247084" y="4487347"/>
            <a:ext cx="4136231" cy="2965728"/>
          </a:xfrm>
          <a:prstGeom prst="roundRect">
            <a:avLst>
              <a:gd name="adj" fmla="val 4933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5247084" y="4456867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3"/>
          <p:cNvSpPr/>
          <p:nvPr/>
        </p:nvSpPr>
        <p:spPr>
          <a:xfrm>
            <a:off x="6944916" y="4117062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7167086" y="4302204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5524381" y="510456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5524381" y="5595580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u přímého úderu biomechanicky klíčové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vytáčení zadní nohy na špičce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jaký je dopad jeho absence?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9630132" y="4487347"/>
            <a:ext cx="4136231" cy="2965728"/>
          </a:xfrm>
          <a:prstGeom prst="roundRect">
            <a:avLst>
              <a:gd name="adj" fmla="val 4933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Shape 18"/>
          <p:cNvSpPr/>
          <p:nvPr/>
        </p:nvSpPr>
        <p:spPr>
          <a:xfrm>
            <a:off x="9630132" y="4456867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Shape 19"/>
          <p:cNvSpPr/>
          <p:nvPr/>
        </p:nvSpPr>
        <p:spPr>
          <a:xfrm>
            <a:off x="11327963" y="4117062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0"/>
          <p:cNvSpPr/>
          <p:nvPr/>
        </p:nvSpPr>
        <p:spPr>
          <a:xfrm>
            <a:off x="11550134" y="4302204"/>
            <a:ext cx="29622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300" dirty="0"/>
          </a:p>
        </p:txBody>
      </p:sp>
      <p:sp>
        <p:nvSpPr>
          <p:cNvPr id="24" name="Text 21"/>
          <p:cNvSpPr/>
          <p:nvPr/>
        </p:nvSpPr>
        <p:spPr>
          <a:xfrm>
            <a:off x="9907429" y="510456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</a:t>
            </a:r>
            <a:endParaRPr lang="en-US" sz="2150" dirty="0"/>
          </a:p>
        </p:txBody>
      </p:sp>
      <p:sp>
        <p:nvSpPr>
          <p:cNvPr id="25" name="Text 22"/>
          <p:cNvSpPr/>
          <p:nvPr/>
        </p:nvSpPr>
        <p:spPr>
          <a:xfrm>
            <a:off x="9907429" y="5595580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 jakých taktických podmínek je v armádním prostředí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dlaní preferován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před úderem sevřenou pěstí?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853</Words>
  <Application>Microsoft Macintosh PowerPoint</Application>
  <PresentationFormat>Vlastní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Barlow</vt:lpstr>
      <vt:lpstr>Arial</vt:lpstr>
      <vt:lpstr>Barlow Medium</vt:lpstr>
      <vt:lpstr>Barlow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2026-02-25T12:27:34Z</dcterms:created>
  <dcterms:modified xsi:type="dcterms:W3CDTF">2026-02-25T12:33:28Z</dcterms:modified>
</cp:coreProperties>
</file>