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62" r:id="rId8"/>
    <p:sldId id="257" r:id="rId9"/>
    <p:sldId id="264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9"/>
    <p:restoredTop sz="94686"/>
  </p:normalViewPr>
  <p:slideViewPr>
    <p:cSldViewPr snapToGrid="0">
      <p:cViewPr varScale="1">
        <p:scale>
          <a:sx n="88" d="100"/>
          <a:sy n="88" d="100"/>
        </p:scale>
        <p:origin x="208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E4C1C0-36A2-FA87-55C7-B3ECF283B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5F966E8-4857-7CC0-913E-CF8EC9A6F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D20018-EDAA-B5A4-81FF-8FF840F25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AFAF04-57EA-C8AD-D9A6-BFBF89E7C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0234B1-2BB9-4AD6-F4B3-5304FF48C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4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DDD34A-882B-E116-4AA2-8661D2C99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85955B-94CF-D297-B3F3-CA6B400D7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51940C8-349C-DF4E-0266-6009C0EB9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0731A0-F395-FCCF-6051-2EB9B7BB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AE49D71-90A2-54F6-26E8-B1875E73A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1079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7B24BB-51BE-14CE-31A1-A680689F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C7A7588-D126-77B6-F1A8-D188B9303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DA49F63-27F3-55AD-AE00-F89D8E3D9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C8160F0-D61F-69DF-86F5-1773E37EB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0872C5B-DADA-EEA0-A01F-FF2E108D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91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7DE5C0-1073-4FC8-A0AC-605E606D2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54F917-03E8-3A0E-1573-D7DA2C3B5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3BDB5B-4421-0042-F5A4-5964464DF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CFC3061-43E2-98BA-BB3A-F5570BDB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A52E2A7-6634-FD0A-3740-40861BAA8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5FCF742-1B8F-3A64-FF5E-C9F42D49D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08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CC75BE-D0DF-2526-3C18-10FCE698A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8E8794-2708-DEDD-E95E-69AC7FA25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AEC4C84-A2A0-281A-5BEA-7AA98D75C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8241521-C419-9D1A-0BBA-149B33BAAE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223103A-C3EF-5B03-E8C2-D36D413EA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A10CF61-796B-7E16-5717-3E9D68E01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37F985E-CBD7-D735-9620-1BAAD9A9F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1B90088-A089-F722-BD84-E6A271A1A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85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881F60-9085-96C4-A77B-70B9774FF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6AA5DB5-80FC-F12B-4BC1-7CD39BF8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E902239-46B7-0093-AA69-CE9895C57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C8A6F3B-145F-5952-7413-2A3EE24C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2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1DDF6EC-EA6E-BC3E-A1AC-31796010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5C9BD86-2095-EEB1-A799-A15D2BA89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8F351F0-B676-6F29-83CA-526A8A3A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017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2FEED-B73B-663B-57BF-E5805465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4E637A-42E9-17DD-90B8-6112C0DD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0453038-08C5-CFA3-F1D6-B1DD7CE35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9FCC6D5-54E7-C4D6-CE96-82682853E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66E49F-4E14-E502-5A3A-D5B671636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05BA78E-9ACB-0068-B058-9FC808485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1233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661B24-B3BB-FE4E-9846-6F950D9B6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1FFDB2D-91EA-FF37-593A-592E234B205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842EA03-2A67-7D13-3D65-AB3E8A706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F57B4ED-00D6-3629-FADD-EB679C451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FB90CE8-4713-C00C-3E24-5F075B86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BD6B045-1EAC-A369-4028-B2862AB87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869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F75BBA-8573-BE58-9B84-87A132E2B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5564E26-2306-222E-ECAE-77BEEB394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A77D76-4269-02FC-FC89-3B62E2D9A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A5EB12C-3E05-C20A-4056-FA4CFDE3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181EC8-4BCF-5C13-BB7A-68A03BCF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199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45044E4-ECAA-B2CD-7A75-934277D77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CD014FD-643B-381C-3C9A-C0FE38EF2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BC62B88-C883-9AB7-D2F6-CB6FAF3B3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4AF548-05A1-4973-86FC-967F89193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263EB3-7743-C5E6-D2BB-3C362EB60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001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6BBBF41-6429-A64B-8848-12E72C0E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7AA29ED-1913-0680-0E38-132236DFD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48D201-EC33-BA34-11FB-3A4089EFB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90186-B763-DF49-B95A-F117F85F0CFD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F01CB7-A84A-A51B-C4E9-CF5A730856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8B1D0BD-12D5-B344-2921-2AE3DDB8C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99E1F0-AB04-194D-ACF3-AB5B1A2DE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790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004B85-7FE2-9BB2-69BD-6670A2456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2365" y="1122363"/>
            <a:ext cx="10535478" cy="2387600"/>
          </a:xfrm>
        </p:spPr>
        <p:txBody>
          <a:bodyPr>
            <a:noAutofit/>
          </a:bodyPr>
          <a:lstStyle/>
          <a:p>
            <a:pPr algn="l"/>
            <a:r>
              <a:rPr lang="cs-CZ" sz="4000" dirty="0"/>
              <a:t>Konstrukce terénu. Případová studie (</a:t>
            </a:r>
            <a:r>
              <a:rPr lang="cs-CZ" sz="4000" dirty="0" err="1"/>
              <a:t>Gluckman</a:t>
            </a:r>
            <a:r>
              <a:rPr lang="cs-CZ" sz="4000" dirty="0"/>
              <a:t>) a rozšířená případová studie (</a:t>
            </a:r>
            <a:r>
              <a:rPr lang="cs-CZ" sz="4000" dirty="0" err="1"/>
              <a:t>Burawoy</a:t>
            </a:r>
            <a:r>
              <a:rPr lang="cs-CZ" sz="4000" dirty="0"/>
              <a:t>)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E4DBB42-92F6-B2CD-16D7-0CB5FB521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Etnografie</a:t>
            </a:r>
          </a:p>
          <a:p>
            <a:r>
              <a:rPr lang="cs-CZ" dirty="0"/>
              <a:t>Týden 3</a:t>
            </a:r>
          </a:p>
        </p:txBody>
      </p:sp>
    </p:spTree>
    <p:extLst>
      <p:ext uri="{BB962C8B-B14F-4D97-AF65-F5344CB8AC3E}">
        <p14:creationId xmlns:p14="http://schemas.microsoft.com/office/powerpoint/2010/main" val="3727496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595A263-064B-BB76-F40A-056AAA41F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Max Gluckman </a:t>
            </a:r>
            <a:b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(1911 – 1975)</a:t>
            </a:r>
          </a:p>
        </p:txBody>
      </p:sp>
      <p:pic>
        <p:nvPicPr>
          <p:cNvPr id="7" name="Zástupný obsah 6" descr="Max Gluckman makinganthropologypublicfileswordpresscom2011">
            <a:extLst>
              <a:ext uri="{FF2B5EF4-FFF2-40B4-BE49-F238E27FC236}">
                <a16:creationId xmlns:a16="http://schemas.microsoft.com/office/drawing/2014/main" id="{5F265AC8-A493-464B-59AA-D460ABF2A7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63231" y="918640"/>
            <a:ext cx="3685963" cy="4589025"/>
          </a:xfrm>
          <a:prstGeom prst="rect">
            <a:avLst/>
          </a:prstGeom>
        </p:spPr>
      </p:pic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37E7AA5-0B80-9561-7F14-771519165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6502" y="2405894"/>
            <a:ext cx="6277446" cy="3197464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lvl="0"/>
            <a:r>
              <a:rPr lang="cs-CZ" i="1" dirty="0" err="1"/>
              <a:t>Rituals</a:t>
            </a:r>
            <a:r>
              <a:rPr lang="cs-CZ" i="1" dirty="0"/>
              <a:t> </a:t>
            </a:r>
            <a:r>
              <a:rPr lang="cs-CZ" i="1" dirty="0" err="1"/>
              <a:t>of</a:t>
            </a:r>
            <a:r>
              <a:rPr lang="cs-CZ" i="1" dirty="0"/>
              <a:t> </a:t>
            </a:r>
            <a:r>
              <a:rPr lang="cs-CZ" i="1" dirty="0" err="1"/>
              <a:t>Rebellion</a:t>
            </a:r>
            <a:r>
              <a:rPr lang="cs-CZ" i="1" dirty="0"/>
              <a:t> in </a:t>
            </a:r>
            <a:r>
              <a:rPr lang="cs-CZ" i="1" dirty="0" err="1"/>
              <a:t>South</a:t>
            </a:r>
            <a:r>
              <a:rPr lang="cs-CZ" i="1" dirty="0"/>
              <a:t>-East </a:t>
            </a:r>
            <a:r>
              <a:rPr lang="cs-CZ" i="1" dirty="0" err="1"/>
              <a:t>Africa</a:t>
            </a:r>
            <a:r>
              <a:rPr lang="cs-CZ" dirty="0"/>
              <a:t> (1954)</a:t>
            </a:r>
          </a:p>
          <a:p>
            <a:pPr lvl="0"/>
            <a:r>
              <a:rPr lang="cs-CZ" i="1" dirty="0" err="1"/>
              <a:t>Order</a:t>
            </a:r>
            <a:r>
              <a:rPr lang="cs-CZ" i="1" dirty="0"/>
              <a:t> and </a:t>
            </a:r>
            <a:r>
              <a:rPr lang="cs-CZ" i="1" dirty="0" err="1"/>
              <a:t>Rebellion</a:t>
            </a:r>
            <a:r>
              <a:rPr lang="cs-CZ" i="1" dirty="0"/>
              <a:t> in </a:t>
            </a:r>
            <a:r>
              <a:rPr lang="cs-CZ" i="1" dirty="0" err="1"/>
              <a:t>Tribal</a:t>
            </a:r>
            <a:r>
              <a:rPr lang="cs-CZ" i="1" dirty="0"/>
              <a:t> </a:t>
            </a:r>
            <a:r>
              <a:rPr lang="cs-CZ" i="1" dirty="0" err="1"/>
              <a:t>Africa</a:t>
            </a:r>
            <a:r>
              <a:rPr lang="cs-CZ" dirty="0"/>
              <a:t> (London: Cohen and </a:t>
            </a:r>
            <a:r>
              <a:rPr lang="cs-CZ" dirty="0" err="1"/>
              <a:t>West</a:t>
            </a:r>
            <a:r>
              <a:rPr lang="cs-CZ" dirty="0"/>
              <a:t>; 1963)</a:t>
            </a:r>
          </a:p>
          <a:p>
            <a:pPr lvl="0"/>
            <a:r>
              <a:rPr lang="cs-CZ" i="1" dirty="0" err="1"/>
              <a:t>Politics</a:t>
            </a:r>
            <a:r>
              <a:rPr lang="cs-CZ" i="1" dirty="0"/>
              <a:t>, </a:t>
            </a:r>
            <a:r>
              <a:rPr lang="cs-CZ" i="1" dirty="0" err="1"/>
              <a:t>Law</a:t>
            </a:r>
            <a:r>
              <a:rPr lang="cs-CZ" i="1" dirty="0"/>
              <a:t> and </a:t>
            </a:r>
            <a:r>
              <a:rPr lang="cs-CZ" i="1" dirty="0" err="1"/>
              <a:t>Ritual</a:t>
            </a:r>
            <a:r>
              <a:rPr lang="cs-CZ" i="1" dirty="0"/>
              <a:t> in </a:t>
            </a:r>
            <a:r>
              <a:rPr lang="cs-CZ" i="1" dirty="0" err="1"/>
              <a:t>Tribal</a:t>
            </a:r>
            <a:r>
              <a:rPr lang="cs-CZ" i="1" dirty="0"/>
              <a:t> Society</a:t>
            </a:r>
            <a:r>
              <a:rPr lang="cs-CZ" dirty="0"/>
              <a:t> (1965)</a:t>
            </a:r>
          </a:p>
          <a:p>
            <a:pPr lvl="0"/>
            <a:r>
              <a:rPr lang="cs-CZ" i="1" dirty="0" err="1"/>
              <a:t>The</a:t>
            </a:r>
            <a:r>
              <a:rPr lang="cs-CZ" i="1" dirty="0"/>
              <a:t> </a:t>
            </a:r>
            <a:r>
              <a:rPr lang="cs-CZ" i="1" dirty="0" err="1"/>
              <a:t>Allocation</a:t>
            </a:r>
            <a:r>
              <a:rPr lang="cs-CZ" i="1" dirty="0"/>
              <a:t> </a:t>
            </a:r>
            <a:r>
              <a:rPr lang="cs-CZ" i="1" dirty="0" err="1"/>
              <a:t>of</a:t>
            </a:r>
            <a:r>
              <a:rPr lang="cs-CZ" i="1" dirty="0"/>
              <a:t> </a:t>
            </a:r>
            <a:r>
              <a:rPr lang="cs-CZ" i="1" dirty="0" err="1"/>
              <a:t>Responsibility</a:t>
            </a:r>
            <a:r>
              <a:rPr lang="cs-CZ" dirty="0"/>
              <a:t> (1972)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8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975D83-6D4C-7F47-44AC-959E8C67E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3826" y="2199862"/>
            <a:ext cx="3352801" cy="39771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 dirty="0"/>
              <a:t>Je </a:t>
            </a:r>
            <a:r>
              <a:rPr lang="cs-CZ" sz="2400" dirty="0" err="1"/>
              <a:t>Gluckmanův</a:t>
            </a:r>
            <a:r>
              <a:rPr lang="cs-CZ" sz="2400" dirty="0"/>
              <a:t> popis jednoho dne hotovým etnografickým dílem a jeho zobecnění o celé Jihoafrické unii už jinou, antropologickou činností (</a:t>
            </a:r>
            <a:r>
              <a:rPr lang="cs-CZ" sz="2400" dirty="0" err="1"/>
              <a:t>Ingold</a:t>
            </a:r>
            <a:r>
              <a:rPr lang="cs-CZ" sz="2400" dirty="0"/>
              <a:t>)? 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Nebo je teorie přítomná už ve výběru a uspořádání popisu (Nader)?</a:t>
            </a:r>
            <a:br>
              <a:rPr lang="cs-CZ" sz="3200" dirty="0"/>
            </a:br>
            <a:endParaRPr lang="cs-CZ" sz="3200" dirty="0"/>
          </a:p>
        </p:txBody>
      </p:sp>
      <p:pic>
        <p:nvPicPr>
          <p:cNvPr id="6" name="Zástupný obsah 5" descr="Figure 3: Gluckman’s third plate. Original caption: ‘Warriors, singing the ihubo, lead the cars back  induna in the military garb much favoured by Zulu.’ Image from the Gluckman collection in the RAI ">
            <a:extLst>
              <a:ext uri="{FF2B5EF4-FFF2-40B4-BE49-F238E27FC236}">
                <a16:creationId xmlns:a16="http://schemas.microsoft.com/office/drawing/2014/main" id="{0D05AF08-8A8F-4880-B77B-929AEDA717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68417" y="480356"/>
            <a:ext cx="7924800" cy="594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7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82349AF-B36C-B994-AB20-FB1BE6A9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si vzít od </a:t>
            </a:r>
            <a:r>
              <a:rPr lang="cs-CZ" dirty="0" err="1"/>
              <a:t>Okely</a:t>
            </a:r>
            <a:r>
              <a:rPr lang="cs-CZ" dirty="0"/>
              <a:t> (I.)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6B0E679-6181-5522-F096-ED08DF53A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cs-CZ" b="1" dirty="0"/>
              <a:t>Terénní výzkum není technika.</a:t>
            </a:r>
            <a:r>
              <a:rPr lang="cs-CZ" dirty="0"/>
              <a:t> „</a:t>
            </a:r>
            <a:r>
              <a:rPr lang="cs-CZ" dirty="0" err="1"/>
              <a:t>Anthropological</a:t>
            </a:r>
            <a:r>
              <a:rPr lang="cs-CZ" dirty="0"/>
              <a:t> </a:t>
            </a:r>
            <a:r>
              <a:rPr lang="cs-CZ" dirty="0" err="1"/>
              <a:t>fieldwork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subject</a:t>
            </a:r>
            <a:r>
              <a:rPr lang="cs-CZ" dirty="0"/>
              <a:t> in </a:t>
            </a:r>
            <a:r>
              <a:rPr lang="cs-CZ" dirty="0" err="1"/>
              <a:t>practice</a:t>
            </a:r>
            <a:r>
              <a:rPr lang="cs-CZ" dirty="0"/>
              <a:t>. It </a:t>
            </a:r>
            <a:r>
              <a:rPr lang="cs-CZ" dirty="0" err="1"/>
              <a:t>cannot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reduced</a:t>
            </a:r>
            <a:r>
              <a:rPr lang="cs-CZ" dirty="0"/>
              <a:t> to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implementation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techniques</a:t>
            </a:r>
            <a:r>
              <a:rPr lang="cs-CZ" dirty="0"/>
              <a:t>“ (s. 1). Kniha staví na nahraných dialozích s více než dvaceti antropology šestnácti národností (s. </a:t>
            </a:r>
            <a:r>
              <a:rPr lang="cs-CZ" dirty="0" err="1"/>
              <a:t>xi</a:t>
            </a:r>
            <a:r>
              <a:rPr lang="cs-CZ" dirty="0"/>
              <a:t>, 3–4).</a:t>
            </a:r>
            <a:br>
              <a:rPr lang="cs-CZ" dirty="0"/>
            </a:br>
            <a:endParaRPr lang="cs-CZ" dirty="0"/>
          </a:p>
          <a:p>
            <a:pPr lvl="0"/>
            <a:r>
              <a:rPr lang="cs-CZ" b="1" dirty="0"/>
              <a:t>Všichni změnili zaměření.</a:t>
            </a:r>
            <a:r>
              <a:rPr lang="cs-CZ" dirty="0"/>
              <a:t> Každý z dotazovaných našel v terénu jiné starosti a podmínky, než čekal, a každý svůj fokus větší či menší měrou změnil (s. 5). Proto </a:t>
            </a:r>
            <a:r>
              <a:rPr lang="cs-CZ" dirty="0" err="1"/>
              <a:t>Okely</a:t>
            </a:r>
            <a:r>
              <a:rPr lang="cs-CZ" dirty="0"/>
              <a:t> navádí </a:t>
            </a:r>
            <a:r>
              <a:rPr lang="cs-CZ" b="1" dirty="0"/>
              <a:t>nahradit sloveso „provádět“ (</a:t>
            </a:r>
            <a:r>
              <a:rPr lang="cs-CZ" b="1" i="1" dirty="0"/>
              <a:t>to </a:t>
            </a:r>
            <a:r>
              <a:rPr lang="cs-CZ" b="1" i="1" dirty="0" err="1"/>
              <a:t>conduct</a:t>
            </a:r>
            <a:r>
              <a:rPr lang="cs-CZ" b="1" dirty="0"/>
              <a:t>) slovesem „zakoušet“ (</a:t>
            </a:r>
            <a:r>
              <a:rPr lang="cs-CZ" b="1" i="1" dirty="0"/>
              <a:t>to </a:t>
            </a:r>
            <a:r>
              <a:rPr lang="cs-CZ" b="1" i="1" dirty="0" err="1"/>
              <a:t>experience</a:t>
            </a:r>
            <a:r>
              <a:rPr lang="cs-CZ" b="1" dirty="0"/>
              <a:t>) (s. 5).</a:t>
            </a:r>
            <a:br>
              <a:rPr lang="cs-CZ" b="1" dirty="0"/>
            </a:br>
            <a:endParaRPr lang="cs-CZ" b="1" dirty="0"/>
          </a:p>
          <a:p>
            <a:r>
              <a:rPr lang="cs-CZ" b="1" dirty="0"/>
              <a:t>Hypotéza vs. předběžné vědění.</a:t>
            </a:r>
            <a:r>
              <a:rPr lang="cs-CZ" dirty="0"/>
              <a:t> </a:t>
            </a:r>
            <a:r>
              <a:rPr lang="cs-CZ" dirty="0" err="1"/>
              <a:t>Okely</a:t>
            </a:r>
            <a:r>
              <a:rPr lang="cs-CZ" dirty="0"/>
              <a:t> kritizuje výzkum vedený hypotézou a operacionalizací (s. 9, 14), ale odmítnutí hypotézy „neznamená opustit předběžné teoretické vědění“ (s. 21). Opírá se o Malinowského rozlišení škodlivých „předpojatých idejí“ a užitečných „naznačených problémů“ (</a:t>
            </a:r>
            <a:r>
              <a:rPr lang="cs-CZ" i="1" dirty="0" err="1"/>
              <a:t>foreshadowed</a:t>
            </a:r>
            <a:r>
              <a:rPr lang="cs-CZ" i="1" dirty="0"/>
              <a:t> </a:t>
            </a:r>
            <a:r>
              <a:rPr lang="cs-CZ" i="1" dirty="0" err="1"/>
              <a:t>problems</a:t>
            </a:r>
            <a:r>
              <a:rPr lang="cs-CZ" dirty="0"/>
              <a:t>) (s. 14).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3369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7120F-3DD1-4960-9624-CA3E0E79E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9432D02C-DB9C-3350-9D80-4277AD830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si vzít od </a:t>
            </a:r>
            <a:r>
              <a:rPr lang="cs-CZ" dirty="0" err="1"/>
              <a:t>Okely</a:t>
            </a:r>
            <a:r>
              <a:rPr lang="cs-CZ" dirty="0"/>
              <a:t> (II.)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766808-2140-1B9E-F578-BF4453671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b="1" dirty="0"/>
              <a:t>Výběr oblasti je akt definice.</a:t>
            </a:r>
            <a:r>
              <a:rPr lang="cs-CZ" dirty="0"/>
              <a:t> „</a:t>
            </a:r>
            <a:r>
              <a:rPr lang="cs-CZ" dirty="0" err="1"/>
              <a:t>The</a:t>
            </a:r>
            <a:r>
              <a:rPr lang="cs-CZ" dirty="0"/>
              <a:t> very </a:t>
            </a:r>
            <a:r>
              <a:rPr lang="cs-CZ" dirty="0" err="1"/>
              <a:t>selection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a </a:t>
            </a:r>
            <a:r>
              <a:rPr lang="cs-CZ" dirty="0" err="1"/>
              <a:t>research</a:t>
            </a:r>
            <a:r>
              <a:rPr lang="cs-CZ" dirty="0"/>
              <a:t> area </a:t>
            </a:r>
            <a:r>
              <a:rPr lang="cs-CZ" dirty="0" err="1"/>
              <a:t>is</a:t>
            </a:r>
            <a:r>
              <a:rPr lang="cs-CZ" dirty="0"/>
              <a:t> a </a:t>
            </a:r>
            <a:r>
              <a:rPr lang="cs-CZ" dirty="0" err="1"/>
              <a:t>limiting</a:t>
            </a:r>
            <a:r>
              <a:rPr lang="cs-CZ" dirty="0"/>
              <a:t> </a:t>
            </a:r>
            <a:r>
              <a:rPr lang="cs-CZ" dirty="0" err="1"/>
              <a:t>act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definition</a:t>
            </a:r>
            <a:r>
              <a:rPr lang="cs-CZ" dirty="0"/>
              <a:t>, </a:t>
            </a:r>
            <a:r>
              <a:rPr lang="cs-CZ" dirty="0" err="1"/>
              <a:t>influenced</a:t>
            </a:r>
            <a:r>
              <a:rPr lang="cs-CZ" dirty="0"/>
              <a:t> by </a:t>
            </a:r>
            <a:r>
              <a:rPr lang="cs-CZ" dirty="0" err="1"/>
              <a:t>intellectual</a:t>
            </a:r>
            <a:r>
              <a:rPr lang="cs-CZ" dirty="0"/>
              <a:t>, </a:t>
            </a:r>
            <a:r>
              <a:rPr lang="cs-CZ" dirty="0" err="1"/>
              <a:t>political</a:t>
            </a:r>
            <a:r>
              <a:rPr lang="cs-CZ" dirty="0"/>
              <a:t> and </a:t>
            </a:r>
            <a:r>
              <a:rPr lang="cs-CZ" dirty="0" err="1"/>
              <a:t>theoretical</a:t>
            </a:r>
            <a:r>
              <a:rPr lang="cs-CZ" dirty="0"/>
              <a:t> </a:t>
            </a:r>
            <a:r>
              <a:rPr lang="cs-CZ" dirty="0" err="1"/>
              <a:t>concerns</a:t>
            </a:r>
            <a:r>
              <a:rPr lang="cs-CZ" dirty="0"/>
              <a:t>; </a:t>
            </a:r>
            <a:r>
              <a:rPr lang="cs-CZ" dirty="0" err="1"/>
              <a:t>even</a:t>
            </a:r>
            <a:r>
              <a:rPr lang="cs-CZ" dirty="0"/>
              <a:t> </a:t>
            </a:r>
            <a:r>
              <a:rPr lang="cs-CZ" dirty="0" err="1"/>
              <a:t>apparent</a:t>
            </a:r>
            <a:r>
              <a:rPr lang="cs-CZ" dirty="0"/>
              <a:t> </a:t>
            </a:r>
            <a:r>
              <a:rPr lang="cs-CZ" dirty="0" err="1"/>
              <a:t>whims</a:t>
            </a:r>
            <a:r>
              <a:rPr lang="cs-CZ" dirty="0"/>
              <a:t>. </a:t>
            </a:r>
            <a:r>
              <a:rPr lang="cs-CZ" dirty="0" err="1"/>
              <a:t>Within</a:t>
            </a:r>
            <a:r>
              <a:rPr lang="cs-CZ" dirty="0"/>
              <a:t> </a:t>
            </a:r>
            <a:r>
              <a:rPr lang="cs-CZ" dirty="0" err="1"/>
              <a:t>those</a:t>
            </a:r>
            <a:r>
              <a:rPr lang="cs-CZ" dirty="0"/>
              <a:t> </a:t>
            </a:r>
            <a:r>
              <a:rPr lang="cs-CZ" dirty="0" err="1"/>
              <a:t>bounds</a:t>
            </a:r>
            <a:r>
              <a:rPr lang="cs-CZ" dirty="0"/>
              <a:t> </a:t>
            </a:r>
            <a:r>
              <a:rPr lang="cs-CZ" dirty="0" err="1"/>
              <a:t>an</a:t>
            </a:r>
            <a:r>
              <a:rPr lang="cs-CZ" dirty="0"/>
              <a:t> </a:t>
            </a:r>
            <a:r>
              <a:rPr lang="cs-CZ" dirty="0" err="1"/>
              <a:t>holistic</a:t>
            </a:r>
            <a:r>
              <a:rPr lang="cs-CZ" dirty="0"/>
              <a:t> </a:t>
            </a:r>
            <a:r>
              <a:rPr lang="cs-CZ" dirty="0" err="1"/>
              <a:t>approach</a:t>
            </a:r>
            <a:r>
              <a:rPr lang="cs-CZ" dirty="0"/>
              <a:t> </a:t>
            </a:r>
            <a:r>
              <a:rPr lang="cs-CZ" dirty="0" err="1"/>
              <a:t>does</a:t>
            </a:r>
            <a:r>
              <a:rPr lang="cs-CZ" dirty="0"/>
              <a:t> not </a:t>
            </a:r>
            <a:r>
              <a:rPr lang="cs-CZ" dirty="0" err="1"/>
              <a:t>proceed</a:t>
            </a:r>
            <a:r>
              <a:rPr lang="cs-CZ" dirty="0"/>
              <a:t> by </a:t>
            </a:r>
            <a:r>
              <a:rPr lang="cs-CZ" dirty="0" err="1"/>
              <a:t>pre-selection</a:t>
            </a:r>
            <a:r>
              <a:rPr lang="cs-CZ" dirty="0"/>
              <a:t>“ (s. 21). </a:t>
            </a:r>
            <a:r>
              <a:rPr lang="cs-CZ" b="1" dirty="0"/>
              <a:t>Klíčová věta pro téma dnešní hodiny</a:t>
            </a:r>
            <a:r>
              <a:rPr lang="cs-CZ" dirty="0"/>
              <a:t>.</a:t>
            </a:r>
            <a:br>
              <a:rPr lang="cs-CZ" dirty="0"/>
            </a:br>
            <a:endParaRPr lang="cs-CZ" dirty="0"/>
          </a:p>
          <a:p>
            <a:pPr lvl="0"/>
            <a:r>
              <a:rPr lang="cs-CZ" b="1" dirty="0" err="1"/>
              <a:t>Leachův</a:t>
            </a:r>
            <a:r>
              <a:rPr lang="cs-CZ" b="1" dirty="0"/>
              <a:t> „malý terén“.</a:t>
            </a:r>
            <a:r>
              <a:rPr lang="cs-CZ" dirty="0"/>
              <a:t> Antropolog podle </a:t>
            </a:r>
            <a:r>
              <a:rPr lang="cs-CZ" dirty="0" err="1"/>
              <a:t>Leache</a:t>
            </a:r>
            <a:r>
              <a:rPr lang="cs-CZ" dirty="0"/>
              <a:t> „úmyslně volí malé pole, v němž jsou všechny pozorovatelné jevy těsně propojené“ (</a:t>
            </a:r>
            <a:r>
              <a:rPr lang="cs-CZ" dirty="0" err="1"/>
              <a:t>Leach</a:t>
            </a:r>
            <a:r>
              <a:rPr lang="cs-CZ" dirty="0"/>
              <a:t> 1967: 87, cit. </a:t>
            </a:r>
            <a:r>
              <a:rPr lang="cs-CZ" dirty="0" err="1"/>
              <a:t>Okely</a:t>
            </a:r>
            <a:r>
              <a:rPr lang="cs-CZ" dirty="0"/>
              <a:t> s. 13).</a:t>
            </a:r>
            <a:br>
              <a:rPr lang="cs-CZ" dirty="0"/>
            </a:br>
            <a:endParaRPr lang="cs-CZ" dirty="0"/>
          </a:p>
          <a:p>
            <a:pPr lvl="0"/>
            <a:r>
              <a:rPr lang="cs-CZ" b="1" dirty="0"/>
              <a:t>Popis je výběr.</a:t>
            </a:r>
            <a:r>
              <a:rPr lang="cs-CZ" dirty="0"/>
              <a:t> Cokoli „deskriptivního“ je už selektivní; neustále se volí téma, lokalita, skupina, událost i konkrétní výroky (s. 16). Tady je </a:t>
            </a:r>
            <a:r>
              <a:rPr lang="cs-CZ" dirty="0" err="1"/>
              <a:t>Okely</a:t>
            </a:r>
            <a:r>
              <a:rPr lang="cs-CZ" dirty="0"/>
              <a:t> ve shodě s Nader.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7324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6EAFE-1548-84B9-E7EF-3F460288B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C48A0EC4-3C44-87E6-EFB9-5B6DDB830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si vzít od </a:t>
            </a:r>
            <a:r>
              <a:rPr lang="cs-CZ" dirty="0" err="1"/>
              <a:t>Okely</a:t>
            </a:r>
            <a:r>
              <a:rPr lang="cs-CZ" dirty="0"/>
              <a:t> (III.)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9765879-470A-83F2-A0F9-56CD8C5A2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b="1" dirty="0"/>
              <a:t>Holismus nemusí být mikro.</a:t>
            </a:r>
            <a:r>
              <a:rPr lang="cs-CZ" dirty="0"/>
              <a:t> Asadova kritika holismu je podle </a:t>
            </a:r>
            <a:r>
              <a:rPr lang="cs-CZ" dirty="0" err="1"/>
              <a:t>Okely</a:t>
            </a:r>
            <a:r>
              <a:rPr lang="cs-CZ" dirty="0"/>
              <a:t> zavádějící, protože předpokládá omezení na mikroúroveň: „</a:t>
            </a:r>
            <a:r>
              <a:rPr lang="cs-CZ" dirty="0" err="1"/>
              <a:t>Holism</a:t>
            </a:r>
            <a:r>
              <a:rPr lang="cs-CZ" dirty="0"/>
              <a:t>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extended</a:t>
            </a:r>
            <a:r>
              <a:rPr lang="cs-CZ" dirty="0"/>
              <a:t> to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global</a:t>
            </a:r>
            <a:r>
              <a:rPr lang="cs-CZ" dirty="0"/>
              <a:t>“ (s. 20). Přijatelný je </a:t>
            </a:r>
            <a:r>
              <a:rPr lang="cs-CZ" i="1" dirty="0" err="1"/>
              <a:t>multi-sited</a:t>
            </a:r>
            <a:r>
              <a:rPr lang="cs-CZ" dirty="0"/>
              <a:t> výzkum (Marcus) a opakované návraty („</a:t>
            </a:r>
            <a:r>
              <a:rPr lang="cs-CZ" dirty="0" err="1"/>
              <a:t>yo-yo</a:t>
            </a:r>
            <a:r>
              <a:rPr lang="cs-CZ" dirty="0"/>
              <a:t> </a:t>
            </a:r>
            <a:r>
              <a:rPr lang="cs-CZ" dirty="0" err="1"/>
              <a:t>fieldwork</a:t>
            </a:r>
            <a:r>
              <a:rPr lang="cs-CZ" dirty="0"/>
              <a:t>“, </a:t>
            </a:r>
            <a:r>
              <a:rPr lang="cs-CZ" dirty="0" err="1"/>
              <a:t>Wulff</a:t>
            </a:r>
            <a:r>
              <a:rPr lang="cs-CZ" dirty="0"/>
              <a:t>), ale pozor na neustálé přesouvání (s. 19).</a:t>
            </a:r>
            <a:br>
              <a:rPr lang="cs-CZ" dirty="0"/>
            </a:br>
            <a:endParaRPr lang="cs-CZ" dirty="0"/>
          </a:p>
          <a:p>
            <a:pPr lvl="0"/>
            <a:r>
              <a:rPr lang="cs-CZ" b="1" dirty="0"/>
              <a:t>Trychtýř a náhoda.</a:t>
            </a:r>
            <a:r>
              <a:rPr lang="cs-CZ" dirty="0"/>
              <a:t> </a:t>
            </a:r>
            <a:r>
              <a:rPr lang="cs-CZ" dirty="0" err="1"/>
              <a:t>Agarův</a:t>
            </a:r>
            <a:r>
              <a:rPr lang="cs-CZ" dirty="0"/>
              <a:t> „trychtýř“: šíře na začátku, hloubka a problémové zaměření na úzkém konci (s. 22); otevřenost náhodě, </a:t>
            </a:r>
            <a:r>
              <a:rPr lang="cs-CZ" i="1" dirty="0" err="1"/>
              <a:t>disponibilité</a:t>
            </a:r>
            <a:r>
              <a:rPr lang="cs-CZ" dirty="0"/>
              <a:t> (s. 23).</a:t>
            </a:r>
            <a:br>
              <a:rPr lang="cs-CZ" dirty="0"/>
            </a:br>
            <a:endParaRPr lang="cs-CZ" dirty="0"/>
          </a:p>
          <a:p>
            <a:r>
              <a:rPr lang="cs-CZ" b="1" dirty="0"/>
              <a:t>Sběr a psaní nejsou odděleny.</a:t>
            </a:r>
            <a:r>
              <a:rPr lang="cs-CZ" dirty="0"/>
              <a:t> Terénní pracovník je zároveň analytik a autor (s. 24–25).</a:t>
            </a:r>
            <a:r>
              <a:rPr lang="cs-CZ" dirty="0">
                <a:effectLst/>
              </a:rPr>
              <a:t> 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6199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2687A2-F5F4-BD46-D742-F7E84E61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17" y="365126"/>
            <a:ext cx="10638183" cy="787814"/>
          </a:xfrm>
        </p:spPr>
        <p:txBody>
          <a:bodyPr>
            <a:normAutofit/>
          </a:bodyPr>
          <a:lstStyle/>
          <a:p>
            <a:r>
              <a:rPr lang="cs-CZ" sz="4000" b="1" dirty="0" err="1"/>
              <a:t>Setting</a:t>
            </a:r>
            <a:r>
              <a:rPr lang="cs-CZ" sz="4000" b="1" dirty="0"/>
              <a:t> a Case </a:t>
            </a:r>
            <a:r>
              <a:rPr lang="cs-CZ" sz="2000" dirty="0"/>
              <a:t>(</a:t>
            </a:r>
            <a:r>
              <a:rPr lang="cs-CZ" sz="2000" dirty="0" err="1"/>
              <a:t>Hammersley</a:t>
            </a:r>
            <a:r>
              <a:rPr lang="cs-CZ" sz="2000" dirty="0"/>
              <a:t> a Atkinson, 2007: 28–40)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D001C7-889F-9C83-363F-2019FE552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17" y="1311966"/>
            <a:ext cx="10638183" cy="54201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sz="2400" b="1" dirty="0"/>
              <a:t>Prostředí není přirozené.</a:t>
            </a:r>
            <a:r>
              <a:rPr lang="cs-CZ" sz="2400" dirty="0"/>
              <a:t> „</a:t>
            </a:r>
            <a:r>
              <a:rPr lang="cs-CZ" sz="2400" dirty="0" err="1"/>
              <a:t>Settings</a:t>
            </a:r>
            <a:r>
              <a:rPr lang="cs-CZ" sz="2400" dirty="0"/>
              <a:t> are not </a:t>
            </a:r>
            <a:r>
              <a:rPr lang="cs-CZ" sz="2400" dirty="0" err="1"/>
              <a:t>naturally</a:t>
            </a:r>
            <a:r>
              <a:rPr lang="cs-CZ" sz="2400" dirty="0"/>
              <a:t> </a:t>
            </a:r>
            <a:r>
              <a:rPr lang="cs-CZ" sz="2400" dirty="0" err="1"/>
              <a:t>occurring</a:t>
            </a:r>
            <a:r>
              <a:rPr lang="cs-CZ" sz="2400" dirty="0"/>
              <a:t> </a:t>
            </a:r>
            <a:r>
              <a:rPr lang="cs-CZ" sz="2400" dirty="0" err="1"/>
              <a:t>phenomena</a:t>
            </a:r>
            <a:r>
              <a:rPr lang="cs-CZ" sz="2400" dirty="0"/>
              <a:t>, </a:t>
            </a:r>
            <a:r>
              <a:rPr lang="cs-CZ" sz="2400" dirty="0" err="1"/>
              <a:t>they</a:t>
            </a:r>
            <a:r>
              <a:rPr lang="cs-CZ" sz="2400" dirty="0"/>
              <a:t> are </a:t>
            </a:r>
            <a:r>
              <a:rPr lang="cs-CZ" sz="2400" dirty="0" err="1"/>
              <a:t>constituted</a:t>
            </a:r>
            <a:r>
              <a:rPr lang="cs-CZ" sz="2400" dirty="0"/>
              <a:t> and </a:t>
            </a:r>
            <a:r>
              <a:rPr lang="cs-CZ" sz="2400" dirty="0" err="1"/>
              <a:t>maintained</a:t>
            </a:r>
            <a:r>
              <a:rPr lang="cs-CZ" sz="2400" dirty="0"/>
              <a:t> </a:t>
            </a:r>
            <a:r>
              <a:rPr lang="cs-CZ" sz="2400" dirty="0" err="1"/>
              <a:t>through</a:t>
            </a:r>
            <a:r>
              <a:rPr lang="cs-CZ" sz="2400" dirty="0"/>
              <a:t> </a:t>
            </a:r>
            <a:r>
              <a:rPr lang="cs-CZ" sz="2400" dirty="0" err="1"/>
              <a:t>cultural</a:t>
            </a:r>
            <a:r>
              <a:rPr lang="cs-CZ" sz="2400" dirty="0"/>
              <a:t> </a:t>
            </a:r>
            <a:r>
              <a:rPr lang="cs-CZ" sz="2400" dirty="0" err="1"/>
              <a:t>definition</a:t>
            </a:r>
            <a:r>
              <a:rPr lang="cs-CZ" sz="2400" dirty="0"/>
              <a:t> and </a:t>
            </a:r>
            <a:r>
              <a:rPr lang="cs-CZ" sz="2400" dirty="0" err="1"/>
              <a:t>social</a:t>
            </a:r>
            <a:r>
              <a:rPr lang="cs-CZ" sz="2400" dirty="0"/>
              <a:t> </a:t>
            </a:r>
            <a:r>
              <a:rPr lang="cs-CZ" sz="2400" dirty="0" err="1"/>
              <a:t>strategies</a:t>
            </a:r>
            <a:r>
              <a:rPr lang="cs-CZ" sz="2400" dirty="0"/>
              <a:t>“; jeho hranice se posouvají (s. 32). </a:t>
            </a:r>
            <a:br>
              <a:rPr lang="cs-CZ" sz="2400" dirty="0"/>
            </a:br>
            <a:endParaRPr lang="cs-CZ" sz="2400" dirty="0"/>
          </a:p>
          <a:p>
            <a:pPr marL="0" indent="0">
              <a:buNone/>
            </a:pPr>
            <a:r>
              <a:rPr lang="cs-CZ" sz="2400" b="1" dirty="0" err="1"/>
              <a:t>Setting</a:t>
            </a:r>
            <a:r>
              <a:rPr lang="cs-CZ" sz="2400" b="1" dirty="0"/>
              <a:t> vs. case.</a:t>
            </a:r>
            <a:r>
              <a:rPr lang="cs-CZ" sz="2400" dirty="0"/>
              <a:t> „A </a:t>
            </a:r>
            <a:r>
              <a:rPr lang="cs-CZ" sz="2400" b="1" i="1" dirty="0" err="1"/>
              <a:t>setting</a:t>
            </a:r>
            <a:r>
              <a:rPr lang="cs-CZ" sz="2400" b="1" i="1" dirty="0"/>
              <a:t> </a:t>
            </a:r>
            <a:r>
              <a:rPr lang="cs-CZ" sz="2400" dirty="0" err="1"/>
              <a:t>is</a:t>
            </a:r>
            <a:r>
              <a:rPr lang="cs-CZ" sz="2400" dirty="0"/>
              <a:t> a </a:t>
            </a:r>
            <a:r>
              <a:rPr lang="cs-CZ" sz="2400" dirty="0" err="1"/>
              <a:t>named</a:t>
            </a:r>
            <a:r>
              <a:rPr lang="cs-CZ" sz="2400" dirty="0"/>
              <a:t> </a:t>
            </a:r>
            <a:r>
              <a:rPr lang="cs-CZ" sz="2400" dirty="0" err="1"/>
              <a:t>context</a:t>
            </a:r>
            <a:r>
              <a:rPr lang="cs-CZ" sz="2400" dirty="0"/>
              <a:t> in </a:t>
            </a:r>
            <a:r>
              <a:rPr lang="cs-CZ" sz="2400" dirty="0" err="1"/>
              <a:t>which</a:t>
            </a:r>
            <a:r>
              <a:rPr lang="cs-CZ" sz="2400" dirty="0"/>
              <a:t> </a:t>
            </a:r>
            <a:r>
              <a:rPr lang="cs-CZ" sz="2400" dirty="0" err="1"/>
              <a:t>phenomena</a:t>
            </a:r>
            <a:r>
              <a:rPr lang="cs-CZ" sz="2400" dirty="0"/>
              <a:t> </a:t>
            </a:r>
            <a:r>
              <a:rPr lang="cs-CZ" sz="2400" dirty="0" err="1"/>
              <a:t>occur</a:t>
            </a:r>
            <a:r>
              <a:rPr lang="cs-CZ" sz="2400" dirty="0"/>
              <a:t> </a:t>
            </a:r>
            <a:r>
              <a:rPr lang="cs-CZ" sz="2400" dirty="0" err="1"/>
              <a:t>that</a:t>
            </a:r>
            <a:r>
              <a:rPr lang="cs-CZ" sz="2400" dirty="0"/>
              <a:t> </a:t>
            </a:r>
            <a:r>
              <a:rPr lang="cs-CZ" sz="2400" dirty="0" err="1"/>
              <a:t>might</a:t>
            </a:r>
            <a:r>
              <a:rPr lang="cs-CZ" sz="2400" dirty="0"/>
              <a:t> </a:t>
            </a:r>
            <a:r>
              <a:rPr lang="cs-CZ" sz="2400" dirty="0" err="1"/>
              <a:t>be</a:t>
            </a:r>
            <a:r>
              <a:rPr lang="cs-CZ" sz="2400" dirty="0"/>
              <a:t> </a:t>
            </a:r>
            <a:r>
              <a:rPr lang="cs-CZ" sz="2400" dirty="0" err="1"/>
              <a:t>studied</a:t>
            </a:r>
            <a:r>
              <a:rPr lang="cs-CZ" sz="2400" dirty="0"/>
              <a:t> </a:t>
            </a:r>
            <a:r>
              <a:rPr lang="cs-CZ" sz="2400" dirty="0" err="1"/>
              <a:t>from</a:t>
            </a:r>
            <a:r>
              <a:rPr lang="cs-CZ" sz="2400" dirty="0"/>
              <a:t> any </a:t>
            </a:r>
            <a:r>
              <a:rPr lang="cs-CZ" sz="2400" dirty="0" err="1"/>
              <a:t>number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angles</a:t>
            </a:r>
            <a:r>
              <a:rPr lang="cs-CZ" sz="2400" dirty="0"/>
              <a:t>; a </a:t>
            </a:r>
            <a:r>
              <a:rPr lang="cs-CZ" sz="2400" b="1" i="1" dirty="0"/>
              <a:t>case</a:t>
            </a:r>
            <a:r>
              <a:rPr lang="cs-CZ" sz="2400" dirty="0"/>
              <a:t> </a:t>
            </a:r>
            <a:r>
              <a:rPr lang="cs-CZ" sz="2400" dirty="0" err="1"/>
              <a:t>is</a:t>
            </a:r>
            <a:r>
              <a:rPr lang="cs-CZ" sz="2400" dirty="0"/>
              <a:t> </a:t>
            </a:r>
            <a:r>
              <a:rPr lang="cs-CZ" sz="2400" dirty="0" err="1"/>
              <a:t>those</a:t>
            </a:r>
            <a:r>
              <a:rPr lang="cs-CZ" sz="2400" dirty="0"/>
              <a:t> </a:t>
            </a:r>
            <a:r>
              <a:rPr lang="cs-CZ" sz="2400" dirty="0" err="1"/>
              <a:t>phenomena</a:t>
            </a:r>
            <a:r>
              <a:rPr lang="cs-CZ" sz="2400" dirty="0"/>
              <a:t> </a:t>
            </a:r>
            <a:r>
              <a:rPr lang="cs-CZ" sz="2400" dirty="0" err="1"/>
              <a:t>seen</a:t>
            </a:r>
            <a:r>
              <a:rPr lang="cs-CZ" sz="2400" dirty="0"/>
              <a:t> </a:t>
            </a:r>
            <a:r>
              <a:rPr lang="cs-CZ" sz="2400" dirty="0" err="1"/>
              <a:t>from</a:t>
            </a:r>
            <a:r>
              <a:rPr lang="cs-CZ" sz="2400" dirty="0"/>
              <a:t> </a:t>
            </a:r>
            <a:r>
              <a:rPr lang="cs-CZ" sz="2400" dirty="0" err="1"/>
              <a:t>one</a:t>
            </a:r>
            <a:r>
              <a:rPr lang="cs-CZ" sz="2400" dirty="0"/>
              <a:t> </a:t>
            </a:r>
            <a:r>
              <a:rPr lang="cs-CZ" sz="2400" dirty="0" err="1"/>
              <a:t>particular</a:t>
            </a:r>
            <a:r>
              <a:rPr lang="cs-CZ" sz="2400" dirty="0"/>
              <a:t> </a:t>
            </a:r>
            <a:r>
              <a:rPr lang="cs-CZ" sz="2400" dirty="0" err="1"/>
              <a:t>angle</a:t>
            </a:r>
            <a:r>
              <a:rPr lang="cs-CZ" sz="2400" dirty="0"/>
              <a:t>“ (s. 32). 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b="1" dirty="0"/>
              <a:t>„</a:t>
            </a:r>
            <a:r>
              <a:rPr lang="cs-CZ" sz="2400" b="1" dirty="0" err="1"/>
              <a:t>Casing</a:t>
            </a:r>
            <a:r>
              <a:rPr lang="cs-CZ" sz="2400" b="1" dirty="0"/>
              <a:t> </a:t>
            </a:r>
            <a:r>
              <a:rPr lang="cs-CZ" sz="2400" b="1" dirty="0" err="1"/>
              <a:t>the</a:t>
            </a:r>
            <a:r>
              <a:rPr lang="cs-CZ" sz="2400" b="1" dirty="0"/>
              <a:t> joint“.</a:t>
            </a:r>
            <a:r>
              <a:rPr lang="cs-CZ" sz="2400" dirty="0"/>
              <a:t> Předběžné obhlédnutí možných míst zpřesňuje i samotný výzkumný problém (s. 29–30). Výzkumník by měl zvolit problém, pro nějž je vybrané místo ideální (s. 29).</a:t>
            </a:r>
            <a:r>
              <a:rPr lang="cs-CZ" sz="2400" dirty="0">
                <a:effectLst/>
              </a:rPr>
              <a:t> </a:t>
            </a:r>
          </a:p>
          <a:p>
            <a:pPr marL="0" lvl="0" indent="0">
              <a:buNone/>
            </a:pPr>
            <a:endParaRPr lang="cs-CZ" sz="2400" b="1" dirty="0"/>
          </a:p>
          <a:p>
            <a:pPr marL="0" lvl="0" indent="0">
              <a:buNone/>
            </a:pPr>
            <a:r>
              <a:rPr lang="cs-CZ" sz="2400" b="1" dirty="0"/>
              <a:t>Vzorkování uvnitř případu</a:t>
            </a:r>
            <a:r>
              <a:rPr lang="cs-CZ" sz="2400" dirty="0"/>
              <a:t> probíhá ve třech dimenzích: čas, lidé, kontext (s. 35–39). Kontexty nejsou místa: „je třeba identifikovat kontexty, v jejichž termínech lidé jednají, a uznat, že jde o sociální konstrukce, ne fyzická místa“ (s. 39; </a:t>
            </a:r>
            <a:r>
              <a:rPr lang="cs-CZ" sz="2400" dirty="0" err="1"/>
              <a:t>Goffmanovo</a:t>
            </a:r>
            <a:r>
              <a:rPr lang="cs-CZ" sz="2400" dirty="0"/>
              <a:t> přední a zadní jeviště).</a:t>
            </a:r>
            <a:br>
              <a:rPr lang="cs-CZ" sz="2400" dirty="0"/>
            </a:br>
            <a:endParaRPr lang="cs-CZ" sz="2400" dirty="0"/>
          </a:p>
          <a:p>
            <a:pPr marL="0" lvl="0" indent="0">
              <a:buNone/>
            </a:pPr>
            <a:r>
              <a:rPr lang="cs-CZ" sz="2400" b="1" dirty="0"/>
              <a:t>Zobecňování.</a:t>
            </a:r>
            <a:r>
              <a:rPr lang="cs-CZ" sz="2400" dirty="0"/>
              <a:t> Malý počet případů je problém jen někdy; pro vývoj a testování teorie je důležitý strategický výběr případů, např. teoretické vzorkování podle Glasera a Strausse nebo kritické případy (s. 32–34).</a:t>
            </a:r>
          </a:p>
        </p:txBody>
      </p:sp>
    </p:spTree>
    <p:extLst>
      <p:ext uri="{BB962C8B-B14F-4D97-AF65-F5344CB8AC3E}">
        <p14:creationId xmlns:p14="http://schemas.microsoft.com/office/powerpoint/2010/main" val="356042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1E570BB7-F327-BEE9-D5F6-067DB9892032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6704896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5635">
                  <a:extLst>
                    <a:ext uri="{9D8B030D-6E8A-4147-A177-3AD203B41FA5}">
                      <a16:colId xmlns:a16="http://schemas.microsoft.com/office/drawing/2014/main" val="531630750"/>
                    </a:ext>
                  </a:extLst>
                </a:gridCol>
                <a:gridCol w="4598504">
                  <a:extLst>
                    <a:ext uri="{9D8B030D-6E8A-4147-A177-3AD203B41FA5}">
                      <a16:colId xmlns:a16="http://schemas.microsoft.com/office/drawing/2014/main" val="3091521376"/>
                    </a:ext>
                  </a:extLst>
                </a:gridCol>
                <a:gridCol w="5247861">
                  <a:extLst>
                    <a:ext uri="{9D8B030D-6E8A-4147-A177-3AD203B41FA5}">
                      <a16:colId xmlns:a16="http://schemas.microsoft.com/office/drawing/2014/main" val="4026680279"/>
                    </a:ext>
                  </a:extLst>
                </a:gridCol>
              </a:tblGrid>
              <a:tr h="124059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1" dirty="0">
                          <a:effectLst/>
                        </a:rPr>
                        <a:t>Pojem</a:t>
                      </a:r>
                      <a:endParaRPr lang="cs-CZ" sz="2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1" dirty="0">
                          <a:effectLst/>
                        </a:rPr>
                        <a:t>Co znamená</a:t>
                      </a:r>
                      <a:endParaRPr lang="cs-CZ" sz="2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1" dirty="0" err="1">
                          <a:effectLst/>
                        </a:rPr>
                        <a:t>Gluckmanův</a:t>
                      </a:r>
                      <a:r>
                        <a:rPr lang="cs-CZ" sz="2100" b="1" dirty="0">
                          <a:effectLst/>
                        </a:rPr>
                        <a:t> „“</a:t>
                      </a:r>
                      <a:r>
                        <a:rPr lang="cs-CZ" sz="2100" b="1" dirty="0" err="1">
                          <a:effectLst/>
                        </a:rPr>
                        <a:t>The</a:t>
                      </a:r>
                      <a:r>
                        <a:rPr lang="cs-CZ" sz="2100" b="1" dirty="0">
                          <a:effectLst/>
                        </a:rPr>
                        <a:t> </a:t>
                      </a:r>
                      <a:r>
                        <a:rPr lang="cs-CZ" sz="2100" b="1" dirty="0" err="1">
                          <a:effectLst/>
                        </a:rPr>
                        <a:t>Bridge</a:t>
                      </a:r>
                      <a:r>
                        <a:rPr lang="cs-CZ" sz="2100" b="1" dirty="0">
                          <a:effectLst/>
                        </a:rPr>
                        <a:t>“ jako příklad</a:t>
                      </a:r>
                      <a:endParaRPr lang="cs-CZ" sz="2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4899148"/>
                  </a:ext>
                </a:extLst>
              </a:tr>
              <a:tr h="187247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 dirty="0">
                          <a:effectLst/>
                        </a:rPr>
                        <a:t>Prostředí (</a:t>
                      </a:r>
                      <a:r>
                        <a:rPr lang="cs-CZ" sz="2100" b="0" dirty="0" err="1">
                          <a:effectLst/>
                        </a:rPr>
                        <a:t>setting</a:t>
                      </a:r>
                      <a:r>
                        <a:rPr lang="cs-CZ" sz="2100" b="0" dirty="0">
                          <a:effectLst/>
                        </a:rPr>
                        <a:t>)</a:t>
                      </a:r>
                      <a:endParaRPr lang="cs-CZ" sz="2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 dirty="0">
                          <a:effectLst/>
                        </a:rPr>
                        <a:t>Pojmenovaný kontext, kde se jevy odehrávají.</a:t>
                      </a:r>
                      <a:endParaRPr lang="cs-CZ" sz="2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 dirty="0">
                          <a:effectLst/>
                        </a:rPr>
                        <a:t>Otevření mostu v severním </a:t>
                      </a:r>
                      <a:r>
                        <a:rPr lang="cs-CZ" sz="2100" b="0" dirty="0" err="1">
                          <a:effectLst/>
                        </a:rPr>
                        <a:t>Zululandu</a:t>
                      </a:r>
                      <a:r>
                        <a:rPr lang="cs-CZ" sz="2100" b="0" dirty="0">
                          <a:effectLst/>
                        </a:rPr>
                        <a:t>, jeden den roku 1938.</a:t>
                      </a:r>
                      <a:endParaRPr lang="cs-CZ" sz="2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7196032"/>
                  </a:ext>
                </a:extLst>
              </a:tr>
              <a:tr h="187247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 dirty="0">
                          <a:effectLst/>
                        </a:rPr>
                        <a:t>Případ (case)</a:t>
                      </a:r>
                      <a:endParaRPr lang="cs-CZ" sz="2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 dirty="0">
                          <a:effectLst/>
                        </a:rPr>
                        <a:t>Jevy viděné z jednoho úhlu.</a:t>
                      </a:r>
                      <a:endParaRPr lang="cs-CZ" sz="2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 dirty="0">
                          <a:effectLst/>
                        </a:rPr>
                        <a:t>Vztahy mezi “barevnými skupinami“ a uvnitř nich jako vzorec integrace.</a:t>
                      </a:r>
                      <a:endParaRPr lang="cs-CZ" sz="2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780864"/>
                  </a:ext>
                </a:extLst>
              </a:tr>
              <a:tr h="187247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>
                          <a:effectLst/>
                        </a:rPr>
                        <a:t>Terén (field)</a:t>
                      </a:r>
                      <a:endParaRPr lang="cs-CZ" sz="2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>
                          <a:effectLst/>
                        </a:rPr>
                        <a:t>Výsledek konstrukce, který spojuje prostředí, případ a vztahy přesahující místo.</a:t>
                      </a:r>
                      <a:endParaRPr lang="cs-CZ" sz="2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b="0" dirty="0">
                          <a:effectLst/>
                        </a:rPr>
                        <a:t>Most, schůze v </a:t>
                      </a:r>
                      <a:r>
                        <a:rPr lang="cs-CZ" sz="2100" b="0" dirty="0" err="1">
                          <a:effectLst/>
                        </a:rPr>
                        <a:t>Nongomě</a:t>
                      </a:r>
                      <a:r>
                        <a:rPr lang="cs-CZ" sz="2100" b="0" dirty="0">
                          <a:effectLst/>
                        </a:rPr>
                        <a:t>, náborář pro doly na Randu, historie </a:t>
                      </a:r>
                      <a:r>
                        <a:rPr lang="cs-CZ" sz="2100" b="0" dirty="0" err="1">
                          <a:effectLst/>
                        </a:rPr>
                        <a:t>Zululandu</a:t>
                      </a:r>
                      <a:r>
                        <a:rPr lang="cs-CZ" sz="2100" b="0" dirty="0">
                          <a:effectLst/>
                        </a:rPr>
                        <a:t>.</a:t>
                      </a:r>
                      <a:endParaRPr lang="cs-CZ" sz="2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7313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75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AE5BE3CA-BBA2-4C00-7CF3-1F6E52C3CA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629425"/>
              </p:ext>
            </p:extLst>
          </p:nvPr>
        </p:nvGraphicFramePr>
        <p:xfrm>
          <a:off x="0" y="0"/>
          <a:ext cx="12192000" cy="7162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788">
                  <a:extLst>
                    <a:ext uri="{9D8B030D-6E8A-4147-A177-3AD203B41FA5}">
                      <a16:colId xmlns:a16="http://schemas.microsoft.com/office/drawing/2014/main" val="1179572548"/>
                    </a:ext>
                  </a:extLst>
                </a:gridCol>
                <a:gridCol w="4651486">
                  <a:extLst>
                    <a:ext uri="{9D8B030D-6E8A-4147-A177-3AD203B41FA5}">
                      <a16:colId xmlns:a16="http://schemas.microsoft.com/office/drawing/2014/main" val="4116073355"/>
                    </a:ext>
                  </a:extLst>
                </a:gridCol>
                <a:gridCol w="5283726">
                  <a:extLst>
                    <a:ext uri="{9D8B030D-6E8A-4147-A177-3AD203B41FA5}">
                      <a16:colId xmlns:a16="http://schemas.microsoft.com/office/drawing/2014/main" val="3236312912"/>
                    </a:ext>
                  </a:extLst>
                </a:gridCol>
              </a:tblGrid>
              <a:tr h="464401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Hledisko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Case method (případ jako ilustrace)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Extended case method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extLst>
                  <a:ext uri="{0D108BD9-81ED-4DB2-BD59-A6C34878D82A}">
                    <a16:rowId xmlns:a16="http://schemas.microsoft.com/office/drawing/2014/main" val="1986004630"/>
                  </a:ext>
                </a:extLst>
              </a:tr>
              <a:tr h="108483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Role případu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Dokládá obecný princip, který autor již formuloval.</a:t>
                      </a:r>
                    </a:p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 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Je sám předmětem studia, „ztvárněním sociálního procesu“.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extLst>
                  <a:ext uri="{0D108BD9-81ED-4DB2-BD59-A6C34878D82A}">
                    <a16:rowId xmlns:a16="http://schemas.microsoft.com/office/drawing/2014/main" val="1518032591"/>
                  </a:ext>
                </a:extLst>
              </a:tr>
              <a:tr h="108483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Čas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Jeden okamžik nebo typický, nadčasový příklad.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Sled situací jako proces; pozorování rozšířené v čase a prostoru.</a:t>
                      </a:r>
                    </a:p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 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extLst>
                  <a:ext uri="{0D108BD9-81ED-4DB2-BD59-A6C34878D82A}">
                    <a16:rowId xmlns:a16="http://schemas.microsoft.com/office/drawing/2014/main" val="1428128404"/>
                  </a:ext>
                </a:extLst>
              </a:tr>
              <a:tr h="108483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Hranice terénu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Ohraničená jednotka (vesnice, kmen).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Případ je sledován „z jednoho prostředí do dalšího“ (s. 17) a vztahován k vnějším silám.</a:t>
                      </a:r>
                    </a:p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 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extLst>
                  <a:ext uri="{0D108BD9-81ED-4DB2-BD59-A6C34878D82A}">
                    <a16:rowId xmlns:a16="http://schemas.microsoft.com/office/drawing/2014/main" val="871785809"/>
                  </a:ext>
                </a:extLst>
              </a:tr>
              <a:tr h="108483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Mikro a makro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Kontext je dané pozadí.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„Strukturovaná“ totalita: část je formována svým vztahem k celku, ne jeho výrazem.</a:t>
                      </a:r>
                    </a:p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 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extLst>
                  <a:ext uri="{0D108BD9-81ED-4DB2-BD59-A6C34878D82A}">
                    <a16:rowId xmlns:a16="http://schemas.microsoft.com/office/drawing/2014/main" val="2909280098"/>
                  </a:ext>
                </a:extLst>
              </a:tr>
              <a:tr h="108483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Vztah k teorii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>
                          <a:effectLst/>
                        </a:rPr>
                        <a:t>Teorie je předem hotová a případ ji potvrzuje.</a:t>
                      </a:r>
                      <a:endParaRPr lang="cs-CZ" sz="2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Terén se konstituuje jako výzva teorii, kterou chceme zlepšit; zájem vzniká z anomálie.</a:t>
                      </a:r>
                    </a:p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 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extLst>
                  <a:ext uri="{0D108BD9-81ED-4DB2-BD59-A6C34878D82A}">
                    <a16:rowId xmlns:a16="http://schemas.microsoft.com/office/drawing/2014/main" val="55778242"/>
                  </a:ext>
                </a:extLst>
              </a:tr>
              <a:tr h="986573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Výzkumník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Mimo text, neutrální pozorovatel.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Součást situace; vztah s účastníky je poznačen </a:t>
                      </a:r>
                      <a:r>
                        <a:rPr lang="cs-CZ" sz="2100" dirty="0" err="1">
                          <a:effectLst/>
                        </a:rPr>
                        <a:t>dominací</a:t>
                      </a:r>
                      <a:r>
                        <a:rPr lang="cs-CZ" sz="2100" dirty="0">
                          <a:effectLst/>
                        </a:rPr>
                        <a:t>.</a:t>
                      </a:r>
                    </a:p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100" dirty="0">
                          <a:effectLst/>
                        </a:rPr>
                        <a:t> </a:t>
                      </a:r>
                      <a:endParaRPr lang="cs-CZ" sz="2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6960" marR="56960" marT="0" marB="0"/>
                </a:tc>
                <a:extLst>
                  <a:ext uri="{0D108BD9-81ED-4DB2-BD59-A6C34878D82A}">
                    <a16:rowId xmlns:a16="http://schemas.microsoft.com/office/drawing/2014/main" val="1292499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52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E6ACDC5F-D885-19FE-0DDD-273D8B837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243939"/>
              </p:ext>
            </p:extLst>
          </p:nvPr>
        </p:nvGraphicFramePr>
        <p:xfrm>
          <a:off x="1" y="1"/>
          <a:ext cx="5943599" cy="6866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973">
                  <a:extLst>
                    <a:ext uri="{9D8B030D-6E8A-4147-A177-3AD203B41FA5}">
                      <a16:colId xmlns:a16="http://schemas.microsoft.com/office/drawing/2014/main" val="3920054491"/>
                    </a:ext>
                  </a:extLst>
                </a:gridCol>
                <a:gridCol w="3816626">
                  <a:extLst>
                    <a:ext uri="{9D8B030D-6E8A-4147-A177-3AD203B41FA5}">
                      <a16:colId xmlns:a16="http://schemas.microsoft.com/office/drawing/2014/main" val="1098622633"/>
                    </a:ext>
                  </a:extLst>
                </a:gridCol>
              </a:tblGrid>
              <a:tr h="1058914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>
                          <a:effectLst/>
                        </a:rPr>
                        <a:t>Co je reprezentováno</a:t>
                      </a:r>
                      <a:endParaRPr lang="cs-CZ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 dirty="0">
                          <a:effectLst/>
                        </a:rPr>
                        <a:t>Otázka pro čtení</a:t>
                      </a:r>
                      <a:endParaRPr lang="cs-CZ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4016387"/>
                  </a:ext>
                </a:extLst>
              </a:tr>
              <a:tr h="172517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>
                          <a:effectLst/>
                        </a:rPr>
                        <a:t>Problém</a:t>
                      </a:r>
                      <a:endParaRPr lang="cs-CZ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>
                          <a:effectLst/>
                        </a:rPr>
                        <a:t>Jak se z otázky „nativního problému“ stává otázka integrace? Proti komu text argumentuje?</a:t>
                      </a:r>
                      <a:endParaRPr lang="cs-CZ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7837837"/>
                  </a:ext>
                </a:extLst>
              </a:tr>
              <a:tr h="1058852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>
                          <a:effectLst/>
                        </a:rPr>
                        <a:t>Téma a terén</a:t>
                      </a:r>
                      <a:endParaRPr lang="cs-CZ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 dirty="0">
                          <a:effectLst/>
                        </a:rPr>
                        <a:t>Proč právě most a tento den? Kde text opouští místo obřadu?</a:t>
                      </a:r>
                      <a:endParaRPr lang="cs-CZ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5130106"/>
                  </a:ext>
                </a:extLst>
              </a:tr>
              <a:tr h="1725170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>
                          <a:effectLst/>
                        </a:rPr>
                        <a:t>Účastníci</a:t>
                      </a:r>
                      <a:endParaRPr lang="cs-CZ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>
                          <a:effectLst/>
                        </a:rPr>
                        <a:t>Kdo má jméno (Richard, Matolana, Lentzer) a kdo je kategorií („pohané“, „prostí lidé“)? Kdo vůbec nemluví?</a:t>
                      </a:r>
                      <a:endParaRPr lang="cs-CZ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0152799"/>
                  </a:ext>
                </a:extLst>
              </a:tr>
              <a:tr h="1289892"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>
                          <a:effectLst/>
                        </a:rPr>
                        <a:t>Antropolog</a:t>
                      </a:r>
                      <a:endParaRPr lang="cs-CZ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200" dirty="0">
                          <a:effectLst/>
                        </a:rPr>
                        <a:t>Kde stojí, s kým jede a s kým bývá? Patří do jedné z „barevných skupin“?</a:t>
                      </a:r>
                      <a:endParaRPr lang="cs-CZ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4905513"/>
                  </a:ext>
                </a:extLst>
              </a:tr>
            </a:tbl>
          </a:graphicData>
        </a:graphic>
      </p:graphicFrame>
      <p:pic>
        <p:nvPicPr>
          <p:cNvPr id="3" name="Obrázek 2" descr="Figure 2">
            <a:extLst>
              <a:ext uri="{FF2B5EF4-FFF2-40B4-BE49-F238E27FC236}">
                <a16:creationId xmlns:a16="http://schemas.microsoft.com/office/drawing/2014/main" id="{BBF5B996-B04E-18CF-3B76-BA29A4458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06017"/>
            <a:ext cx="6095999" cy="467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098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1100</Words>
  <Application>Microsoft Macintosh PowerPoint</Application>
  <PresentationFormat>Širokoúhlá obrazovka</PresentationFormat>
  <Paragraphs>81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Motiv Office</vt:lpstr>
      <vt:lpstr>Konstrukce terénu. Případová studie (Gluckman) a rozšířená případová studie (Burawoy)</vt:lpstr>
      <vt:lpstr>Max Gluckman  (1911 – 1975)</vt:lpstr>
      <vt:lpstr>Prezentace aplikace PowerPoint</vt:lpstr>
      <vt:lpstr>Co si vzít od Okely (I.)</vt:lpstr>
      <vt:lpstr>Co si vzít od Okely (II.)</vt:lpstr>
      <vt:lpstr>Co si vzít od Okely (III.)</vt:lpstr>
      <vt:lpstr>Setting a Case (Hammersley a Atkinson, 2007: 28–40)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Jakub Grygar</dc:creator>
  <cp:lastModifiedBy>Jakub Grygar</cp:lastModifiedBy>
  <cp:revision>1</cp:revision>
  <dcterms:created xsi:type="dcterms:W3CDTF">2026-10-11T14:19:30Z</dcterms:created>
  <dcterms:modified xsi:type="dcterms:W3CDTF">2026-10-11T15:06:42Z</dcterms:modified>
</cp:coreProperties>
</file>