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81" r:id="rId15"/>
    <p:sldId id="269" r:id="rId16"/>
    <p:sldId id="270" r:id="rId17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974" y="-4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Zástupný symbol pro datum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0EB71CC-E095-4886-BAFA-DFAFF32EFCA4}" type="datetimeFigureOut">
              <a:rPr lang="cs-CZ" smtClean="0"/>
              <a:t>29.12.2019</a:t>
            </a:fld>
            <a:endParaRPr lang="cs-CZ"/>
          </a:p>
        </p:txBody>
      </p:sp>
      <p:sp>
        <p:nvSpPr>
          <p:cNvPr id="17" name="Zástupný symbol pro zápatí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29" name="Zástupný symbol pro číslo snímku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8C649FD-41AD-4903-AA92-7F162C13C51E}" type="slidenum">
              <a:rPr lang="cs-CZ" smtClean="0"/>
              <a:t>‹#›</a:t>
            </a:fld>
            <a:endParaRPr lang="cs-CZ"/>
          </a:p>
        </p:txBody>
      </p:sp>
      <p:sp>
        <p:nvSpPr>
          <p:cNvPr id="32" name="Obdélník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Obdélník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Obdélník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Obdélník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Obdélník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cs-CZ" smtClean="0"/>
              <a:t>Kliknutím lze upravit styl předlohy.</a:t>
            </a:r>
            <a:endParaRPr kumimoji="0" lang="en-US"/>
          </a:p>
        </p:txBody>
      </p:sp>
      <p:sp>
        <p:nvSpPr>
          <p:cNvPr id="56" name="Obdélník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Obdélník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Obdélník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Obdélník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0EB71CC-E095-4886-BAFA-DFAFF32EFCA4}" type="datetimeFigureOut">
              <a:rPr lang="cs-CZ" smtClean="0"/>
              <a:t>29.12.2019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8C649FD-41AD-4903-AA92-7F162C13C51E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Volný tvar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Volný tvar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Volný tvar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Volný tvar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Volný tvar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Volný tvar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Volný tvar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Volný tvar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Volný tvar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Volný tvar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Volný tvar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Volný tvar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Volný tvar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Volný tvar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Volný tvar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0EB71CC-E095-4886-BAFA-DFAFF32EFCA4}" type="datetimeFigureOut">
              <a:rPr lang="cs-CZ" smtClean="0"/>
              <a:t>29.12.2019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8C649FD-41AD-4903-AA92-7F162C13C51E}" type="slidenum">
              <a:rPr lang="cs-CZ" smtClean="0"/>
              <a:t>‹#›</a:t>
            </a:fld>
            <a:endParaRPr lang="cs-CZ"/>
          </a:p>
        </p:txBody>
      </p:sp>
      <p:sp>
        <p:nvSpPr>
          <p:cNvPr id="7" name="Obdélník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8" name="Obdélník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Obdélník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Obdélník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Obdélník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Obdélník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0EB71CC-E095-4886-BAFA-DFAFF32EFCA4}" type="datetimeFigureOut">
              <a:rPr lang="cs-CZ" smtClean="0"/>
              <a:t>29.12.2019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8C649FD-41AD-4903-AA92-7F162C13C51E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Obdélník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0EB71CC-E095-4886-BAFA-DFAFF32EFCA4}" type="datetimeFigureOut">
              <a:rPr lang="cs-CZ" smtClean="0"/>
              <a:t>29.12.2019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8C649FD-41AD-4903-AA92-7F162C13C51E}" type="slidenum">
              <a:rPr lang="cs-CZ" smtClean="0"/>
              <a:t>‹#›</a:t>
            </a:fld>
            <a:endParaRPr lang="cs-CZ"/>
          </a:p>
        </p:txBody>
      </p:sp>
      <p:sp>
        <p:nvSpPr>
          <p:cNvPr id="16" name="Obdélník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Obdélník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Obdélník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Obdélník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Obdélník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Obdélník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Obdélník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Obdélník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Obdélník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0EB71CC-E095-4886-BAFA-DFAFF32EFCA4}" type="datetimeFigureOut">
              <a:rPr lang="cs-CZ" smtClean="0"/>
              <a:t>29.12.2019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8C649FD-41AD-4903-AA92-7F162C13C51E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0EB71CC-E095-4886-BAFA-DFAFF32EFCA4}" type="datetimeFigureOut">
              <a:rPr lang="cs-CZ" smtClean="0"/>
              <a:t>29.12.2019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8C649FD-41AD-4903-AA92-7F162C13C51E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0EB71CC-E095-4886-BAFA-DFAFF32EFCA4}" type="datetimeFigureOut">
              <a:rPr lang="cs-CZ" smtClean="0"/>
              <a:t>29.12.2019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8C649FD-41AD-4903-AA92-7F162C13C51E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Přímá spojnice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Skupina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Přímá spojnice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Přímá spojnice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Přímá spojnice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Nadpis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cs-CZ" smtClean="0"/>
              <a:t>Kliknutím na ikonu přidáte obrázek.</a:t>
            </a:r>
            <a:endParaRPr kumimoji="0"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grpSp>
        <p:nvGrpSpPr>
          <p:cNvPr id="14" name="Skupina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Přímá spojnice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Přímá spojnice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Přímá spojnice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Skupina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Přímá spojnice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Přímá spojnice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Přímá spojnice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00EB71CC-E095-4886-BAFA-DFAFF32EFCA4}" type="datetimeFigureOut">
              <a:rPr lang="cs-CZ" smtClean="0"/>
              <a:t>29.12.2019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48C649FD-41AD-4903-AA92-7F162C13C51E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0EB71CC-E095-4886-BAFA-DFAFF32EFCA4}" type="datetimeFigureOut">
              <a:rPr lang="cs-CZ" smtClean="0"/>
              <a:t>29.12.2019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8C649FD-41AD-4903-AA92-7F162C13C51E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0EB71CC-E095-4886-BAFA-DFAFF32EFCA4}" type="datetimeFigureOut">
              <a:rPr lang="cs-CZ" smtClean="0"/>
              <a:t>29.12.2019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8C649FD-41AD-4903-AA92-7F162C13C51E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bdélník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bdélník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Obdélník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Obdélník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Obdélník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Obdélník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Obdélník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Obdélník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Zástupný symbol pro nadpis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00EB71CC-E095-4886-BAFA-DFAFF32EFCA4}" type="datetimeFigureOut">
              <a:rPr lang="cs-CZ" smtClean="0"/>
              <a:t>29.12.2019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cs-CZ"/>
          </a:p>
        </p:txBody>
      </p:sp>
      <p:sp>
        <p:nvSpPr>
          <p:cNvPr id="23" name="Zástupný symbol pro číslo snímku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48C649FD-41AD-4903-AA92-7F162C13C51E}" type="slidenum">
              <a:rPr lang="cs-CZ" smtClean="0"/>
              <a:t>‹#›</a:t>
            </a:fld>
            <a:endParaRPr lang="cs-CZ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IrmTZs1iyX0" TargetMode="External"/><Relationship Id="rId2" Type="http://schemas.openxmlformats.org/officeDocument/2006/relationships/hyperlink" Target="https://www.youtube.com/watch?v=QaN7DR8Zj5o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Vliv autority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Radka </a:t>
            </a:r>
            <a:r>
              <a:rPr lang="cs-CZ" dirty="0" err="1" smtClean="0"/>
              <a:t>High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79451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Začátek…</a:t>
            </a:r>
            <a:endParaRPr lang="cs-CZ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387257"/>
            <a:ext cx="3312029" cy="2484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444" y="1492834"/>
            <a:ext cx="5687541" cy="2894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112" y="4419570"/>
            <a:ext cx="4355976" cy="2451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8789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Pojďme se podívat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>
                <a:hlinkClick r:id="rId2"/>
              </a:rPr>
              <a:t>https://www.youtube.com/watch?v=QaN7DR8Zj5o</a:t>
            </a:r>
            <a:endParaRPr lang="cs-CZ" dirty="0"/>
          </a:p>
          <a:p>
            <a:endParaRPr lang="cs-CZ" dirty="0" smtClean="0"/>
          </a:p>
          <a:p>
            <a:r>
              <a:rPr lang="cs-CZ" dirty="0" err="1" smtClean="0"/>
              <a:t>Byrocracy</a:t>
            </a:r>
            <a:r>
              <a:rPr lang="cs-CZ" dirty="0" smtClean="0"/>
              <a:t> (12:50) and </a:t>
            </a:r>
            <a:r>
              <a:rPr lang="cs-CZ" dirty="0" err="1" smtClean="0"/>
              <a:t>the</a:t>
            </a:r>
            <a:r>
              <a:rPr lang="cs-CZ" dirty="0" smtClean="0"/>
              <a:t> </a:t>
            </a:r>
            <a:r>
              <a:rPr lang="cs-CZ" dirty="0" err="1" smtClean="0"/>
              <a:t>desire</a:t>
            </a:r>
            <a:r>
              <a:rPr lang="cs-CZ" dirty="0" smtClean="0"/>
              <a:t> </a:t>
            </a:r>
            <a:r>
              <a:rPr lang="cs-CZ" dirty="0" err="1" smtClean="0"/>
              <a:t>of</a:t>
            </a:r>
            <a:r>
              <a:rPr lang="cs-CZ" dirty="0" smtClean="0"/>
              <a:t> </a:t>
            </a:r>
            <a:r>
              <a:rPr lang="cs-CZ" dirty="0" err="1" smtClean="0"/>
              <a:t>emigration</a:t>
            </a:r>
            <a:endParaRPr lang="cs-CZ" dirty="0" smtClean="0"/>
          </a:p>
          <a:p>
            <a:r>
              <a:rPr lang="cs-CZ" dirty="0" err="1" smtClean="0"/>
              <a:t>Order</a:t>
            </a:r>
            <a:r>
              <a:rPr lang="cs-CZ" dirty="0" smtClean="0"/>
              <a:t> (21:53-29)</a:t>
            </a:r>
          </a:p>
          <a:p>
            <a:r>
              <a:rPr lang="cs-CZ" dirty="0" err="1" smtClean="0"/>
              <a:t>Jews</a:t>
            </a:r>
            <a:r>
              <a:rPr lang="cs-CZ" dirty="0" smtClean="0"/>
              <a:t> in </a:t>
            </a:r>
            <a:r>
              <a:rPr lang="cs-CZ" dirty="0" err="1" smtClean="0"/>
              <a:t>trains</a:t>
            </a:r>
            <a:r>
              <a:rPr lang="cs-CZ" dirty="0" smtClean="0"/>
              <a:t> (31:55-34)</a:t>
            </a:r>
          </a:p>
          <a:p>
            <a:endParaRPr lang="cs-CZ" dirty="0"/>
          </a:p>
          <a:p>
            <a:r>
              <a:rPr lang="cs-CZ" dirty="0" smtClean="0"/>
              <a:t>Pohled zpět</a:t>
            </a:r>
          </a:p>
          <a:p>
            <a:r>
              <a:rPr lang="cs-CZ" dirty="0" smtClean="0">
                <a:hlinkClick r:id="rId3"/>
              </a:rPr>
              <a:t>https://www.youtube.com/watch?v=IrmTZs1iyX0</a:t>
            </a:r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376041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r>
              <a:rPr lang="cs-CZ" dirty="0" smtClean="0"/>
              <a:t>„Mohlo to být tak, </a:t>
            </a:r>
            <a:r>
              <a:rPr lang="cs-CZ" dirty="0"/>
              <a:t>že </a:t>
            </a:r>
            <a:r>
              <a:rPr lang="cs-CZ" dirty="0" err="1"/>
              <a:t>Eichmann</a:t>
            </a:r>
            <a:r>
              <a:rPr lang="cs-CZ" dirty="0"/>
              <a:t> a jeho miliony kompliců v holocaustu </a:t>
            </a:r>
            <a:r>
              <a:rPr lang="cs-CZ" dirty="0" smtClean="0"/>
              <a:t>jen </a:t>
            </a:r>
            <a:r>
              <a:rPr lang="cs-CZ" dirty="0"/>
              <a:t>dodržovali rozkazy? Mohli bychom je </a:t>
            </a:r>
            <a:r>
              <a:rPr lang="cs-CZ" dirty="0" smtClean="0"/>
              <a:t>všechny označit jako spolupachatele?“</a:t>
            </a:r>
            <a:r>
              <a:rPr lang="en-US" sz="2000" dirty="0"/>
              <a:t>(Milgram, 1974).</a:t>
            </a:r>
            <a:endParaRPr lang="cs-CZ" sz="2000" dirty="0"/>
          </a:p>
          <a:p>
            <a:pPr marL="6858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439236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Milgramův</a:t>
            </a:r>
            <a:r>
              <a:rPr lang="cs-CZ" dirty="0" smtClean="0"/>
              <a:t> e</a:t>
            </a:r>
            <a:r>
              <a:rPr lang="cs-CZ" dirty="0"/>
              <a:t>x</a:t>
            </a:r>
            <a:r>
              <a:rPr lang="cs-CZ" dirty="0" smtClean="0"/>
              <a:t>periment – 1. krok</a:t>
            </a:r>
            <a:endParaRPr lang="cs-CZ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60032" y="1988840"/>
            <a:ext cx="4183322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83568" y="1556792"/>
            <a:ext cx="4038600" cy="4525963"/>
          </a:xfrm>
        </p:spPr>
        <p:txBody>
          <a:bodyPr>
            <a:normAutofit/>
          </a:bodyPr>
          <a:lstStyle/>
          <a:p>
            <a:pPr marL="68580" indent="0">
              <a:buNone/>
            </a:pPr>
            <a:endParaRPr lang="cs-CZ" smtClean="0"/>
          </a:p>
          <a:p>
            <a:pPr marL="68580" indent="0">
              <a:buNone/>
            </a:pPr>
            <a:endParaRPr lang="cs-CZ" dirty="0" smtClean="0"/>
          </a:p>
          <a:p>
            <a:pPr marL="68580" indent="0">
              <a:buNone/>
            </a:pPr>
            <a:r>
              <a:rPr lang="cs-CZ" u="sng" dirty="0" smtClean="0"/>
              <a:t>Cíl:</a:t>
            </a:r>
          </a:p>
          <a:p>
            <a:pPr marL="68580" indent="0">
              <a:buNone/>
            </a:pPr>
            <a:r>
              <a:rPr lang="pl-PL" dirty="0" smtClean="0"/>
              <a:t>jak hodně by lidé byli poslušní, kdyby příkazem bylo poškození </a:t>
            </a:r>
            <a:r>
              <a:rPr lang="pl-PL" dirty="0"/>
              <a:t>jiné </a:t>
            </a:r>
            <a:r>
              <a:rPr lang="pl-PL" dirty="0" smtClean="0"/>
              <a:t>osoby.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080826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Milgramův</a:t>
            </a:r>
            <a:r>
              <a:rPr lang="cs-CZ" dirty="0"/>
              <a:t> </a:t>
            </a:r>
            <a:r>
              <a:rPr lang="cs-CZ" dirty="0" smtClean="0"/>
              <a:t>experiment: procedura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 </a:t>
            </a:r>
            <a:endParaRPr lang="cs-CZ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0678" y="1988840"/>
            <a:ext cx="4376957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190" y="2629635"/>
            <a:ext cx="3366737" cy="2137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69287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Milgramův</a:t>
            </a:r>
            <a:r>
              <a:rPr lang="cs-CZ" dirty="0"/>
              <a:t> experiment: procedura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4400" y="2109978"/>
            <a:ext cx="7772400" cy="3920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79492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Milgramův</a:t>
            </a:r>
            <a:r>
              <a:rPr lang="cs-CZ" dirty="0"/>
              <a:t> </a:t>
            </a:r>
            <a:r>
              <a:rPr lang="cs-CZ" dirty="0" smtClean="0"/>
              <a:t>experiment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P</a:t>
            </a:r>
            <a:r>
              <a:rPr lang="cs-CZ" b="1" dirty="0" err="1"/>
              <a:t>ř</a:t>
            </a:r>
            <a:r>
              <a:rPr lang="cs-CZ" b="1" dirty="0" err="1" smtClean="0"/>
              <a:t>íkaz</a:t>
            </a:r>
            <a:r>
              <a:rPr lang="cs-CZ" b="1" dirty="0" smtClean="0"/>
              <a:t> 1</a:t>
            </a:r>
            <a:r>
              <a:rPr lang="en-US" dirty="0" smtClean="0"/>
              <a:t>: </a:t>
            </a:r>
            <a:r>
              <a:rPr lang="cs-CZ" dirty="0" smtClean="0"/>
              <a:t>Prosím pokračujte</a:t>
            </a:r>
            <a:r>
              <a:rPr lang="en-US" dirty="0" smtClean="0"/>
              <a:t>.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r>
              <a:rPr lang="en-US" b="1" dirty="0" smtClean="0"/>
              <a:t>P</a:t>
            </a:r>
            <a:r>
              <a:rPr lang="cs-CZ" b="1" dirty="0" err="1" smtClean="0"/>
              <a:t>říkaz</a:t>
            </a:r>
            <a:r>
              <a:rPr lang="cs-CZ" b="1" dirty="0" smtClean="0"/>
              <a:t> </a:t>
            </a:r>
            <a:r>
              <a:rPr lang="en-US" b="1" dirty="0" smtClean="0"/>
              <a:t>2</a:t>
            </a:r>
            <a:r>
              <a:rPr lang="en-US" b="1" dirty="0"/>
              <a:t>:</a:t>
            </a:r>
            <a:r>
              <a:rPr lang="en-US" dirty="0"/>
              <a:t> </a:t>
            </a:r>
            <a:r>
              <a:rPr lang="cs-CZ" dirty="0"/>
              <a:t>E</a:t>
            </a:r>
            <a:r>
              <a:rPr lang="en-US" dirty="0" err="1" smtClean="0"/>
              <a:t>xperiment</a:t>
            </a:r>
            <a:r>
              <a:rPr lang="en-US" dirty="0" smtClean="0"/>
              <a:t> </a:t>
            </a:r>
            <a:r>
              <a:rPr lang="cs-CZ" dirty="0" smtClean="0"/>
              <a:t>vyžaduje, abyste pokračoval</a:t>
            </a:r>
            <a:r>
              <a:rPr lang="en-US" dirty="0" smtClean="0"/>
              <a:t>.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r>
              <a:rPr lang="en-US" b="1" dirty="0" smtClean="0"/>
              <a:t>P</a:t>
            </a:r>
            <a:r>
              <a:rPr lang="cs-CZ" b="1" dirty="0" err="1" smtClean="0"/>
              <a:t>říkaz</a:t>
            </a:r>
            <a:r>
              <a:rPr lang="cs-CZ" b="1" dirty="0" smtClean="0"/>
              <a:t> </a:t>
            </a:r>
            <a:r>
              <a:rPr lang="en-US" b="1" dirty="0" smtClean="0"/>
              <a:t>3</a:t>
            </a:r>
            <a:r>
              <a:rPr lang="en-US" dirty="0"/>
              <a:t>: </a:t>
            </a:r>
            <a:r>
              <a:rPr lang="cs-CZ" dirty="0" smtClean="0"/>
              <a:t>Je naprosto nezbytné, abyste pokračoval.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r>
              <a:rPr lang="en-US" b="1" dirty="0" smtClean="0"/>
              <a:t>P</a:t>
            </a:r>
            <a:r>
              <a:rPr lang="cs-CZ" b="1" dirty="0" err="1" smtClean="0"/>
              <a:t>říkaz</a:t>
            </a:r>
            <a:r>
              <a:rPr lang="en-US" b="1" dirty="0" smtClean="0"/>
              <a:t> </a:t>
            </a:r>
            <a:r>
              <a:rPr lang="en-US" b="1" dirty="0"/>
              <a:t>4</a:t>
            </a:r>
            <a:r>
              <a:rPr lang="en-US" dirty="0"/>
              <a:t>: </a:t>
            </a:r>
            <a:r>
              <a:rPr lang="cs-CZ" dirty="0" smtClean="0"/>
              <a:t>Nemáte jinou možnost než pokračovat.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4694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Výsledky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??? Kolik lidí pokračovalo na 450 V???</a:t>
            </a:r>
            <a:endParaRPr lang="cs-CZ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916832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54899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Výsledky</a:t>
            </a:r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91078" y="4060829"/>
            <a:ext cx="19044" cy="19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25" t="36111" r="52249" b="27778"/>
          <a:stretch/>
        </p:blipFill>
        <p:spPr bwMode="auto">
          <a:xfrm>
            <a:off x="1043608" y="1700808"/>
            <a:ext cx="6987344" cy="4487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952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Výsledky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" indent="0">
              <a:buNone/>
            </a:pPr>
            <a:endParaRPr lang="cs-CZ" dirty="0" smtClean="0"/>
          </a:p>
          <a:p>
            <a:pPr marL="68580" indent="0">
              <a:buNone/>
            </a:pPr>
            <a:r>
              <a:rPr lang="cs-CZ" dirty="0" smtClean="0"/>
              <a:t>Běžní </a:t>
            </a:r>
            <a:r>
              <a:rPr lang="cs-CZ" dirty="0"/>
              <a:t>lidé se pravděpodobně budou řídit příkazy danými autoritou, a to dokonce i v </a:t>
            </a:r>
            <a:r>
              <a:rPr lang="cs-CZ" dirty="0" smtClean="0"/>
              <a:t>případě, </a:t>
            </a:r>
            <a:r>
              <a:rPr lang="cs-CZ" dirty="0"/>
              <a:t>kdy </a:t>
            </a:r>
            <a:r>
              <a:rPr lang="cs-CZ" dirty="0" smtClean="0"/>
              <a:t>zabijí </a:t>
            </a:r>
            <a:r>
              <a:rPr lang="cs-CZ" dirty="0"/>
              <a:t>nevinnou lidskou bytost. Poslušnost vůči autoritě je v nás všudypřítomná </a:t>
            </a:r>
            <a:r>
              <a:rPr lang="cs-CZ" dirty="0" smtClean="0"/>
              <a:t>díky tomu, </a:t>
            </a:r>
            <a:r>
              <a:rPr lang="cs-CZ" dirty="0"/>
              <a:t>jak jsme vychováni.</a:t>
            </a:r>
          </a:p>
        </p:txBody>
      </p:sp>
    </p:spTree>
    <p:extLst>
      <p:ext uri="{BB962C8B-B14F-4D97-AF65-F5344CB8AC3E}">
        <p14:creationId xmlns:p14="http://schemas.microsoft.com/office/powerpoint/2010/main" val="19607800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Milgramova</a:t>
            </a:r>
            <a:r>
              <a:rPr lang="cs-CZ" dirty="0" smtClean="0"/>
              <a:t> teorie </a:t>
            </a:r>
            <a:r>
              <a:rPr lang="cs-CZ" dirty="0" err="1"/>
              <a:t>a</a:t>
            </a:r>
            <a:r>
              <a:rPr lang="cs-CZ" dirty="0" err="1" smtClean="0"/>
              <a:t>gence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Autonomní stav</a:t>
            </a:r>
          </a:p>
          <a:p>
            <a:r>
              <a:rPr lang="cs-CZ" dirty="0" err="1" smtClean="0"/>
              <a:t>A</a:t>
            </a:r>
            <a:r>
              <a:rPr lang="cs-CZ" b="1" dirty="0" err="1" smtClean="0"/>
              <a:t>gentický</a:t>
            </a:r>
            <a:r>
              <a:rPr lang="cs-CZ" b="1" dirty="0" smtClean="0"/>
              <a:t> stav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9368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Variace experimentu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Uniforma</a:t>
            </a:r>
          </a:p>
          <a:p>
            <a:r>
              <a:rPr lang="cs-CZ" dirty="0" smtClean="0"/>
              <a:t>Změna místa</a:t>
            </a:r>
          </a:p>
          <a:p>
            <a:r>
              <a:rPr lang="cs-CZ" dirty="0" smtClean="0"/>
              <a:t>Dva učitelé</a:t>
            </a:r>
          </a:p>
          <a:p>
            <a:r>
              <a:rPr lang="cs-CZ" dirty="0" smtClean="0"/>
              <a:t>Vzdálenost</a:t>
            </a:r>
          </a:p>
          <a:p>
            <a:r>
              <a:rPr lang="cs-CZ" dirty="0" smtClean="0"/>
              <a:t>Podmínka sociální podpory</a:t>
            </a:r>
          </a:p>
          <a:p>
            <a:r>
              <a:rPr lang="cs-CZ" dirty="0" smtClean="0"/>
              <a:t>Absence experimentátora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760569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smtClean="0"/>
              <a:t>Faktory vedoucí k poslušnosti</a:t>
            </a:r>
          </a:p>
        </p:txBody>
      </p:sp>
      <p:sp>
        <p:nvSpPr>
          <p:cNvPr id="17411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altLang="cs-CZ" dirty="0" smtClean="0"/>
              <a:t>Autorita</a:t>
            </a:r>
          </a:p>
          <a:p>
            <a:pPr lvl="1"/>
            <a:r>
              <a:rPr lang="cs-CZ" altLang="cs-CZ" dirty="0" smtClean="0"/>
              <a:t>Povzbuzoval další proband, ne experimentátor v bílém plášti – 20 % udílí max. šok </a:t>
            </a:r>
          </a:p>
          <a:p>
            <a:r>
              <a:rPr lang="cs-CZ" altLang="cs-CZ" dirty="0" smtClean="0"/>
              <a:t>Oběť</a:t>
            </a:r>
          </a:p>
          <a:p>
            <a:pPr lvl="1"/>
            <a:r>
              <a:rPr lang="cs-CZ" altLang="cs-CZ" dirty="0" smtClean="0"/>
              <a:t>Ve stejné místnosti 40%, </a:t>
            </a:r>
          </a:p>
          <a:p>
            <a:pPr lvl="1"/>
            <a:r>
              <a:rPr lang="cs-CZ" altLang="cs-CZ" dirty="0" smtClean="0"/>
              <a:t>Pokud musel vzít ruku respondenta a dál ji na železnou desku aby dostal šok 20% </a:t>
            </a:r>
          </a:p>
          <a:p>
            <a:r>
              <a:rPr lang="cs-CZ" altLang="cs-CZ" dirty="0" smtClean="0"/>
              <a:t>Situace</a:t>
            </a:r>
          </a:p>
          <a:p>
            <a:pPr lvl="1"/>
            <a:r>
              <a:rPr lang="cs-CZ" altLang="cs-CZ" dirty="0" smtClean="0"/>
              <a:t>U</a:t>
            </a:r>
            <a:r>
              <a:rPr lang="nl-NL" altLang="cs-CZ" dirty="0" smtClean="0"/>
              <a:t>niversita x komerční firma – 48% max. šok </a:t>
            </a:r>
            <a:endParaRPr lang="cs-CZ" altLang="cs-CZ" dirty="0" smtClean="0"/>
          </a:p>
          <a:p>
            <a:pPr>
              <a:buFont typeface="Wingdings" pitchFamily="2" charset="2"/>
              <a:buNone/>
            </a:pPr>
            <a:endParaRPr lang="cs-CZ" altLang="cs-CZ" dirty="0" smtClean="0"/>
          </a:p>
          <a:p>
            <a:r>
              <a:rPr lang="cs-CZ" altLang="cs-CZ" dirty="0" smtClean="0"/>
              <a:t>Gender: ženy pokračovaly více 65%, ale prožívaly větší vnitřní konflikt ( méně, pokud žák byla žena) </a:t>
            </a:r>
          </a:p>
          <a:p>
            <a:endParaRPr lang="nl-NL" altLang="cs-CZ" dirty="0" smtClean="0"/>
          </a:p>
          <a:p>
            <a:endParaRPr lang="cs-CZ" altLang="cs-CZ" dirty="0" smtClean="0"/>
          </a:p>
        </p:txBody>
      </p:sp>
      <p:sp>
        <p:nvSpPr>
          <p:cNvPr id="17412" name="Zástupný symbol pro číslo snímku 3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B489E6C-36C9-47E2-AA67-EFD96982D82A}" type="slidenum">
              <a:rPr lang="cs-CZ" altLang="cs-CZ" smtClean="0">
                <a:solidFill>
                  <a:srgbClr val="3C3C8C"/>
                </a:solidFill>
              </a:rPr>
              <a:pPr/>
              <a:t>14</a:t>
            </a:fld>
            <a:endParaRPr lang="cs-CZ" altLang="cs-CZ" smtClean="0">
              <a:solidFill>
                <a:srgbClr val="3C3C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133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Kritické zhodnocení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Gender</a:t>
            </a:r>
          </a:p>
          <a:p>
            <a:endParaRPr lang="cs-CZ" dirty="0" smtClean="0"/>
          </a:p>
          <a:p>
            <a:r>
              <a:rPr lang="cs-CZ" dirty="0" smtClean="0"/>
              <a:t>Výběr vzorku</a:t>
            </a:r>
          </a:p>
          <a:p>
            <a:pPr marL="6858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287728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Etika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Klamání</a:t>
            </a:r>
          </a:p>
          <a:p>
            <a:r>
              <a:rPr lang="cs-CZ" dirty="0" smtClean="0"/>
              <a:t>Ochrana účastníků</a:t>
            </a:r>
          </a:p>
          <a:p>
            <a:r>
              <a:rPr lang="cs-CZ" dirty="0" smtClean="0"/>
              <a:t>Právo odstoupení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3027656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224</TotalTime>
  <Words>261</Words>
  <Application>Microsoft Office PowerPoint</Application>
  <PresentationFormat>Předvádění na obrazovce (4:3)</PresentationFormat>
  <Paragraphs>65</Paragraphs>
  <Slides>16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16</vt:i4>
      </vt:variant>
    </vt:vector>
  </HeadingPairs>
  <TitlesOfParts>
    <vt:vector size="17" baseType="lpstr">
      <vt:lpstr>Metro</vt:lpstr>
      <vt:lpstr>Vliv autority</vt:lpstr>
      <vt:lpstr>Začátek…</vt:lpstr>
      <vt:lpstr>Pojďme se podívat</vt:lpstr>
      <vt:lpstr>Prezentace aplikace PowerPoint</vt:lpstr>
      <vt:lpstr>Milgramův experiment – 1. krok</vt:lpstr>
      <vt:lpstr>Milgramův experiment: procedura</vt:lpstr>
      <vt:lpstr>Milgramův experiment: procedura</vt:lpstr>
      <vt:lpstr>Milgramův experiment</vt:lpstr>
      <vt:lpstr>Výsledky</vt:lpstr>
      <vt:lpstr>Výsledky</vt:lpstr>
      <vt:lpstr>Výsledky</vt:lpstr>
      <vt:lpstr>Milgramova teorie agence</vt:lpstr>
      <vt:lpstr>Variace experimentu </vt:lpstr>
      <vt:lpstr>Faktory vedoucí k poslušnosti</vt:lpstr>
      <vt:lpstr>Kritické zhodnocení</vt:lpstr>
      <vt:lpstr>Etika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Obedience study</dc:title>
  <dc:creator>uzivatel</dc:creator>
  <cp:lastModifiedBy>uzivatel</cp:lastModifiedBy>
  <cp:revision>19</cp:revision>
  <dcterms:created xsi:type="dcterms:W3CDTF">2018-04-03T19:57:51Z</dcterms:created>
  <dcterms:modified xsi:type="dcterms:W3CDTF">2019-12-29T20:38:51Z</dcterms:modified>
</cp:coreProperties>
</file>