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</p:sldIdLst>
  <p:sldSz cx="14630400" cy="8229600"/>
  <p:notesSz cx="8229600" cy="14630400"/>
  <p:embeddedFontLst>
    <p:embeddedFont>
      <p:font typeface="Barlow" pitchFamily="2" charset="0"/>
      <p:regular r:id="rId13"/>
      <p:bold r:id="rId14"/>
      <p:italic r:id="rId15"/>
      <p:boldItalic r:id="rId16"/>
    </p:embeddedFont>
    <p:embeddedFont>
      <p:font typeface="Barlow Light" panose="00000400000000000000" pitchFamily="2" charset="0"/>
      <p:regular r:id="rId17"/>
      <p:italic r:id="rId18"/>
    </p:embeddedFont>
    <p:embeddedFont>
      <p:font typeface="Barlow Medium" panose="00000600000000000000"/>
      <p:regular r:id="rId19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9" d="100"/>
          <a:sy n="89" d="100"/>
        </p:scale>
        <p:origin x="64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61748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F6ECE-4F97-C863-DC8B-E089DDAAA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6F9BF9-4388-0FDE-677A-007BD8E4EC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2188CD-33A7-A19D-5BCC-A7528CFFA5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4312A1-00A5-8898-88E0-CF875DD43C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361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063818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3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09030" y="635675"/>
            <a:ext cx="3664148" cy="424934"/>
          </a:xfrm>
          <a:prstGeom prst="roundRect">
            <a:avLst>
              <a:gd name="adj" fmla="val 18279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947618" y="704969"/>
            <a:ext cx="3386971" cy="2863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METODIKA BZ — MODUL: POHYB A POSTOJ</a:t>
            </a:r>
            <a:endParaRPr lang="en-US" sz="1450" dirty="0"/>
          </a:p>
        </p:txBody>
      </p:sp>
      <p:sp>
        <p:nvSpPr>
          <p:cNvPr id="4" name="Text 2"/>
          <p:cNvSpPr/>
          <p:nvPr/>
        </p:nvSpPr>
        <p:spPr>
          <a:xfrm>
            <a:off x="809030" y="1147167"/>
            <a:ext cx="9408795" cy="642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05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Postoje a dynamická mobilita v boji zblízka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809030" y="2113836"/>
            <a:ext cx="13012341" cy="716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Biomechanické základy, pohybová dynamika a metodická progrese pro bojový výcvik. Určeno pro instruktory boje zblízka, bezpečnostní personál a fyzioterapeuty pracující s bojovníky.</a:t>
            </a:r>
            <a:endParaRPr lang="en-US" sz="18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3889" y="3073598"/>
            <a:ext cx="7642503" cy="4535805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92809" y="4182225"/>
            <a:ext cx="650595" cy="65059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8813172" y="6414981"/>
            <a:ext cx="1899733" cy="6505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0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Bojová efektivita</a:t>
            </a:r>
            <a:endParaRPr lang="en-US" sz="20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011027" y="4183445"/>
            <a:ext cx="650594" cy="65059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418987" y="6414981"/>
            <a:ext cx="1899733" cy="6505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0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Dynamický pohyb</a:t>
            </a:r>
            <a:endParaRPr lang="en-US" sz="20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616843" y="4183445"/>
            <a:ext cx="650594" cy="650593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3985767" y="6577629"/>
            <a:ext cx="1899733" cy="325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0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Postoj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47606" y="686752"/>
            <a:ext cx="1842492" cy="467439"/>
          </a:xfrm>
          <a:prstGeom prst="roundRect">
            <a:avLst>
              <a:gd name="adj" fmla="val 17408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0482" y="823555"/>
            <a:ext cx="193715" cy="19371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90995" y="767001"/>
            <a:ext cx="1246227" cy="3069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VÝUKOVÉ CÍLE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847606" y="1249204"/>
            <a:ext cx="6887528" cy="6727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5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Co se naučíte v tomto modulu</a:t>
            </a:r>
            <a:endParaRPr lang="en-US" sz="4200" dirty="0"/>
          </a:p>
        </p:txBody>
      </p:sp>
      <p:sp>
        <p:nvSpPr>
          <p:cNvPr id="6" name="Shape 3"/>
          <p:cNvSpPr/>
          <p:nvPr/>
        </p:nvSpPr>
        <p:spPr>
          <a:xfrm>
            <a:off x="847606" y="2278142"/>
            <a:ext cx="6348770" cy="2513528"/>
          </a:xfrm>
          <a:prstGeom prst="roundRect">
            <a:avLst>
              <a:gd name="adj" fmla="val 4047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Shape 4"/>
          <p:cNvSpPr/>
          <p:nvPr/>
        </p:nvSpPr>
        <p:spPr>
          <a:xfrm>
            <a:off x="878086" y="2308622"/>
            <a:ext cx="6287810" cy="726519"/>
          </a:xfrm>
          <a:prstGeom prst="roundRect">
            <a:avLst>
              <a:gd name="adj" fmla="val 8966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8" name="Text 5"/>
          <p:cNvSpPr/>
          <p:nvPr/>
        </p:nvSpPr>
        <p:spPr>
          <a:xfrm>
            <a:off x="3840361" y="2441019"/>
            <a:ext cx="363260" cy="4539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8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1</a:t>
            </a:r>
            <a:endParaRPr lang="en-US" sz="2850" dirty="0"/>
          </a:p>
        </p:txBody>
      </p:sp>
      <p:sp>
        <p:nvSpPr>
          <p:cNvPr id="9" name="Text 6"/>
          <p:cNvSpPr/>
          <p:nvPr/>
        </p:nvSpPr>
        <p:spPr>
          <a:xfrm>
            <a:off x="1120259" y="3272671"/>
            <a:ext cx="2690812" cy="336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Biomechanika postoje</a:t>
            </a:r>
            <a:endParaRPr lang="en-US" sz="2100" dirty="0"/>
          </a:p>
        </p:txBody>
      </p:sp>
      <p:sp>
        <p:nvSpPr>
          <p:cNvPr id="10" name="Text 7"/>
          <p:cNvSpPr/>
          <p:nvPr/>
        </p:nvSpPr>
        <p:spPr>
          <a:xfrm>
            <a:off x="1120259" y="3751540"/>
            <a:ext cx="5803463" cy="7674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Analyzovat parametry čelního a bočního postoje — bázi, těžiště a orientaci pánve.</a:t>
            </a:r>
            <a:endParaRPr lang="en-US" sz="1900" dirty="0"/>
          </a:p>
        </p:txBody>
      </p:sp>
      <p:sp>
        <p:nvSpPr>
          <p:cNvPr id="11" name="Shape 8"/>
          <p:cNvSpPr/>
          <p:nvPr/>
        </p:nvSpPr>
        <p:spPr>
          <a:xfrm>
            <a:off x="7433905" y="2278142"/>
            <a:ext cx="6348889" cy="2513528"/>
          </a:xfrm>
          <a:prstGeom prst="roundRect">
            <a:avLst>
              <a:gd name="adj" fmla="val 4047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Shape 9"/>
          <p:cNvSpPr/>
          <p:nvPr/>
        </p:nvSpPr>
        <p:spPr>
          <a:xfrm>
            <a:off x="7464385" y="2308622"/>
            <a:ext cx="6287929" cy="726519"/>
          </a:xfrm>
          <a:prstGeom prst="roundRect">
            <a:avLst>
              <a:gd name="adj" fmla="val 8966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3" name="Text 10"/>
          <p:cNvSpPr/>
          <p:nvPr/>
        </p:nvSpPr>
        <p:spPr>
          <a:xfrm>
            <a:off x="10426660" y="2441019"/>
            <a:ext cx="363260" cy="4539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8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2</a:t>
            </a:r>
            <a:endParaRPr lang="en-US" sz="2850" dirty="0"/>
          </a:p>
        </p:txBody>
      </p:sp>
      <p:sp>
        <p:nvSpPr>
          <p:cNvPr id="14" name="Text 11"/>
          <p:cNvSpPr/>
          <p:nvPr/>
        </p:nvSpPr>
        <p:spPr>
          <a:xfrm>
            <a:off x="7706558" y="3272671"/>
            <a:ext cx="2690812" cy="336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Stabilita a síla</a:t>
            </a:r>
            <a:endParaRPr lang="en-US" sz="2100" dirty="0"/>
          </a:p>
        </p:txBody>
      </p:sp>
      <p:sp>
        <p:nvSpPr>
          <p:cNvPr id="15" name="Text 12"/>
          <p:cNvSpPr/>
          <p:nvPr/>
        </p:nvSpPr>
        <p:spPr>
          <a:xfrm>
            <a:off x="7706558" y="3751540"/>
            <a:ext cx="5803583" cy="7674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Interpretovat vztah mezi stabilitou postoje a schopností generovat ofenzivní sílu.</a:t>
            </a:r>
            <a:endParaRPr lang="en-US" sz="1900" dirty="0"/>
          </a:p>
        </p:txBody>
      </p:sp>
      <p:sp>
        <p:nvSpPr>
          <p:cNvPr id="16" name="Shape 13"/>
          <p:cNvSpPr/>
          <p:nvPr/>
        </p:nvSpPr>
        <p:spPr>
          <a:xfrm>
            <a:off x="847606" y="5029200"/>
            <a:ext cx="6348770" cy="2513528"/>
          </a:xfrm>
          <a:prstGeom prst="roundRect">
            <a:avLst>
              <a:gd name="adj" fmla="val 4047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7" name="Shape 14"/>
          <p:cNvSpPr/>
          <p:nvPr/>
        </p:nvSpPr>
        <p:spPr>
          <a:xfrm>
            <a:off x="878086" y="5059680"/>
            <a:ext cx="6287810" cy="726519"/>
          </a:xfrm>
          <a:prstGeom prst="roundRect">
            <a:avLst>
              <a:gd name="adj" fmla="val 8966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8" name="Text 15"/>
          <p:cNvSpPr/>
          <p:nvPr/>
        </p:nvSpPr>
        <p:spPr>
          <a:xfrm>
            <a:off x="3840361" y="5192078"/>
            <a:ext cx="363260" cy="4539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8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3</a:t>
            </a:r>
            <a:endParaRPr lang="en-US" sz="2850" dirty="0"/>
          </a:p>
        </p:txBody>
      </p:sp>
      <p:sp>
        <p:nvSpPr>
          <p:cNvPr id="19" name="Text 16"/>
          <p:cNvSpPr/>
          <p:nvPr/>
        </p:nvSpPr>
        <p:spPr>
          <a:xfrm>
            <a:off x="1120259" y="6023729"/>
            <a:ext cx="2690812" cy="336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Metody přesunu</a:t>
            </a:r>
            <a:endParaRPr lang="en-US" sz="2100" dirty="0"/>
          </a:p>
        </p:txBody>
      </p:sp>
      <p:sp>
        <p:nvSpPr>
          <p:cNvPr id="20" name="Text 17"/>
          <p:cNvSpPr/>
          <p:nvPr/>
        </p:nvSpPr>
        <p:spPr>
          <a:xfrm>
            <a:off x="1120259" y="6502598"/>
            <a:ext cx="5803463" cy="7674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Demonstrovat efektivní techniky kroku a sunu se změnou směru bez ztráty rovnováhy.</a:t>
            </a:r>
            <a:endParaRPr lang="en-US" sz="1900" dirty="0"/>
          </a:p>
        </p:txBody>
      </p:sp>
      <p:sp>
        <p:nvSpPr>
          <p:cNvPr id="21" name="Shape 18"/>
          <p:cNvSpPr/>
          <p:nvPr/>
        </p:nvSpPr>
        <p:spPr>
          <a:xfrm>
            <a:off x="7433905" y="5029200"/>
            <a:ext cx="6348889" cy="2513528"/>
          </a:xfrm>
          <a:prstGeom prst="roundRect">
            <a:avLst>
              <a:gd name="adj" fmla="val 4047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2" name="Shape 19"/>
          <p:cNvSpPr/>
          <p:nvPr/>
        </p:nvSpPr>
        <p:spPr>
          <a:xfrm>
            <a:off x="7464385" y="5059680"/>
            <a:ext cx="6287929" cy="726519"/>
          </a:xfrm>
          <a:prstGeom prst="roundRect">
            <a:avLst>
              <a:gd name="adj" fmla="val 8966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3" name="Text 20"/>
          <p:cNvSpPr/>
          <p:nvPr/>
        </p:nvSpPr>
        <p:spPr>
          <a:xfrm>
            <a:off x="10426660" y="5192078"/>
            <a:ext cx="363260" cy="4539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8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4</a:t>
            </a:r>
            <a:endParaRPr lang="en-US" sz="2850" dirty="0"/>
          </a:p>
        </p:txBody>
      </p:sp>
      <p:sp>
        <p:nvSpPr>
          <p:cNvPr id="24" name="Text 21"/>
          <p:cNvSpPr/>
          <p:nvPr/>
        </p:nvSpPr>
        <p:spPr>
          <a:xfrm>
            <a:off x="7706558" y="6023729"/>
            <a:ext cx="2690812" cy="336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Pohyb na zemi</a:t>
            </a:r>
            <a:endParaRPr lang="en-US" sz="2100" dirty="0"/>
          </a:p>
        </p:txBody>
      </p:sp>
      <p:sp>
        <p:nvSpPr>
          <p:cNvPr id="25" name="Text 22"/>
          <p:cNvSpPr/>
          <p:nvPr/>
        </p:nvSpPr>
        <p:spPr>
          <a:xfrm>
            <a:off x="7706558" y="6502598"/>
            <a:ext cx="5803583" cy="7674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Vysvětlit specifika horizontální mobility v taktické výstroji dle Metodiky BZ.</a:t>
            </a:r>
            <a:endParaRPr lang="en-US" sz="1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53785" y="818436"/>
            <a:ext cx="1882735" cy="387072"/>
          </a:xfrm>
          <a:prstGeom prst="roundRect">
            <a:avLst>
              <a:gd name="adj" fmla="val 18696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882968" y="882968"/>
            <a:ext cx="1624370" cy="2580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TEORETICKÝ ZÁKLAD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753785" y="1280636"/>
            <a:ext cx="5892879" cy="5982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700"/>
              </a:lnSpc>
              <a:buNone/>
            </a:pPr>
            <a:r>
              <a:rPr lang="en-US" sz="37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Postoj jako bojová platforma</a:t>
            </a:r>
            <a:endParaRPr lang="en-US" sz="3750" dirty="0"/>
          </a:p>
        </p:txBody>
      </p:sp>
      <p:sp>
        <p:nvSpPr>
          <p:cNvPr id="5" name="Shape 3"/>
          <p:cNvSpPr/>
          <p:nvPr/>
        </p:nvSpPr>
        <p:spPr>
          <a:xfrm>
            <a:off x="598765" y="2160746"/>
            <a:ext cx="6608802" cy="3859054"/>
          </a:xfrm>
          <a:prstGeom prst="roundRect">
            <a:avLst>
              <a:gd name="adj" fmla="val 4018"/>
            </a:avLst>
          </a:prstGeom>
          <a:solidFill>
            <a:srgbClr val="F65F62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814030" y="2348627"/>
            <a:ext cx="2393037" cy="2990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Definice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814030" y="2835593"/>
            <a:ext cx="6178272" cy="9676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Postoj </a:t>
            </a:r>
            <a:r>
              <a:rPr lang="en-US" sz="1650" b="1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není statická póza</a:t>
            </a:r>
            <a:r>
              <a:rPr lang="en-US" sz="165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— je to dynamická platforma pro obranu, útok a manipulaci se zbraní. Musí být udržitelný v pohybu, při nárazu i v balistické ochraně.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814030" y="4122210"/>
            <a:ext cx="6178272" cy="34528"/>
          </a:xfrm>
          <a:prstGeom prst="rect">
            <a:avLst/>
          </a:prstGeom>
          <a:solidFill>
            <a:srgbClr val="000000">
              <a:alpha val="50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Text 7"/>
          <p:cNvSpPr/>
          <p:nvPr/>
        </p:nvSpPr>
        <p:spPr>
          <a:xfrm>
            <a:off x="814030" y="4368046"/>
            <a:ext cx="2393037" cy="2990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Klíčové funkce</a:t>
            </a:r>
            <a:endParaRPr lang="en-US" sz="1850" dirty="0"/>
          </a:p>
        </p:txBody>
      </p:sp>
      <p:sp>
        <p:nvSpPr>
          <p:cNvPr id="10" name="Text 8"/>
          <p:cNvSpPr/>
          <p:nvPr/>
        </p:nvSpPr>
        <p:spPr>
          <a:xfrm>
            <a:off x="814030" y="4855012"/>
            <a:ext cx="6178272" cy="10990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65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Absorpce a přenos nárazové síly</a:t>
            </a:r>
            <a:endParaRPr lang="en-US" sz="16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65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Udržení situačního přehledu (SA)</a:t>
            </a:r>
            <a:endParaRPr lang="en-US" sz="16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65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Okamžitá připravenost ke změně směru</a:t>
            </a:r>
            <a:endParaRPr lang="en-US" sz="1650" dirty="0"/>
          </a:p>
        </p:txBody>
      </p:sp>
      <p:sp>
        <p:nvSpPr>
          <p:cNvPr id="11" name="Text 9"/>
          <p:cNvSpPr/>
          <p:nvPr/>
        </p:nvSpPr>
        <p:spPr>
          <a:xfrm>
            <a:off x="7585472" y="2348627"/>
            <a:ext cx="2393037" cy="2990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Vojenské specifikum</a:t>
            </a:r>
            <a:endParaRPr lang="en-US" sz="1850" dirty="0"/>
          </a:p>
        </p:txBody>
      </p:sp>
      <p:sp>
        <p:nvSpPr>
          <p:cNvPr id="12" name="Text 10"/>
          <p:cNvSpPr/>
          <p:nvPr/>
        </p:nvSpPr>
        <p:spPr>
          <a:xfrm>
            <a:off x="7585472" y="2835593"/>
            <a:ext cx="6298763" cy="645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Postoj musí umožňovat práci s </a:t>
            </a:r>
            <a:r>
              <a:rPr lang="en-US" sz="165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dlouhou i krátkou zbraní</a:t>
            </a:r>
            <a:r>
              <a:rPr lang="en-US" sz="16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a zachovat stabilitu i při nesení těžké vesty a výstroje.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7585472" y="3668554"/>
            <a:ext cx="2700338" cy="2990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Typologie dle Metodiky BZ</a:t>
            </a:r>
            <a:endParaRPr lang="en-US" sz="1850" dirty="0"/>
          </a:p>
        </p:txBody>
      </p:sp>
      <p:sp>
        <p:nvSpPr>
          <p:cNvPr id="14" name="Shape 12"/>
          <p:cNvSpPr/>
          <p:nvPr/>
        </p:nvSpPr>
        <p:spPr>
          <a:xfrm>
            <a:off x="753785" y="6231136"/>
            <a:ext cx="13122831" cy="1180028"/>
          </a:xfrm>
          <a:prstGeom prst="roundRect">
            <a:avLst>
              <a:gd name="adj" fmla="val 7666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Shape 13"/>
          <p:cNvSpPr/>
          <p:nvPr/>
        </p:nvSpPr>
        <p:spPr>
          <a:xfrm>
            <a:off x="761405" y="6238756"/>
            <a:ext cx="6553795" cy="1164788"/>
          </a:xfrm>
          <a:prstGeom prst="roundRect">
            <a:avLst>
              <a:gd name="adj" fmla="val 7766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6" name="Text 14"/>
          <p:cNvSpPr/>
          <p:nvPr/>
        </p:nvSpPr>
        <p:spPr>
          <a:xfrm>
            <a:off x="976670" y="6454021"/>
            <a:ext cx="2393037" cy="2990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Čelní postoj</a:t>
            </a:r>
            <a:endParaRPr lang="en-US" sz="1850" dirty="0"/>
          </a:p>
        </p:txBody>
      </p:sp>
      <p:sp>
        <p:nvSpPr>
          <p:cNvPr id="17" name="Text 15"/>
          <p:cNvSpPr/>
          <p:nvPr/>
        </p:nvSpPr>
        <p:spPr>
          <a:xfrm>
            <a:off x="976670" y="6865739"/>
            <a:ext cx="6123265" cy="322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Univerzální — pro většinu situací</a:t>
            </a:r>
            <a:endParaRPr lang="en-US" sz="1650" dirty="0"/>
          </a:p>
        </p:txBody>
      </p:sp>
      <p:sp>
        <p:nvSpPr>
          <p:cNvPr id="18" name="Shape 16"/>
          <p:cNvSpPr/>
          <p:nvPr/>
        </p:nvSpPr>
        <p:spPr>
          <a:xfrm>
            <a:off x="7315200" y="6238756"/>
            <a:ext cx="6553795" cy="1164788"/>
          </a:xfrm>
          <a:prstGeom prst="rect">
            <a:avLst/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9" name="Shape 17"/>
          <p:cNvSpPr/>
          <p:nvPr/>
        </p:nvSpPr>
        <p:spPr>
          <a:xfrm>
            <a:off x="7315200" y="6238756"/>
            <a:ext cx="30480" cy="1164788"/>
          </a:xfrm>
          <a:prstGeom prst="roundRect">
            <a:avLst>
              <a:gd name="adj" fmla="val 296782"/>
            </a:avLst>
          </a:prstGeom>
          <a:solidFill>
            <a:srgbClr val="92202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0" name="Text 18"/>
          <p:cNvSpPr/>
          <p:nvPr/>
        </p:nvSpPr>
        <p:spPr>
          <a:xfrm>
            <a:off x="7530465" y="6454021"/>
            <a:ext cx="2393037" cy="2990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Boční postoj</a:t>
            </a:r>
            <a:endParaRPr lang="en-US" sz="1850" dirty="0"/>
          </a:p>
        </p:txBody>
      </p:sp>
      <p:sp>
        <p:nvSpPr>
          <p:cNvPr id="21" name="Text 19"/>
          <p:cNvSpPr/>
          <p:nvPr/>
        </p:nvSpPr>
        <p:spPr>
          <a:xfrm>
            <a:off x="7530465" y="6865739"/>
            <a:ext cx="6123265" cy="322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Specifické taktické situace</a:t>
            </a:r>
            <a:endParaRPr lang="en-US" sz="16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176701" y="479465"/>
            <a:ext cx="1138238" cy="295751"/>
          </a:xfrm>
          <a:prstGeom prst="roundRect">
            <a:avLst>
              <a:gd name="adj" fmla="val 19036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2284809" y="537329"/>
            <a:ext cx="922020" cy="180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5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BIOMECHANIKA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2176701" y="820698"/>
            <a:ext cx="5360194" cy="4652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50"/>
              </a:lnSpc>
              <a:buNone/>
            </a:pPr>
            <a:r>
              <a:rPr lang="en-US" sz="29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Čelní postoj — geometrie stability</a:t>
            </a:r>
            <a:endParaRPr lang="en-US" sz="29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6701" y="1584365"/>
            <a:ext cx="4934188" cy="4934188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6701" y="1584365"/>
            <a:ext cx="4934188" cy="493418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527131" y="3659029"/>
            <a:ext cx="2795588" cy="2327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Proč záleží na každém centimetru?</a:t>
            </a:r>
            <a:endParaRPr lang="en-US" sz="1450" dirty="0"/>
          </a:p>
        </p:txBody>
      </p:sp>
      <p:sp>
        <p:nvSpPr>
          <p:cNvPr id="8" name="Text 4"/>
          <p:cNvSpPr/>
          <p:nvPr/>
        </p:nvSpPr>
        <p:spPr>
          <a:xfrm>
            <a:off x="7527131" y="4005501"/>
            <a:ext cx="4934188" cy="4498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3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Každá odchylka od optimální geometrie postoje </a:t>
            </a:r>
            <a:r>
              <a:rPr lang="en-US" sz="13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snižuje přenositelnou sílu</a:t>
            </a:r>
            <a:r>
              <a:rPr lang="en-US" sz="13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a zvyšuje riziko destabilizace při kontaktu.</a:t>
            </a:r>
            <a:endParaRPr lang="en-US" sz="1300" dirty="0"/>
          </a:p>
        </p:txBody>
      </p:sp>
      <p:sp>
        <p:nvSpPr>
          <p:cNvPr id="9" name="Shape 5"/>
          <p:cNvSpPr/>
          <p:nvPr/>
        </p:nvSpPr>
        <p:spPr>
          <a:xfrm>
            <a:off x="2153841" y="6751439"/>
            <a:ext cx="45720" cy="1021437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0" name="Text 6"/>
          <p:cNvSpPr/>
          <p:nvPr/>
        </p:nvSpPr>
        <p:spPr>
          <a:xfrm>
            <a:off x="2389942" y="6774299"/>
            <a:ext cx="1861780" cy="2327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Šířka báze</a:t>
            </a:r>
            <a:endParaRPr lang="en-US" sz="1450" dirty="0"/>
          </a:p>
        </p:txBody>
      </p:sp>
      <p:sp>
        <p:nvSpPr>
          <p:cNvPr id="11" name="Text 7"/>
          <p:cNvSpPr/>
          <p:nvPr/>
        </p:nvSpPr>
        <p:spPr>
          <a:xfrm>
            <a:off x="2389942" y="7075289"/>
            <a:ext cx="3117652" cy="4498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3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Přesně na šíři ramen — příliš úzká vede k pádu, příliš široká zpomaluje přesun.</a:t>
            </a:r>
            <a:endParaRPr lang="en-US" sz="1300" dirty="0"/>
          </a:p>
        </p:txBody>
      </p:sp>
      <p:sp>
        <p:nvSpPr>
          <p:cNvPr id="12" name="Shape 8"/>
          <p:cNvSpPr/>
          <p:nvPr/>
        </p:nvSpPr>
        <p:spPr>
          <a:xfrm>
            <a:off x="5626775" y="6751439"/>
            <a:ext cx="45720" cy="1021437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3" name="Text 9"/>
          <p:cNvSpPr/>
          <p:nvPr/>
        </p:nvSpPr>
        <p:spPr>
          <a:xfrm>
            <a:off x="5862876" y="6774299"/>
            <a:ext cx="1861780" cy="2327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Pokrčení kolen</a:t>
            </a:r>
            <a:endParaRPr lang="en-US" sz="1450" dirty="0"/>
          </a:p>
        </p:txBody>
      </p:sp>
      <p:sp>
        <p:nvSpPr>
          <p:cNvPr id="14" name="Text 10"/>
          <p:cNvSpPr/>
          <p:nvPr/>
        </p:nvSpPr>
        <p:spPr>
          <a:xfrm>
            <a:off x="5862876" y="7075289"/>
            <a:ext cx="3117771" cy="4498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3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Snížení CoG zvyšuje reaktivitu; narovnání kolen = ztráta dynamické připravenosti.</a:t>
            </a:r>
            <a:endParaRPr lang="en-US" sz="1300" dirty="0"/>
          </a:p>
        </p:txBody>
      </p:sp>
      <p:sp>
        <p:nvSpPr>
          <p:cNvPr id="15" name="Shape 11"/>
          <p:cNvSpPr/>
          <p:nvPr/>
        </p:nvSpPr>
        <p:spPr>
          <a:xfrm>
            <a:off x="9099828" y="6751439"/>
            <a:ext cx="45720" cy="1021437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6" name="Text 12"/>
          <p:cNvSpPr/>
          <p:nvPr/>
        </p:nvSpPr>
        <p:spPr>
          <a:xfrm>
            <a:off x="9335929" y="6774299"/>
            <a:ext cx="1861780" cy="2327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Pánev a páteř</a:t>
            </a:r>
            <a:endParaRPr lang="en-US" sz="1450" dirty="0"/>
          </a:p>
        </p:txBody>
      </p:sp>
      <p:sp>
        <p:nvSpPr>
          <p:cNvPr id="17" name="Text 13"/>
          <p:cNvSpPr/>
          <p:nvPr/>
        </p:nvSpPr>
        <p:spPr>
          <a:xfrm>
            <a:off x="9335929" y="7075289"/>
            <a:ext cx="3117652" cy="6747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3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Neutrální pozice pánve chrání záda při nošení vesty 15+ kg a maximalizuje přenos síly.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9983" y="903923"/>
            <a:ext cx="2082760" cy="432673"/>
          </a:xfrm>
          <a:prstGeom prst="roundRect">
            <a:avLst>
              <a:gd name="adj" fmla="val 18195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960477" y="974169"/>
            <a:ext cx="1801773" cy="2921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POHYBOVÁ DYNAMIKA</a:t>
            </a:r>
            <a:endParaRPr lang="en-US" sz="1450" dirty="0"/>
          </a:p>
        </p:txBody>
      </p:sp>
      <p:sp>
        <p:nvSpPr>
          <p:cNvPr id="4" name="Text 2"/>
          <p:cNvSpPr/>
          <p:nvPr/>
        </p:nvSpPr>
        <p:spPr>
          <a:xfrm>
            <a:off x="819983" y="1425535"/>
            <a:ext cx="7946350" cy="650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0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Přesuny v postoji — krok, sun, obrat</a:t>
            </a:r>
            <a:endParaRPr lang="en-US" sz="40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9983" y="2409825"/>
            <a:ext cx="585668" cy="58566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19983" y="3273385"/>
            <a:ext cx="2603302" cy="325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Pohyb krokem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819983" y="3732133"/>
            <a:ext cx="6356271" cy="730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8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Klasický přenos váhy. </a:t>
            </a:r>
            <a:r>
              <a:rPr lang="en-US" sz="18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Nohy se nekříží.</a:t>
            </a:r>
            <a:r>
              <a:rPr lang="en-US" sz="18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Zachování šířky báze je priorita — každé zkřížení otevírá okno pro strh nebo tlak.</a:t>
            </a:r>
            <a:endParaRPr lang="en-US" sz="18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54146" y="2409825"/>
            <a:ext cx="585668" cy="585668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7454146" y="3273385"/>
            <a:ext cx="2603302" cy="325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Pohyb sunem</a:t>
            </a:r>
            <a:endParaRPr lang="en-US" sz="2000" dirty="0"/>
          </a:p>
        </p:txBody>
      </p:sp>
      <p:sp>
        <p:nvSpPr>
          <p:cNvPr id="10" name="Text 6"/>
          <p:cNvSpPr/>
          <p:nvPr/>
        </p:nvSpPr>
        <p:spPr>
          <a:xfrm>
            <a:off x="7454146" y="3732133"/>
            <a:ext cx="6356271" cy="730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8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Klíčová technika pro </a:t>
            </a:r>
            <a:r>
              <a:rPr lang="en-US" sz="18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udržení konstantní distance</a:t>
            </a:r>
            <a:r>
              <a:rPr lang="en-US" sz="18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od soupeře při zachování palebného sektoru a orientace postoje.</a:t>
            </a:r>
            <a:endParaRPr lang="en-US" sz="180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19983" y="4907399"/>
            <a:ext cx="585668" cy="585668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819983" y="5770959"/>
            <a:ext cx="2603302" cy="325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Obrat o 180°</a:t>
            </a:r>
            <a:endParaRPr lang="en-US" sz="2000" dirty="0"/>
          </a:p>
        </p:txBody>
      </p:sp>
      <p:sp>
        <p:nvSpPr>
          <p:cNvPr id="13" name="Text 8"/>
          <p:cNvSpPr/>
          <p:nvPr/>
        </p:nvSpPr>
        <p:spPr>
          <a:xfrm>
            <a:off x="819983" y="6229707"/>
            <a:ext cx="6356271" cy="10958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8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Dle Pub-71-84-02: přenesení váhy a švihový pohyb nohou. Rychlá změna orientace bez ztráty těžiště — kritické při ohrožení ze zad.</a:t>
            </a:r>
            <a:endParaRPr lang="en-US" sz="180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454146" y="4907399"/>
            <a:ext cx="585668" cy="585668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7454146" y="5770959"/>
            <a:ext cx="2691765" cy="325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Změna postoje na místě</a:t>
            </a:r>
            <a:endParaRPr lang="en-US" sz="2000" dirty="0"/>
          </a:p>
        </p:txBody>
      </p:sp>
      <p:sp>
        <p:nvSpPr>
          <p:cNvPr id="16" name="Text 10"/>
          <p:cNvSpPr/>
          <p:nvPr/>
        </p:nvSpPr>
        <p:spPr>
          <a:xfrm>
            <a:off x="7454146" y="6229707"/>
            <a:ext cx="6356271" cy="730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8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Rychlá adaptace na změnu směru útoku </a:t>
            </a:r>
            <a:r>
              <a:rPr lang="en-US" sz="18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bez nutnosti velkého přesunu těžiště</a:t>
            </a:r>
            <a:r>
              <a:rPr lang="en-US" sz="18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— vyžaduje trénink svalové paměti.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931908" y="501491"/>
            <a:ext cx="1813798" cy="312777"/>
          </a:xfrm>
          <a:prstGeom prst="roundRect">
            <a:avLst>
              <a:gd name="adj" fmla="val 18858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2044779" y="561737"/>
            <a:ext cx="1588056" cy="1922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0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METODIKA BZ — DOPLNĚK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931908" y="864156"/>
            <a:ext cx="7480816" cy="4875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00"/>
              </a:lnSpc>
              <a:buNone/>
            </a:pPr>
            <a:r>
              <a:rPr lang="en-US" sz="30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Mobilita na zemi — horizontální bojová rovina</a:t>
            </a:r>
            <a:endParaRPr lang="en-US" sz="30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1908" y="1538883"/>
            <a:ext cx="10766584" cy="472273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194817" y="5097321"/>
            <a:ext cx="1627198" cy="2589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Kyvadlo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5194817" y="5439174"/>
            <a:ext cx="1627198" cy="398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550"/>
              </a:lnSpc>
              <a:buNone/>
            </a:pPr>
            <a:r>
              <a:rPr lang="en-US" sz="14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vpřed přednožením a přenos hmotnosti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10364042" y="5097321"/>
            <a:ext cx="1627198" cy="2589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Mostování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10364042" y="5439174"/>
            <a:ext cx="1627198" cy="398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550"/>
              </a:lnSpc>
              <a:buNone/>
            </a:pPr>
            <a:r>
              <a:rPr lang="en-US" sz="14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zvednutí pánve pro distance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2667180" y="1963349"/>
            <a:ext cx="1627198" cy="2589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Krokodýl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2667180" y="2305202"/>
            <a:ext cx="1627198" cy="398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550"/>
              </a:lnSpc>
              <a:buNone/>
            </a:pPr>
            <a:r>
              <a:rPr lang="en-US" sz="14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vzad odsunem a rotací pánve</a:t>
            </a:r>
            <a:endParaRPr lang="en-US" sz="1450" dirty="0"/>
          </a:p>
        </p:txBody>
      </p:sp>
      <p:sp>
        <p:nvSpPr>
          <p:cNvPr id="12" name="Text 9"/>
          <p:cNvSpPr/>
          <p:nvPr/>
        </p:nvSpPr>
        <p:spPr>
          <a:xfrm>
            <a:off x="7815687" y="1963349"/>
            <a:ext cx="1627198" cy="2589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Sun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7815687" y="2305202"/>
            <a:ext cx="1627198" cy="398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550"/>
              </a:lnSpc>
              <a:buNone/>
            </a:pPr>
            <a:r>
              <a:rPr lang="en-US" sz="14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přechod v sedu nebo vleže</a:t>
            </a:r>
            <a:endParaRPr lang="en-US" sz="1450" dirty="0"/>
          </a:p>
        </p:txBody>
      </p:sp>
      <p:sp>
        <p:nvSpPr>
          <p:cNvPr id="14" name="Text 11"/>
          <p:cNvSpPr/>
          <p:nvPr/>
        </p:nvSpPr>
        <p:spPr>
          <a:xfrm>
            <a:off x="1931908" y="6526768"/>
            <a:ext cx="1950363" cy="2437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Krokodýl a Kyvadlo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1931908" y="6895267"/>
            <a:ext cx="5169218" cy="7204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35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Krokodýl:</a:t>
            </a:r>
            <a:r>
              <a:rPr lang="en-US" sz="13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Zapření o špičku a rotace pánve pro vytvoření distance od útočníka. </a:t>
            </a:r>
            <a:r>
              <a:rPr lang="en-US" sz="135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Kyvadlo:</a:t>
            </a:r>
            <a:r>
              <a:rPr lang="en-US" sz="13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Dynamický přenos hmotnosti nohama pro přechod z lehu na bok.</a:t>
            </a:r>
            <a:endParaRPr lang="en-US" sz="1350" dirty="0"/>
          </a:p>
        </p:txBody>
      </p:sp>
      <p:sp>
        <p:nvSpPr>
          <p:cNvPr id="16" name="Text 13"/>
          <p:cNvSpPr/>
          <p:nvPr/>
        </p:nvSpPr>
        <p:spPr>
          <a:xfrm>
            <a:off x="7536894" y="6526768"/>
            <a:ext cx="1998464" cy="2437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Mostování — priorita č. 1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7536894" y="6895267"/>
            <a:ext cx="5169218" cy="7204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Nejdůležitější biomechanický prvek pro únik zpod soupeře. Využívá </a:t>
            </a:r>
            <a:r>
              <a:rPr lang="en-US" sz="135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silový řetězec nohy–hýždě–záda</a:t>
            </a:r>
            <a:r>
              <a:rPr lang="en-US" sz="13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pro maximální výkon v horizontální poloze.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64037" y="703898"/>
            <a:ext cx="1950125" cy="464106"/>
          </a:xfrm>
          <a:prstGeom prst="roundRect">
            <a:avLst>
              <a:gd name="adj" fmla="val 17874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12150" y="777954"/>
            <a:ext cx="1653897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NEUROFYZIOLOGIE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864037" y="1266706"/>
            <a:ext cx="9198531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Pohyb pod bojovou zátěží — co říká tělo</a:t>
            </a:r>
            <a:endParaRPr lang="en-US" sz="4300" dirty="0"/>
          </a:p>
        </p:txBody>
      </p:sp>
      <p:sp>
        <p:nvSpPr>
          <p:cNvPr id="5" name="Shape 3"/>
          <p:cNvSpPr/>
          <p:nvPr/>
        </p:nvSpPr>
        <p:spPr>
          <a:xfrm>
            <a:off x="864037" y="2600444"/>
            <a:ext cx="2951559" cy="4647605"/>
          </a:xfrm>
          <a:prstGeom prst="roundRect">
            <a:avLst>
              <a:gd name="adj" fmla="val 4957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Shape 4"/>
          <p:cNvSpPr/>
          <p:nvPr/>
        </p:nvSpPr>
        <p:spPr>
          <a:xfrm>
            <a:off x="833557" y="2600444"/>
            <a:ext cx="121920" cy="4647605"/>
          </a:xfrm>
          <a:prstGeom prst="roundRect">
            <a:avLst>
              <a:gd name="adj" fmla="val 85050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1232773" y="2877741"/>
            <a:ext cx="230552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Propriocepce v botách</a:t>
            </a:r>
            <a:endParaRPr lang="en-US" sz="2150" dirty="0"/>
          </a:p>
        </p:txBody>
      </p:sp>
      <p:sp>
        <p:nvSpPr>
          <p:cNvPr id="8" name="Text 6"/>
          <p:cNvSpPr/>
          <p:nvPr/>
        </p:nvSpPr>
        <p:spPr>
          <a:xfrm>
            <a:off x="1232773" y="3810357"/>
            <a:ext cx="2305526" cy="3160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Silná podrážka vojenské obuvi </a:t>
            </a: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snižuje hmatovou zpětnou vazbu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z terénu — nutná kompenzace vizuální kontrolou a tréninkem balance.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4062412" y="2600444"/>
            <a:ext cx="2951678" cy="4647605"/>
          </a:xfrm>
          <a:prstGeom prst="roundRect">
            <a:avLst>
              <a:gd name="adj" fmla="val 4957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Shape 8"/>
          <p:cNvSpPr/>
          <p:nvPr/>
        </p:nvSpPr>
        <p:spPr>
          <a:xfrm>
            <a:off x="4031933" y="2600444"/>
            <a:ext cx="121920" cy="4647605"/>
          </a:xfrm>
          <a:prstGeom prst="roundRect">
            <a:avLst>
              <a:gd name="adj" fmla="val 85050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4431149" y="2877741"/>
            <a:ext cx="2305645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Únava a postoj</a:t>
            </a:r>
            <a:endParaRPr lang="en-US" sz="2150" dirty="0"/>
          </a:p>
        </p:txBody>
      </p:sp>
      <p:sp>
        <p:nvSpPr>
          <p:cNvPr id="12" name="Text 10"/>
          <p:cNvSpPr/>
          <p:nvPr/>
        </p:nvSpPr>
        <p:spPr>
          <a:xfrm>
            <a:off x="4431149" y="3467457"/>
            <a:ext cx="2305645" cy="27653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Při metabolickém stresu dochází k </a:t>
            </a: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"natahování" postoje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— příliš široká nebo dlouhá báze zpomaluje mobilitu a zvyšuje zranitelnost.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7623929" y="2600444"/>
            <a:ext cx="2951559" cy="4647605"/>
          </a:xfrm>
          <a:prstGeom prst="roundRect">
            <a:avLst>
              <a:gd name="adj" fmla="val 4957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Shape 12"/>
          <p:cNvSpPr/>
          <p:nvPr/>
        </p:nvSpPr>
        <p:spPr>
          <a:xfrm>
            <a:off x="7593449" y="2600444"/>
            <a:ext cx="121920" cy="4647605"/>
          </a:xfrm>
          <a:prstGeom prst="roundRect">
            <a:avLst>
              <a:gd name="adj" fmla="val 85050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5" name="Text 13"/>
          <p:cNvSpPr/>
          <p:nvPr/>
        </p:nvSpPr>
        <p:spPr>
          <a:xfrm>
            <a:off x="7992666" y="2877741"/>
            <a:ext cx="2305526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Fixace pohledu</a:t>
            </a:r>
            <a:endParaRPr lang="en-US" sz="2150" dirty="0"/>
          </a:p>
        </p:txBody>
      </p:sp>
      <p:sp>
        <p:nvSpPr>
          <p:cNvPr id="16" name="Text 14"/>
          <p:cNvSpPr/>
          <p:nvPr/>
        </p:nvSpPr>
        <p:spPr>
          <a:xfrm>
            <a:off x="7992666" y="3467457"/>
            <a:ext cx="2305526" cy="3160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Cvičenci mají tendenci </a:t>
            </a: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dívat se na vlastní nohy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. Instruktor musí aktivně vynucovat oční kontakt s cílem — pohled dolů = ztráta SA.</a:t>
            </a:r>
            <a:endParaRPr lang="en-US" sz="1900" dirty="0"/>
          </a:p>
        </p:txBody>
      </p:sp>
      <p:sp>
        <p:nvSpPr>
          <p:cNvPr id="17" name="Shape 15"/>
          <p:cNvSpPr/>
          <p:nvPr/>
        </p:nvSpPr>
        <p:spPr>
          <a:xfrm>
            <a:off x="10822305" y="2600444"/>
            <a:ext cx="2951678" cy="4647605"/>
          </a:xfrm>
          <a:prstGeom prst="roundRect">
            <a:avLst>
              <a:gd name="adj" fmla="val 4957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8" name="Shape 16"/>
          <p:cNvSpPr/>
          <p:nvPr/>
        </p:nvSpPr>
        <p:spPr>
          <a:xfrm>
            <a:off x="10791825" y="2600444"/>
            <a:ext cx="121920" cy="4647605"/>
          </a:xfrm>
          <a:prstGeom prst="roundRect">
            <a:avLst>
              <a:gd name="adj" fmla="val 85050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9" name="Text 17"/>
          <p:cNvSpPr/>
          <p:nvPr/>
        </p:nvSpPr>
        <p:spPr>
          <a:xfrm>
            <a:off x="11191042" y="2877741"/>
            <a:ext cx="230564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Vestibulární systém</a:t>
            </a:r>
            <a:endParaRPr lang="en-US" sz="2150" dirty="0"/>
          </a:p>
        </p:txBody>
      </p:sp>
      <p:sp>
        <p:nvSpPr>
          <p:cNvPr id="20" name="Text 18"/>
          <p:cNvSpPr/>
          <p:nvPr/>
        </p:nvSpPr>
        <p:spPr>
          <a:xfrm>
            <a:off x="11191042" y="3810357"/>
            <a:ext cx="2305645" cy="3160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Rychlé obraty v přilbě mohou způsobit </a:t>
            </a: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krátkodobou dezorientaci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. Trénovat obraty s helmou jako standardní součást metodiky.</a:t>
            </a:r>
            <a:endParaRPr lang="en-US" sz="1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671882" y="1085017"/>
            <a:ext cx="757952" cy="246936"/>
          </a:xfrm>
          <a:prstGeom prst="roundRect">
            <a:avLst>
              <a:gd name="adj" fmla="val 20602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2762726" y="1130379"/>
            <a:ext cx="576263" cy="1562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DIDAKTIKA</a:t>
            </a:r>
            <a:endParaRPr lang="en-US" sz="950" dirty="0"/>
          </a:p>
        </p:txBody>
      </p:sp>
      <p:sp>
        <p:nvSpPr>
          <p:cNvPr id="4" name="Text 2"/>
          <p:cNvSpPr/>
          <p:nvPr/>
        </p:nvSpPr>
        <p:spPr>
          <a:xfrm>
            <a:off x="2671882" y="1368981"/>
            <a:ext cx="6929199" cy="420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Metodická progrese a typické chyby instruktorů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2671882" y="2021443"/>
            <a:ext cx="2127409" cy="2102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Čtyřstupňová progrese výuky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2671882" y="2336125"/>
            <a:ext cx="151328" cy="189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E5E0DF"/>
                </a:solidFill>
                <a:latin typeface="Barlow Light" pitchFamily="34" charset="0"/>
                <a:ea typeface="Barlow Light" pitchFamily="34" charset="-122"/>
                <a:cs typeface="Barlow Light" pitchFamily="34" charset="-120"/>
              </a:rPr>
              <a:t>01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2671882" y="2578060"/>
            <a:ext cx="4458653" cy="15240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2671882" y="2684145"/>
            <a:ext cx="1682353" cy="2102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Izolace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2671882" y="2987159"/>
            <a:ext cx="4458653" cy="390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Zaujmutí postoje před zrcadlem — korekce geometrie báze, kolen a páteře.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2671882" y="3584138"/>
            <a:ext cx="151328" cy="189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E5E0DF"/>
                </a:solidFill>
                <a:latin typeface="Barlow Light" pitchFamily="34" charset="0"/>
                <a:ea typeface="Barlow Light" pitchFamily="34" charset="-122"/>
                <a:cs typeface="Barlow Light" pitchFamily="34" charset="-120"/>
              </a:rPr>
              <a:t>02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2671882" y="3826073"/>
            <a:ext cx="4458653" cy="15240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2" name="Text 10"/>
          <p:cNvSpPr/>
          <p:nvPr/>
        </p:nvSpPr>
        <p:spPr>
          <a:xfrm>
            <a:off x="2671882" y="3932158"/>
            <a:ext cx="1682353" cy="2102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Stín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2671882" y="4235172"/>
            <a:ext cx="4458653" cy="1953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Pohyb v prostoru na povely instruktora: sun vpřed, vzad, bokem.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2671882" y="4636770"/>
            <a:ext cx="151328" cy="189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E5E0DF"/>
                </a:solidFill>
                <a:latin typeface="Barlow Light" pitchFamily="34" charset="0"/>
                <a:ea typeface="Barlow Light" pitchFamily="34" charset="-122"/>
                <a:cs typeface="Barlow Light" pitchFamily="34" charset="-120"/>
              </a:rPr>
              <a:t>03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2671882" y="4878705"/>
            <a:ext cx="4458653" cy="15240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6" name="Text 14"/>
          <p:cNvSpPr/>
          <p:nvPr/>
        </p:nvSpPr>
        <p:spPr>
          <a:xfrm>
            <a:off x="2671882" y="4984790"/>
            <a:ext cx="1682353" cy="2102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Zátěž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2671882" y="5287804"/>
            <a:ext cx="4458653" cy="390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Pohyb v plné výstroji — sledování změny dynamiky a stability pod zátěží.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2671882" y="5884783"/>
            <a:ext cx="151328" cy="189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E5E0DF"/>
                </a:solidFill>
                <a:latin typeface="Barlow Light" pitchFamily="34" charset="0"/>
                <a:ea typeface="Barlow Light" pitchFamily="34" charset="-122"/>
                <a:cs typeface="Barlow Light" pitchFamily="34" charset="-120"/>
              </a:rPr>
              <a:t>04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2671882" y="6126718"/>
            <a:ext cx="4458653" cy="15240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0" name="Text 18"/>
          <p:cNvSpPr/>
          <p:nvPr/>
        </p:nvSpPr>
        <p:spPr>
          <a:xfrm>
            <a:off x="2671882" y="6232803"/>
            <a:ext cx="1682353" cy="2102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Interakce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2671882" y="6535817"/>
            <a:ext cx="4458653" cy="390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Udržování distance vůči pohybujícímu se partnerovi — zrcadlení pohybu v reálném čase.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7507486" y="2021443"/>
            <a:ext cx="2132052" cy="2102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Nejčastější chyby instruktorů</a:t>
            </a:r>
            <a:endParaRPr lang="en-US" sz="1300" dirty="0"/>
          </a:p>
        </p:txBody>
      </p:sp>
      <p:pic>
        <p:nvPicPr>
          <p:cNvPr id="2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64279" y="2340709"/>
            <a:ext cx="227052" cy="227052"/>
          </a:xfrm>
          <a:prstGeom prst="rect">
            <a:avLst/>
          </a:prstGeom>
        </p:spPr>
      </p:pic>
      <p:sp>
        <p:nvSpPr>
          <p:cNvPr id="24" name="Text 21"/>
          <p:cNvSpPr/>
          <p:nvPr/>
        </p:nvSpPr>
        <p:spPr>
          <a:xfrm>
            <a:off x="7999452" y="2336125"/>
            <a:ext cx="1865352" cy="2102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Tolerance úzkého postoje</a:t>
            </a:r>
            <a:endParaRPr lang="en-US" sz="1300" dirty="0"/>
          </a:p>
        </p:txBody>
      </p:sp>
      <p:sp>
        <p:nvSpPr>
          <p:cNvPr id="25" name="Text 22"/>
          <p:cNvSpPr/>
          <p:nvPr/>
        </p:nvSpPr>
        <p:spPr>
          <a:xfrm>
            <a:off x="7999452" y="2639139"/>
            <a:ext cx="3966686" cy="390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Stoj jako na provaze → okamžitý pád při sebemenším tlaku. Neopravit = naučit špatný vzorec.</a:t>
            </a:r>
            <a:endParaRPr lang="en-US" sz="1150" dirty="0"/>
          </a:p>
        </p:txBody>
      </p:sp>
      <p:pic>
        <p:nvPicPr>
          <p:cNvPr id="26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64279" y="3220105"/>
            <a:ext cx="227052" cy="227052"/>
          </a:xfrm>
          <a:prstGeom prst="rect">
            <a:avLst/>
          </a:prstGeom>
        </p:spPr>
      </p:pic>
      <p:sp>
        <p:nvSpPr>
          <p:cNvPr id="27" name="Text 23"/>
          <p:cNvSpPr/>
          <p:nvPr/>
        </p:nvSpPr>
        <p:spPr>
          <a:xfrm>
            <a:off x="7999452" y="3215521"/>
            <a:ext cx="1788319" cy="2102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Zvedání těžiště při kroku</a:t>
            </a:r>
            <a:endParaRPr lang="en-US" sz="1300" dirty="0"/>
          </a:p>
        </p:txBody>
      </p:sp>
      <p:sp>
        <p:nvSpPr>
          <p:cNvPr id="28" name="Text 24"/>
          <p:cNvSpPr/>
          <p:nvPr/>
        </p:nvSpPr>
        <p:spPr>
          <a:xfrm>
            <a:off x="7999452" y="3518535"/>
            <a:ext cx="3966686" cy="390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Vojáci se při pohybu narovnávají → ztráta stability a reaktivity.</a:t>
            </a:r>
            <a:endParaRPr lang="en-US" sz="1150" dirty="0"/>
          </a:p>
        </p:txBody>
      </p:sp>
      <p:pic>
        <p:nvPicPr>
          <p:cNvPr id="29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64279" y="4099500"/>
            <a:ext cx="227052" cy="227052"/>
          </a:xfrm>
          <a:prstGeom prst="rect">
            <a:avLst/>
          </a:prstGeom>
        </p:spPr>
      </p:pic>
      <p:sp>
        <p:nvSpPr>
          <p:cNvPr id="30" name="Text 25"/>
          <p:cNvSpPr/>
          <p:nvPr/>
        </p:nvSpPr>
        <p:spPr>
          <a:xfrm>
            <a:off x="7999452" y="4094917"/>
            <a:ext cx="1682353" cy="2102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Zanedbání přechodů</a:t>
            </a:r>
            <a:endParaRPr lang="en-US" sz="1300" dirty="0"/>
          </a:p>
        </p:txBody>
      </p:sp>
      <p:sp>
        <p:nvSpPr>
          <p:cNvPr id="31" name="Text 26"/>
          <p:cNvSpPr/>
          <p:nvPr/>
        </p:nvSpPr>
        <p:spPr>
          <a:xfrm>
            <a:off x="7999452" y="4397931"/>
            <a:ext cx="3966686" cy="390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Nepropojení pohybu v postoji s okamžitým přechodem do boje na zemi.</a:t>
            </a:r>
            <a:endParaRPr lang="en-US" sz="11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64037" y="1057275"/>
            <a:ext cx="2056805" cy="464106"/>
          </a:xfrm>
          <a:prstGeom prst="roundRect">
            <a:avLst>
              <a:gd name="adj" fmla="val 17874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12150" y="1131332"/>
            <a:ext cx="1760577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SHRNUTÍ A DISKUSE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864037" y="1620083"/>
            <a:ext cx="9624893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Závěr: Neviditelný základ každé techniky</a:t>
            </a:r>
            <a:endParaRPr lang="en-US" sz="4300" dirty="0"/>
          </a:p>
        </p:txBody>
      </p:sp>
      <p:sp>
        <p:nvSpPr>
          <p:cNvPr id="5" name="Text 3"/>
          <p:cNvSpPr/>
          <p:nvPr/>
        </p:nvSpPr>
        <p:spPr>
          <a:xfrm>
            <a:off x="1234321" y="2953822"/>
            <a:ext cx="12532043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„Dobrý postoj je neviditelný základ, který rozhoduje o úspěchu každé techniky. Bez stability není síla."</a:t>
            </a:r>
            <a:endParaRPr lang="en-US" sz="1900" dirty="0"/>
          </a:p>
        </p:txBody>
      </p:sp>
      <p:sp>
        <p:nvSpPr>
          <p:cNvPr id="6" name="Shape 4"/>
          <p:cNvSpPr/>
          <p:nvPr/>
        </p:nvSpPr>
        <p:spPr>
          <a:xfrm>
            <a:off x="864037" y="2676168"/>
            <a:ext cx="30480" cy="950357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864037" y="3904178"/>
            <a:ext cx="1290232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Diskusní otázky pro skupinu: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864037" y="4576882"/>
            <a:ext cx="4136231" cy="2595324"/>
          </a:xfrm>
          <a:prstGeom prst="roundRect">
            <a:avLst>
              <a:gd name="adj" fmla="val 3995"/>
            </a:avLst>
          </a:prstGeom>
          <a:solidFill>
            <a:srgbClr val="790709"/>
          </a:solidFill>
          <a:ln w="1524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Text 7"/>
          <p:cNvSpPr/>
          <p:nvPr/>
        </p:nvSpPr>
        <p:spPr>
          <a:xfrm>
            <a:off x="1126093" y="4838938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Otázka 1 — Terén</a:t>
            </a:r>
            <a:endParaRPr lang="en-US" sz="2150" dirty="0"/>
          </a:p>
        </p:txBody>
      </p:sp>
      <p:sp>
        <p:nvSpPr>
          <p:cNvPr id="10" name="Text 8"/>
          <p:cNvSpPr/>
          <p:nvPr/>
        </p:nvSpPr>
        <p:spPr>
          <a:xfrm>
            <a:off x="1126093" y="5329952"/>
            <a:ext cx="3612118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Jaký je největší rozdíl v pohybu sunem na asfaltu oproti blátivému terénu? Jak přizpůsobit techniku?</a:t>
            </a:r>
            <a:endParaRPr lang="en-US" sz="1900" dirty="0"/>
          </a:p>
        </p:txBody>
      </p:sp>
      <p:sp>
        <p:nvSpPr>
          <p:cNvPr id="11" name="Shape 9"/>
          <p:cNvSpPr/>
          <p:nvPr/>
        </p:nvSpPr>
        <p:spPr>
          <a:xfrm>
            <a:off x="5247084" y="4576882"/>
            <a:ext cx="4136231" cy="2595324"/>
          </a:xfrm>
          <a:prstGeom prst="roundRect">
            <a:avLst>
              <a:gd name="adj" fmla="val 3995"/>
            </a:avLst>
          </a:prstGeom>
          <a:solidFill>
            <a:srgbClr val="790709"/>
          </a:solidFill>
          <a:ln w="1524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Text 10"/>
          <p:cNvSpPr/>
          <p:nvPr/>
        </p:nvSpPr>
        <p:spPr>
          <a:xfrm>
            <a:off x="5509141" y="4838938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Otázka 2 — Metodika</a:t>
            </a:r>
            <a:endParaRPr lang="en-US" sz="2150" dirty="0"/>
          </a:p>
        </p:txBody>
      </p:sp>
      <p:sp>
        <p:nvSpPr>
          <p:cNvPr id="13" name="Text 11"/>
          <p:cNvSpPr/>
          <p:nvPr/>
        </p:nvSpPr>
        <p:spPr>
          <a:xfrm>
            <a:off x="5509141" y="5329952"/>
            <a:ext cx="3612118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Proč Metodika BZ upřednostňuje čelní postoj před bočním pro většinu taktických situací?</a:t>
            </a:r>
            <a:endParaRPr lang="en-US" sz="1900" dirty="0"/>
          </a:p>
        </p:txBody>
      </p:sp>
      <p:sp>
        <p:nvSpPr>
          <p:cNvPr id="14" name="Shape 12"/>
          <p:cNvSpPr/>
          <p:nvPr/>
        </p:nvSpPr>
        <p:spPr>
          <a:xfrm>
            <a:off x="9630132" y="4576882"/>
            <a:ext cx="4136231" cy="2595324"/>
          </a:xfrm>
          <a:prstGeom prst="roundRect">
            <a:avLst>
              <a:gd name="adj" fmla="val 3995"/>
            </a:avLst>
          </a:prstGeom>
          <a:solidFill>
            <a:srgbClr val="790709"/>
          </a:solidFill>
          <a:ln w="1524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Text 13"/>
          <p:cNvSpPr/>
          <p:nvPr/>
        </p:nvSpPr>
        <p:spPr>
          <a:xfrm>
            <a:off x="9892189" y="4838938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Otázka 3 — Výstroj</a:t>
            </a:r>
            <a:endParaRPr lang="en-US" sz="2150" dirty="0"/>
          </a:p>
        </p:txBody>
      </p:sp>
      <p:sp>
        <p:nvSpPr>
          <p:cNvPr id="16" name="Text 14"/>
          <p:cNvSpPr/>
          <p:nvPr/>
        </p:nvSpPr>
        <p:spPr>
          <a:xfrm>
            <a:off x="9892189" y="5329952"/>
            <a:ext cx="3612118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Jak ovlivňuje hmotnost neseného batohu schopnost provést rychlý obrat o 180° a co lze kompenzovat tréninkem?</a:t>
            </a:r>
            <a:endParaRPr lang="en-US" sz="1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DA68E-4647-05C2-7110-6813F27F4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3E33CE01-B174-DE88-5703-AC22D200BDFC}"/>
              </a:ext>
            </a:extLst>
          </p:cNvPr>
          <p:cNvSpPr/>
          <p:nvPr/>
        </p:nvSpPr>
        <p:spPr>
          <a:xfrm>
            <a:off x="806198" y="1041385"/>
            <a:ext cx="12333333" cy="614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 err="1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Seznam</a:t>
            </a:r>
            <a:r>
              <a:rPr lang="en-US" sz="31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 </a:t>
            </a:r>
            <a:r>
              <a:rPr lang="en-US" sz="3100" dirty="0" err="1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literatury</a:t>
            </a:r>
            <a:endParaRPr lang="en-US" sz="3100" dirty="0">
              <a:solidFill>
                <a:srgbClr val="FFFFFF"/>
              </a:solidFill>
              <a:latin typeface="Barlow Medium" pitchFamily="34" charset="0"/>
              <a:ea typeface="Barlow Medium" pitchFamily="34" charset="-122"/>
              <a:cs typeface="Barlow Medium" pitchFamily="34" charset="-120"/>
            </a:endParaRPr>
          </a:p>
          <a:p>
            <a:pPr algn="l">
              <a:lnSpc>
                <a:spcPts val="3900"/>
              </a:lnSpc>
            </a:pPr>
            <a:endParaRPr lang="en-US" sz="3100" dirty="0">
              <a:solidFill>
                <a:schemeClr val="bg1"/>
              </a:solidFill>
              <a:latin typeface="Barlow Medium" pitchFamily="34" charset="0"/>
              <a:ea typeface="Barlow Medium" pitchFamily="34" charset="-122"/>
              <a:cs typeface="Barlow Medium" pitchFamily="34" charset="-120"/>
            </a:endParaRPr>
          </a:p>
          <a:p>
            <a:pPr marL="457200" indent="-457200" algn="l">
              <a:lnSpc>
                <a:spcPts val="3900"/>
              </a:lnSpc>
              <a:buFont typeface="Arial" panose="020B0604020202020204" pitchFamily="34" charset="0"/>
              <a:buChar char="•"/>
            </a:pPr>
            <a:endParaRPr lang="en-US" sz="3100" dirty="0">
              <a:solidFill>
                <a:schemeClr val="bg1"/>
              </a:solidFill>
              <a:latin typeface="Barlow Medium" pitchFamily="34" charset="0"/>
              <a:ea typeface="Barlow Medium" pitchFamily="34" charset="-122"/>
              <a:cs typeface="Barlow Medium" pitchFamily="34" charset="-12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FFFFFF"/>
                </a:solidFill>
                <a:latin typeface="Barlow Medium" pitchFamily="34" charset="0"/>
              </a:rPr>
              <a:t>VÁGNER, Michal. K teorii boje zblízka. Praha: Karolinum, 2008. ISBN 978-80-2461-476-2.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000" dirty="0">
              <a:solidFill>
                <a:srgbClr val="FFFFFF"/>
              </a:solidFill>
              <a:latin typeface="Barlow Medium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FFFFFF"/>
                </a:solidFill>
                <a:latin typeface="Barlow Medium" pitchFamily="34" charset="0"/>
              </a:rPr>
              <a:t>VÁGNER, Michal. 1. stupeň boje zblízka. Praha: 2008.</a:t>
            </a:r>
          </a:p>
          <a:p>
            <a:pPr marL="0" indent="0" algn="l">
              <a:lnSpc>
                <a:spcPts val="3900"/>
              </a:lnSpc>
              <a:buNone/>
            </a:pPr>
            <a:endParaRPr lang="en-US" sz="3100" dirty="0">
              <a:solidFill>
                <a:schemeClr val="bg1"/>
              </a:solidFill>
              <a:latin typeface="Barlow Medium" pitchFamily="34" charset="0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FA3454BE-E814-65A9-CCC3-27C0C9128120}"/>
              </a:ext>
            </a:extLst>
          </p:cNvPr>
          <p:cNvSpPr/>
          <p:nvPr/>
        </p:nvSpPr>
        <p:spPr>
          <a:xfrm>
            <a:off x="7591544" y="2259568"/>
            <a:ext cx="1990963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Otázky k diskusi</a:t>
            </a:r>
            <a:endParaRPr lang="en-US" sz="155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A4AB16F8-3345-25BF-313C-F46F54F2CC96}"/>
              </a:ext>
            </a:extLst>
          </p:cNvPr>
          <p:cNvSpPr/>
          <p:nvPr/>
        </p:nvSpPr>
        <p:spPr>
          <a:xfrm>
            <a:off x="7673697" y="2706886"/>
            <a:ext cx="238839" cy="298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endParaRPr lang="en-US" sz="1850" dirty="0"/>
          </a:p>
        </p:txBody>
      </p:sp>
    </p:spTree>
    <p:extLst>
      <p:ext uri="{BB962C8B-B14F-4D97-AF65-F5344CB8AC3E}">
        <p14:creationId xmlns:p14="http://schemas.microsoft.com/office/powerpoint/2010/main" val="37451782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849</Words>
  <Application>Microsoft Macintosh PowerPoint</Application>
  <PresentationFormat>Vlastní</PresentationFormat>
  <Paragraphs>128</Paragraphs>
  <Slides>10</Slides>
  <Notes>10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5" baseType="lpstr">
      <vt:lpstr>Barlow</vt:lpstr>
      <vt:lpstr>Arial</vt:lpstr>
      <vt:lpstr>Barlow Medium</vt:lpstr>
      <vt:lpstr>Barlow Light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Vladan Oláh</cp:lastModifiedBy>
  <cp:revision>2</cp:revision>
  <dcterms:created xsi:type="dcterms:W3CDTF">2026-02-25T11:06:26Z</dcterms:created>
  <dcterms:modified xsi:type="dcterms:W3CDTF">2026-02-25T12:33:05Z</dcterms:modified>
</cp:coreProperties>
</file>